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6"/>
  </p:notesMasterIdLst>
  <p:sldIdLst>
    <p:sldId id="373" r:id="rId4"/>
    <p:sldId id="258" r:id="rId5"/>
    <p:sldId id="259" r:id="rId6"/>
    <p:sldId id="450" r:id="rId7"/>
    <p:sldId id="451" r:id="rId8"/>
    <p:sldId id="452" r:id="rId9"/>
    <p:sldId id="453" r:id="rId10"/>
    <p:sldId id="466" r:id="rId11"/>
    <p:sldId id="263" r:id="rId12"/>
    <p:sldId id="461" r:id="rId13"/>
    <p:sldId id="462" r:id="rId14"/>
    <p:sldId id="267" r:id="rId15"/>
    <p:sldId id="469" r:id="rId16"/>
    <p:sldId id="456" r:id="rId17"/>
    <p:sldId id="457" r:id="rId18"/>
    <p:sldId id="477" r:id="rId19"/>
    <p:sldId id="475" r:id="rId20"/>
    <p:sldId id="476" r:id="rId21"/>
    <p:sldId id="470" r:id="rId22"/>
    <p:sldId id="471" r:id="rId23"/>
    <p:sldId id="472" r:id="rId24"/>
    <p:sldId id="280" r:id="rId25"/>
    <p:sldId id="287" r:id="rId26"/>
    <p:sldId id="292" r:id="rId27"/>
    <p:sldId id="309" r:id="rId28"/>
    <p:sldId id="459" r:id="rId29"/>
    <p:sldId id="460" r:id="rId30"/>
    <p:sldId id="478" r:id="rId31"/>
    <p:sldId id="479" r:id="rId32"/>
    <p:sldId id="480" r:id="rId33"/>
    <p:sldId id="319" r:id="rId34"/>
    <p:sldId id="329" r:id="rId35"/>
  </p:sldIdLst>
  <p:sldSz cx="9144000" cy="5143500" type="screen16x9"/>
  <p:notesSz cx="7010400" cy="9296400"/>
  <p:defaultTextStyle>
    <a:defPPr>
      <a:defRPr lang="es-MX"/>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9900CC"/>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8" autoAdjust="0"/>
    <p:restoredTop sz="94291" autoAdjust="0"/>
  </p:normalViewPr>
  <p:slideViewPr>
    <p:cSldViewPr>
      <p:cViewPr>
        <p:scale>
          <a:sx n="90" d="100"/>
          <a:sy n="90" d="100"/>
        </p:scale>
        <p:origin x="-768" y="-2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10.218.72.68\Planeacion\DEPARTAMENTO%20DE%20PLANEACI&#211;N\JEFATURA%20DE%20PLANEACI&#211;N\FARMACIA\REPORTES\2019\Reporte%20medicamento%202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0.218.72.68\Planeacion\DEPARTAMENTO%20DE%20PLANEACI&#211;N\JEFATURA%20DE%20PLANEACI&#211;N\FARMACIA\REPORTES\2019\Reporte%20medicamento%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s-MX" sz="1800" b="1" i="0" u="none" strike="noStrike" baseline="0" dirty="0" smtClean="0">
                <a:solidFill>
                  <a:srgbClr val="000000"/>
                </a:solidFill>
                <a:latin typeface="Calibri"/>
              </a:rPr>
              <a:t>Pirámide </a:t>
            </a:r>
            <a:r>
              <a:rPr lang="es-MX" sz="1800" b="1" i="0" u="none" strike="noStrike" baseline="0" dirty="0">
                <a:solidFill>
                  <a:srgbClr val="000000"/>
                </a:solidFill>
                <a:latin typeface="Calibri"/>
              </a:rPr>
              <a:t>de la </a:t>
            </a:r>
            <a:r>
              <a:rPr lang="es-MX" sz="1800" b="1" i="0" u="none" strike="noStrike" baseline="0" dirty="0" smtClean="0">
                <a:solidFill>
                  <a:srgbClr val="000000"/>
                </a:solidFill>
                <a:latin typeface="Calibri"/>
              </a:rPr>
              <a:t>Población </a:t>
            </a:r>
            <a:r>
              <a:rPr lang="es-MX" sz="1800" b="1" i="0" u="none" strike="noStrike" baseline="0" dirty="0">
                <a:solidFill>
                  <a:srgbClr val="000000"/>
                </a:solidFill>
                <a:latin typeface="Calibri"/>
              </a:rPr>
              <a:t>Total derechohabientes Instituto Municipal de Pensiones 2018-2019 </a:t>
            </a:r>
          </a:p>
          <a:p>
            <a:pPr>
              <a:defRPr sz="1000" b="0" i="0" u="none" strike="noStrike" baseline="0">
                <a:solidFill>
                  <a:srgbClr val="000000"/>
                </a:solidFill>
                <a:latin typeface="Calibri"/>
                <a:ea typeface="Calibri"/>
                <a:cs typeface="Calibri"/>
              </a:defRPr>
            </a:pPr>
            <a:r>
              <a:rPr lang="es-MX" sz="1800" b="1" i="0" u="none" strike="noStrike" baseline="0" dirty="0">
                <a:solidFill>
                  <a:srgbClr val="000000"/>
                </a:solidFill>
                <a:latin typeface="Calibri"/>
              </a:rPr>
              <a:t>(14,684 personas)</a:t>
            </a:r>
          </a:p>
        </c:rich>
      </c:tx>
      <c:layout/>
      <c:overlay val="0"/>
    </c:title>
    <c:autoTitleDeleted val="0"/>
    <c:plotArea>
      <c:layout/>
      <c:barChart>
        <c:barDir val="bar"/>
        <c:grouping val="clustered"/>
        <c:varyColors val="0"/>
        <c:ser>
          <c:idx val="0"/>
          <c:order val="0"/>
          <c:tx>
            <c:strRef>
              <c:f>GRAFICOS!$U$28</c:f>
              <c:strCache>
                <c:ptCount val="1"/>
                <c:pt idx="0">
                  <c:v>F</c:v>
                </c:pt>
              </c:strCache>
            </c:strRef>
          </c:tx>
          <c:spPr>
            <a:solidFill>
              <a:srgbClr val="9C5BCD"/>
            </a:solidFill>
            <a:ln>
              <a:solidFill>
                <a:schemeClr val="bg2">
                  <a:lumMod val="25000"/>
                </a:schemeClr>
              </a:solidFill>
            </a:ln>
          </c:spPr>
          <c:invertIfNegative val="0"/>
          <c:cat>
            <c:strRef>
              <c:f>GRAFICOS!$T$29:$T$47</c:f>
              <c:strCache>
                <c:ptCount val="19"/>
                <c:pt idx="0">
                  <c:v>E0_5</c:v>
                </c:pt>
                <c:pt idx="1">
                  <c:v>E5_10</c:v>
                </c:pt>
                <c:pt idx="2">
                  <c:v>E10_15</c:v>
                </c:pt>
                <c:pt idx="3">
                  <c:v>E15_20</c:v>
                </c:pt>
                <c:pt idx="4">
                  <c:v>E20_25</c:v>
                </c:pt>
                <c:pt idx="5">
                  <c:v>E25_30</c:v>
                </c:pt>
                <c:pt idx="6">
                  <c:v>E30_35</c:v>
                </c:pt>
                <c:pt idx="7">
                  <c:v>E35_40</c:v>
                </c:pt>
                <c:pt idx="8">
                  <c:v>E40_45</c:v>
                </c:pt>
                <c:pt idx="9">
                  <c:v>E45_50</c:v>
                </c:pt>
                <c:pt idx="10">
                  <c:v>E50_55</c:v>
                </c:pt>
                <c:pt idx="11">
                  <c:v>E55_60</c:v>
                </c:pt>
                <c:pt idx="12">
                  <c:v>E60_65</c:v>
                </c:pt>
                <c:pt idx="13">
                  <c:v>E65_70</c:v>
                </c:pt>
                <c:pt idx="14">
                  <c:v>E70_75</c:v>
                </c:pt>
                <c:pt idx="15">
                  <c:v>E75_80</c:v>
                </c:pt>
                <c:pt idx="16">
                  <c:v>E80_85</c:v>
                </c:pt>
                <c:pt idx="17">
                  <c:v>E85_90</c:v>
                </c:pt>
                <c:pt idx="18">
                  <c:v>E90_100</c:v>
                </c:pt>
              </c:strCache>
            </c:strRef>
          </c:cat>
          <c:val>
            <c:numRef>
              <c:f>GRAFICOS!$U$29:$U$47</c:f>
              <c:numCache>
                <c:formatCode>General</c:formatCode>
                <c:ptCount val="19"/>
                <c:pt idx="0">
                  <c:v>-539</c:v>
                </c:pt>
                <c:pt idx="1">
                  <c:v>-684</c:v>
                </c:pt>
                <c:pt idx="2">
                  <c:v>-717</c:v>
                </c:pt>
                <c:pt idx="3">
                  <c:v>-556</c:v>
                </c:pt>
                <c:pt idx="4">
                  <c:v>-331</c:v>
                </c:pt>
                <c:pt idx="5">
                  <c:v>-589</c:v>
                </c:pt>
                <c:pt idx="6">
                  <c:v>-680</c:v>
                </c:pt>
                <c:pt idx="7">
                  <c:v>-672</c:v>
                </c:pt>
                <c:pt idx="8">
                  <c:v>-579</c:v>
                </c:pt>
                <c:pt idx="9">
                  <c:v>-493</c:v>
                </c:pt>
                <c:pt idx="10">
                  <c:v>-462</c:v>
                </c:pt>
                <c:pt idx="11">
                  <c:v>-439</c:v>
                </c:pt>
                <c:pt idx="12">
                  <c:v>-334</c:v>
                </c:pt>
                <c:pt idx="13">
                  <c:v>-270</c:v>
                </c:pt>
                <c:pt idx="14">
                  <c:v>-158</c:v>
                </c:pt>
                <c:pt idx="15">
                  <c:v>-130</c:v>
                </c:pt>
                <c:pt idx="16">
                  <c:v>-103</c:v>
                </c:pt>
                <c:pt idx="17">
                  <c:v>-48</c:v>
                </c:pt>
                <c:pt idx="18">
                  <c:v>-23</c:v>
                </c:pt>
              </c:numCache>
            </c:numRef>
          </c:val>
        </c:ser>
        <c:ser>
          <c:idx val="1"/>
          <c:order val="1"/>
          <c:tx>
            <c:strRef>
              <c:f>GRAFICOS!$V$28</c:f>
              <c:strCache>
                <c:ptCount val="1"/>
                <c:pt idx="0">
                  <c:v>M</c:v>
                </c:pt>
              </c:strCache>
            </c:strRef>
          </c:tx>
          <c:spPr>
            <a:solidFill>
              <a:srgbClr val="4472C4">
                <a:lumMod val="60000"/>
                <a:lumOff val="40000"/>
              </a:srgbClr>
            </a:solidFill>
            <a:ln>
              <a:solidFill>
                <a:srgbClr val="4472C4">
                  <a:lumMod val="60000"/>
                  <a:lumOff val="40000"/>
                </a:srgbClr>
              </a:solidFill>
            </a:ln>
          </c:spPr>
          <c:invertIfNegative val="0"/>
          <c:cat>
            <c:strRef>
              <c:f>GRAFICOS!$T$29:$T$47</c:f>
              <c:strCache>
                <c:ptCount val="19"/>
                <c:pt idx="0">
                  <c:v>E0_5</c:v>
                </c:pt>
                <c:pt idx="1">
                  <c:v>E5_10</c:v>
                </c:pt>
                <c:pt idx="2">
                  <c:v>E10_15</c:v>
                </c:pt>
                <c:pt idx="3">
                  <c:v>E15_20</c:v>
                </c:pt>
                <c:pt idx="4">
                  <c:v>E20_25</c:v>
                </c:pt>
                <c:pt idx="5">
                  <c:v>E25_30</c:v>
                </c:pt>
                <c:pt idx="6">
                  <c:v>E30_35</c:v>
                </c:pt>
                <c:pt idx="7">
                  <c:v>E35_40</c:v>
                </c:pt>
                <c:pt idx="8">
                  <c:v>E40_45</c:v>
                </c:pt>
                <c:pt idx="9">
                  <c:v>E45_50</c:v>
                </c:pt>
                <c:pt idx="10">
                  <c:v>E50_55</c:v>
                </c:pt>
                <c:pt idx="11">
                  <c:v>E55_60</c:v>
                </c:pt>
                <c:pt idx="12">
                  <c:v>E60_65</c:v>
                </c:pt>
                <c:pt idx="13">
                  <c:v>E65_70</c:v>
                </c:pt>
                <c:pt idx="14">
                  <c:v>E70_75</c:v>
                </c:pt>
                <c:pt idx="15">
                  <c:v>E75_80</c:v>
                </c:pt>
                <c:pt idx="16">
                  <c:v>E80_85</c:v>
                </c:pt>
                <c:pt idx="17">
                  <c:v>E85_90</c:v>
                </c:pt>
                <c:pt idx="18">
                  <c:v>E90_100</c:v>
                </c:pt>
              </c:strCache>
            </c:strRef>
          </c:cat>
          <c:val>
            <c:numRef>
              <c:f>GRAFICOS!$V$29:$V$47</c:f>
              <c:numCache>
                <c:formatCode>General</c:formatCode>
                <c:ptCount val="19"/>
                <c:pt idx="0">
                  <c:v>514</c:v>
                </c:pt>
                <c:pt idx="1">
                  <c:v>724</c:v>
                </c:pt>
                <c:pt idx="2">
                  <c:v>755</c:v>
                </c:pt>
                <c:pt idx="3">
                  <c:v>573</c:v>
                </c:pt>
                <c:pt idx="4">
                  <c:v>292</c:v>
                </c:pt>
                <c:pt idx="5">
                  <c:v>435</c:v>
                </c:pt>
                <c:pt idx="6">
                  <c:v>535</c:v>
                </c:pt>
                <c:pt idx="7">
                  <c:v>561</c:v>
                </c:pt>
                <c:pt idx="8">
                  <c:v>448</c:v>
                </c:pt>
                <c:pt idx="9">
                  <c:v>418</c:v>
                </c:pt>
                <c:pt idx="10">
                  <c:v>382</c:v>
                </c:pt>
                <c:pt idx="11">
                  <c:v>353</c:v>
                </c:pt>
                <c:pt idx="12">
                  <c:v>294</c:v>
                </c:pt>
                <c:pt idx="13">
                  <c:v>222</c:v>
                </c:pt>
                <c:pt idx="14">
                  <c:v>140</c:v>
                </c:pt>
                <c:pt idx="15">
                  <c:v>102</c:v>
                </c:pt>
                <c:pt idx="16">
                  <c:v>76</c:v>
                </c:pt>
                <c:pt idx="17">
                  <c:v>38</c:v>
                </c:pt>
                <c:pt idx="18">
                  <c:v>13</c:v>
                </c:pt>
              </c:numCache>
            </c:numRef>
          </c:val>
        </c:ser>
        <c:dLbls>
          <c:showLegendKey val="0"/>
          <c:showVal val="0"/>
          <c:showCatName val="0"/>
          <c:showSerName val="0"/>
          <c:showPercent val="0"/>
          <c:showBubbleSize val="0"/>
        </c:dLbls>
        <c:gapWidth val="150"/>
        <c:axId val="6105728"/>
        <c:axId val="6111616"/>
      </c:barChart>
      <c:catAx>
        <c:axId val="6105728"/>
        <c:scaling>
          <c:orientation val="minMax"/>
        </c:scaling>
        <c:delete val="0"/>
        <c:axPos val="l"/>
        <c:numFmt formatCode="General" sourceLinked="1"/>
        <c:majorTickMark val="none"/>
        <c:minorTickMark val="none"/>
        <c:tickLblPos val="nextTo"/>
        <c:txPr>
          <a:bodyPr rot="0" vert="horz"/>
          <a:lstStyle/>
          <a:p>
            <a:pPr>
              <a:defRPr sz="700" b="0" i="0" u="none" strike="noStrike" baseline="0">
                <a:solidFill>
                  <a:srgbClr val="000000"/>
                </a:solidFill>
                <a:latin typeface="Calibri"/>
                <a:ea typeface="Calibri"/>
                <a:cs typeface="Calibri"/>
              </a:defRPr>
            </a:pPr>
            <a:endParaRPr lang="es-MX"/>
          </a:p>
        </c:txPr>
        <c:crossAx val="6111616"/>
        <c:crosses val="autoZero"/>
        <c:auto val="1"/>
        <c:lblAlgn val="ctr"/>
        <c:lblOffset val="100"/>
        <c:noMultiLvlLbl val="0"/>
      </c:catAx>
      <c:valAx>
        <c:axId val="6111616"/>
        <c:scaling>
          <c:orientation val="minMax"/>
        </c:scaling>
        <c:delete val="0"/>
        <c:axPos val="b"/>
        <c:majorGridlines/>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MX"/>
          </a:p>
        </c:txPr>
        <c:crossAx val="6105728"/>
        <c:crosses val="autoZero"/>
        <c:crossBetween val="between"/>
      </c:valAx>
    </c:plotArea>
    <c:legend>
      <c:legendPos val="r"/>
      <c:layout/>
      <c:overlay val="0"/>
      <c:txPr>
        <a:bodyPr/>
        <a:lstStyle/>
        <a:p>
          <a:pPr>
            <a:defRPr sz="920" b="0" i="0" u="none" strike="noStrike" baseline="0">
              <a:solidFill>
                <a:srgbClr val="000000"/>
              </a:solidFill>
              <a:latin typeface="Calibri"/>
              <a:ea typeface="Calibri"/>
              <a:cs typeface="Calibri"/>
            </a:defRPr>
          </a:pPr>
          <a:endParaRPr lang="es-MX"/>
        </a:p>
      </c:txPr>
    </c:legend>
    <c:plotVisOnly val="1"/>
    <c:dispBlanksAs val="gap"/>
    <c:showDLblsOverMax val="0"/>
  </c:chart>
  <c:spPr>
    <a:gradFill>
      <a:gsLst>
        <a:gs pos="0">
          <a:srgbClr val="4472C4">
            <a:tint val="66000"/>
            <a:satMod val="160000"/>
          </a:srgbClr>
        </a:gs>
        <a:gs pos="33000">
          <a:srgbClr val="4472C4">
            <a:tint val="44500"/>
            <a:satMod val="160000"/>
          </a:srgbClr>
        </a:gs>
        <a:gs pos="100000">
          <a:srgbClr val="4472C4">
            <a:tint val="23500"/>
            <a:satMod val="160000"/>
          </a:srgbClr>
        </a:gs>
      </a:gsLst>
      <a:lin ang="5400000" scaled="0"/>
    </a:gradFill>
  </c:spPr>
  <c:txPr>
    <a:bodyPr/>
    <a:lstStyle/>
    <a:p>
      <a:pPr>
        <a:defRPr sz="1000" b="0" i="0" u="none" strike="noStrike" baseline="0">
          <a:solidFill>
            <a:srgbClr val="000000"/>
          </a:solidFill>
          <a:latin typeface="Calibri"/>
          <a:ea typeface="Calibri"/>
          <a:cs typeface="Calibri"/>
        </a:defRPr>
      </a:pPr>
      <a:endParaRPr lang="es-MX"/>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337947806317848E-2"/>
          <c:y val="0.11063369979902353"/>
          <c:w val="0.89077580513508781"/>
          <c:h val="0.79672256352571325"/>
        </c:manualLayout>
      </c:layout>
      <c:lineChart>
        <c:grouping val="standard"/>
        <c:varyColors val="0"/>
        <c:ser>
          <c:idx val="4"/>
          <c:order val="0"/>
          <c:tx>
            <c:strRef>
              <c:f>'[2]Sheet 1'!$A$6</c:f>
              <c:strCache>
                <c:ptCount val="1"/>
                <c:pt idx="0">
                  <c:v>TODO</c:v>
                </c:pt>
              </c:strCache>
            </c:strRef>
          </c:tx>
          <c:spPr>
            <a:ln w="12700" cap="rnd">
              <a:solidFill>
                <a:srgbClr val="0070C0"/>
              </a:solidFill>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0-BB2C-4A1A-A32C-26B95D17591D}"/>
                </c:ext>
                <c:ext xmlns:c15="http://schemas.microsoft.com/office/drawing/2012/chart" uri="{CE6537A1-D6FC-4f65-9D91-7224C49458BB}">
                  <c15:layout/>
                </c:ext>
              </c:extLst>
            </c:dLbl>
            <c:dLbl>
              <c:idx val="2"/>
              <c:delete val="1"/>
            </c:dLbl>
            <c:dLbl>
              <c:idx val="3"/>
              <c:delete val="1"/>
              <c:extLst xmlns:c16r2="http://schemas.microsoft.com/office/drawing/2015/06/chart">
                <c:ext xmlns:c16="http://schemas.microsoft.com/office/drawing/2014/chart" uri="{C3380CC4-5D6E-409C-BE32-E72D297353CC}">
                  <c16:uniqueId val="{00000003-BB2C-4A1A-A32C-26B95D17591D}"/>
                </c:ext>
                <c:ext xmlns:c15="http://schemas.microsoft.com/office/drawing/2012/chart" uri="{CE6537A1-D6FC-4f65-9D91-7224C49458BB}">
                  <c15:layout/>
                </c:ext>
              </c:extLst>
            </c:dLbl>
            <c:dLbl>
              <c:idx val="6"/>
              <c:delete val="1"/>
              <c:extLst xmlns:c16r2="http://schemas.microsoft.com/office/drawing/2015/06/chart">
                <c:ext xmlns:c16="http://schemas.microsoft.com/office/drawing/2014/chart" uri="{C3380CC4-5D6E-409C-BE32-E72D297353CC}">
                  <c16:uniqueId val="{00000005-BB2C-4A1A-A32C-26B95D17591D}"/>
                </c:ext>
                <c:ext xmlns:c15="http://schemas.microsoft.com/office/drawing/2012/chart" uri="{CE6537A1-D6FC-4f65-9D91-7224C49458BB}">
                  <c15:layout/>
                </c:ext>
              </c:extLst>
            </c:dLbl>
            <c:dLbl>
              <c:idx val="7"/>
              <c:delete val="1"/>
            </c:dLbl>
            <c:dLbl>
              <c:idx val="8"/>
              <c:delete val="1"/>
              <c:extLst xmlns:c16r2="http://schemas.microsoft.com/office/drawing/2015/06/chart">
                <c:ext xmlns:c16="http://schemas.microsoft.com/office/drawing/2014/chart" uri="{C3380CC4-5D6E-409C-BE32-E72D297353CC}">
                  <c16:uniqueId val="{00000030-BB2C-4A1A-A32C-26B95D17591D}"/>
                </c:ext>
                <c:ext xmlns:c15="http://schemas.microsoft.com/office/drawing/2012/chart" uri="{CE6537A1-D6FC-4f65-9D91-7224C49458BB}">
                  <c15:layout/>
                </c:ext>
              </c:extLst>
            </c:dLbl>
            <c:dLbl>
              <c:idx val="11"/>
              <c:delete val="1"/>
            </c:dLbl>
            <c:dLbl>
              <c:idx val="12"/>
              <c:delete val="1"/>
            </c:dLbl>
            <c:dLbl>
              <c:idx val="13"/>
              <c:delete val="1"/>
              <c:extLst xmlns:c16r2="http://schemas.microsoft.com/office/drawing/2015/06/chart">
                <c:ext xmlns:c16="http://schemas.microsoft.com/office/drawing/2014/chart" uri="{C3380CC4-5D6E-409C-BE32-E72D297353CC}">
                  <c16:uniqueId val="{0000002B-BB2C-4A1A-A32C-26B95D17591D}"/>
                </c:ext>
                <c:ext xmlns:c15="http://schemas.microsoft.com/office/drawing/2012/chart" uri="{CE6537A1-D6FC-4f65-9D91-7224C49458BB}">
                  <c15:layout/>
                </c:ext>
              </c:extLst>
            </c:dLbl>
            <c:dLbl>
              <c:idx val="14"/>
              <c:delete val="1"/>
            </c:dLbl>
            <c:dLbl>
              <c:idx val="17"/>
              <c:delete val="1"/>
            </c:dLbl>
            <c:dLbl>
              <c:idx val="18"/>
              <c:delete val="1"/>
              <c:extLst xmlns:c16r2="http://schemas.microsoft.com/office/drawing/2015/06/chart">
                <c:ext xmlns:c16="http://schemas.microsoft.com/office/drawing/2014/chart" uri="{C3380CC4-5D6E-409C-BE32-E72D297353CC}">
                  <c16:uniqueId val="{0000000C-BB2C-4A1A-A32C-26B95D17591D}"/>
                </c:ext>
                <c:ext xmlns:c15="http://schemas.microsoft.com/office/drawing/2012/chart" uri="{CE6537A1-D6FC-4f65-9D91-7224C49458BB}">
                  <c15:layout/>
                </c:ext>
              </c:extLst>
            </c:dLbl>
            <c:dLbl>
              <c:idx val="19"/>
              <c:delete val="1"/>
              <c:extLst xmlns:c16r2="http://schemas.microsoft.com/office/drawing/2015/06/chart">
                <c:ext xmlns:c16="http://schemas.microsoft.com/office/drawing/2014/chart" uri="{C3380CC4-5D6E-409C-BE32-E72D297353CC}">
                  <c16:uniqueId val="{0000000D-BB2C-4A1A-A32C-26B95D17591D}"/>
                </c:ext>
                <c:ext xmlns:c15="http://schemas.microsoft.com/office/drawing/2012/chart" uri="{CE6537A1-D6FC-4f65-9D91-7224C49458BB}">
                  <c15:layout/>
                </c:ext>
              </c:extLst>
            </c:dLbl>
            <c:dLbl>
              <c:idx val="21"/>
              <c:delete val="1"/>
            </c:dLbl>
            <c:dLbl>
              <c:idx val="22"/>
              <c:delete val="1"/>
            </c:dLbl>
            <c:dLbl>
              <c:idx val="24"/>
              <c:delete val="1"/>
              <c:extLst xmlns:c16r2="http://schemas.microsoft.com/office/drawing/2015/06/chart">
                <c:ext xmlns:c16="http://schemas.microsoft.com/office/drawing/2014/chart" uri="{C3380CC4-5D6E-409C-BE32-E72D297353CC}">
                  <c16:uniqueId val="{00000011-BB2C-4A1A-A32C-26B95D17591D}"/>
                </c:ext>
                <c:ext xmlns:c15="http://schemas.microsoft.com/office/drawing/2012/chart" uri="{CE6537A1-D6FC-4f65-9D91-7224C49458BB}">
                  <c15:layout/>
                </c:ext>
              </c:extLst>
            </c:dLbl>
            <c:dLbl>
              <c:idx val="25"/>
              <c:delete val="1"/>
            </c:dLbl>
            <c:dLbl>
              <c:idx val="26"/>
              <c:delete val="1"/>
            </c:dLbl>
            <c:dLbl>
              <c:idx val="27"/>
              <c:delete val="1"/>
            </c:dLbl>
            <c:dLbl>
              <c:idx val="29"/>
              <c:delete val="1"/>
            </c:dLbl>
            <c:dLbl>
              <c:idx val="30"/>
              <c:delete val="1"/>
            </c:dLbl>
            <c:dLbl>
              <c:idx val="31"/>
              <c:delete val="1"/>
            </c:dLbl>
            <c:dLbl>
              <c:idx val="32"/>
              <c:delete val="1"/>
            </c:dLbl>
            <c:dLbl>
              <c:idx val="34"/>
              <c:delete val="1"/>
            </c:dLbl>
            <c:dLbl>
              <c:idx val="35"/>
              <c:delete val="1"/>
            </c:dLbl>
            <c:dLbl>
              <c:idx val="36"/>
              <c:delete val="1"/>
            </c:dLbl>
            <c:dLbl>
              <c:idx val="38"/>
              <c:delete val="1"/>
            </c:dLbl>
            <c:dLbl>
              <c:idx val="40"/>
              <c:delete val="1"/>
            </c:dLbl>
            <c:dLbl>
              <c:idx val="41"/>
              <c:delete val="1"/>
            </c:dLbl>
            <c:dLbl>
              <c:idx val="42"/>
              <c:delete val="1"/>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'[2]Sheet 1'!$B$1:$AU$1</c:f>
              <c:strCache>
                <c:ptCount val="46"/>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pt idx="23">
                  <c:v>S24</c:v>
                </c:pt>
                <c:pt idx="24">
                  <c:v>S25</c:v>
                </c:pt>
                <c:pt idx="25">
                  <c:v>S26</c:v>
                </c:pt>
                <c:pt idx="26">
                  <c:v>S27</c:v>
                </c:pt>
                <c:pt idx="27">
                  <c:v>S28</c:v>
                </c:pt>
                <c:pt idx="28">
                  <c:v>S29</c:v>
                </c:pt>
                <c:pt idx="29">
                  <c:v>S30</c:v>
                </c:pt>
                <c:pt idx="30">
                  <c:v>S31</c:v>
                </c:pt>
                <c:pt idx="31">
                  <c:v>S32</c:v>
                </c:pt>
                <c:pt idx="32">
                  <c:v>S33</c:v>
                </c:pt>
                <c:pt idx="33">
                  <c:v>S34</c:v>
                </c:pt>
                <c:pt idx="34">
                  <c:v>S35</c:v>
                </c:pt>
                <c:pt idx="35">
                  <c:v>S36</c:v>
                </c:pt>
                <c:pt idx="36">
                  <c:v>S37</c:v>
                </c:pt>
                <c:pt idx="37">
                  <c:v>S38</c:v>
                </c:pt>
                <c:pt idx="38">
                  <c:v>S39</c:v>
                </c:pt>
                <c:pt idx="39">
                  <c:v>S40</c:v>
                </c:pt>
                <c:pt idx="40">
                  <c:v>S41</c:v>
                </c:pt>
                <c:pt idx="41">
                  <c:v>S42</c:v>
                </c:pt>
                <c:pt idx="42">
                  <c:v>S43</c:v>
                </c:pt>
                <c:pt idx="43">
                  <c:v>S44</c:v>
                </c:pt>
                <c:pt idx="44">
                  <c:v>S45</c:v>
                </c:pt>
                <c:pt idx="45">
                  <c:v>S46</c:v>
                </c:pt>
              </c:strCache>
            </c:strRef>
          </c:cat>
          <c:val>
            <c:numRef>
              <c:f>'[2]Sheet 1'!$B$6:$AU$6</c:f>
              <c:numCache>
                <c:formatCode>_("$"* #,##0.00_);_("$"* \(#,##0.00\);_("$"* "-"??_);_(@_)</c:formatCode>
                <c:ptCount val="46"/>
                <c:pt idx="0">
                  <c:v>1294200.67</c:v>
                </c:pt>
                <c:pt idx="1">
                  <c:v>1982941.85</c:v>
                </c:pt>
                <c:pt idx="2">
                  <c:v>1782937.08</c:v>
                </c:pt>
                <c:pt idx="3">
                  <c:v>1527683.48</c:v>
                </c:pt>
                <c:pt idx="4">
                  <c:v>1183124.43</c:v>
                </c:pt>
                <c:pt idx="5">
                  <c:v>1940847.29</c:v>
                </c:pt>
                <c:pt idx="6">
                  <c:v>1780193.94</c:v>
                </c:pt>
                <c:pt idx="7">
                  <c:v>1707253.06</c:v>
                </c:pt>
                <c:pt idx="8">
                  <c:v>1654762.29</c:v>
                </c:pt>
                <c:pt idx="9">
                  <c:v>1838255.91</c:v>
                </c:pt>
                <c:pt idx="10">
                  <c:v>1360075.59</c:v>
                </c:pt>
                <c:pt idx="11">
                  <c:v>1818679.96</c:v>
                </c:pt>
                <c:pt idx="12">
                  <c:v>1512201.68</c:v>
                </c:pt>
                <c:pt idx="13">
                  <c:v>1665823.39</c:v>
                </c:pt>
                <c:pt idx="14">
                  <c:v>1842491.3</c:v>
                </c:pt>
                <c:pt idx="15">
                  <c:v>1201567.78</c:v>
                </c:pt>
                <c:pt idx="16">
                  <c:v>1727585.12</c:v>
                </c:pt>
                <c:pt idx="17">
                  <c:v>1581264.73</c:v>
                </c:pt>
                <c:pt idx="18">
                  <c:v>1619983.37</c:v>
                </c:pt>
                <c:pt idx="19">
                  <c:v>1619145.82</c:v>
                </c:pt>
                <c:pt idx="20">
                  <c:v>1745608.25</c:v>
                </c:pt>
                <c:pt idx="21">
                  <c:v>1601165.29</c:v>
                </c:pt>
                <c:pt idx="22">
                  <c:v>1716414.66</c:v>
                </c:pt>
                <c:pt idx="23">
                  <c:v>1496505.64</c:v>
                </c:pt>
                <c:pt idx="24">
                  <c:v>1604863.08</c:v>
                </c:pt>
                <c:pt idx="25">
                  <c:v>1589606.25</c:v>
                </c:pt>
                <c:pt idx="26">
                  <c:v>1587146.09</c:v>
                </c:pt>
                <c:pt idx="27">
                  <c:v>1587219.21</c:v>
                </c:pt>
                <c:pt idx="28">
                  <c:v>1621855.08</c:v>
                </c:pt>
                <c:pt idx="29">
                  <c:v>1576076.37</c:v>
                </c:pt>
                <c:pt idx="30">
                  <c:v>1500294.33</c:v>
                </c:pt>
                <c:pt idx="31">
                  <c:v>1492228.53</c:v>
                </c:pt>
                <c:pt idx="32">
                  <c:v>1666276.77</c:v>
                </c:pt>
                <c:pt idx="33">
                  <c:v>1204142.9099999999</c:v>
                </c:pt>
                <c:pt idx="34">
                  <c:v>1724050.22</c:v>
                </c:pt>
                <c:pt idx="35">
                  <c:v>1820627.96</c:v>
                </c:pt>
                <c:pt idx="36">
                  <c:v>1391506.85</c:v>
                </c:pt>
                <c:pt idx="37">
                  <c:v>1871373.53</c:v>
                </c:pt>
                <c:pt idx="38">
                  <c:v>1630187.52</c:v>
                </c:pt>
                <c:pt idx="39">
                  <c:v>1589907.81</c:v>
                </c:pt>
                <c:pt idx="40">
                  <c:v>1726937.56</c:v>
                </c:pt>
                <c:pt idx="41">
                  <c:v>1592072.39</c:v>
                </c:pt>
                <c:pt idx="42">
                  <c:v>1593030.4</c:v>
                </c:pt>
                <c:pt idx="43">
                  <c:v>1369111.09</c:v>
                </c:pt>
                <c:pt idx="44">
                  <c:v>1857673.47</c:v>
                </c:pt>
                <c:pt idx="45">
                  <c:v>1359106.51</c:v>
                </c:pt>
              </c:numCache>
            </c:numRef>
          </c:val>
          <c:smooth val="0"/>
          <c:extLst xmlns:c16r2="http://schemas.microsoft.com/office/drawing/2015/06/chart">
            <c:ext xmlns:c16="http://schemas.microsoft.com/office/drawing/2014/chart" uri="{C3380CC4-5D6E-409C-BE32-E72D297353CC}">
              <c16:uniqueId val="{00000013-BB2C-4A1A-A32C-26B95D17591D}"/>
            </c:ext>
          </c:extLst>
        </c:ser>
        <c:ser>
          <c:idx val="5"/>
          <c:order val="1"/>
          <c:tx>
            <c:strRef>
              <c:f>'[2]Sheet 1'!$A$7</c:f>
              <c:strCache>
                <c:ptCount val="1"/>
                <c:pt idx="0">
                  <c:v>PROMEDIO</c:v>
                </c:pt>
              </c:strCache>
            </c:strRef>
          </c:tx>
          <c:spPr>
            <a:ln w="28575" cap="rnd">
              <a:solidFill>
                <a:srgbClr val="7030A0"/>
              </a:solidFill>
              <a:round/>
            </a:ln>
            <a:effectLst/>
          </c:spPr>
          <c:marker>
            <c:symbol val="none"/>
          </c:marker>
          <c:dLbls>
            <c:dLbl>
              <c:idx val="1"/>
              <c:delete val="1"/>
              <c:extLst xmlns:c16r2="http://schemas.microsoft.com/office/drawing/2015/06/chart">
                <c:ext xmlns:c16="http://schemas.microsoft.com/office/drawing/2014/chart" uri="{C3380CC4-5D6E-409C-BE32-E72D297353CC}">
                  <c16:uniqueId val="{00000015-BB2C-4A1A-A32C-26B95D17591D}"/>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7-BB2C-4A1A-A32C-26B95D17591D}"/>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8-BB2C-4A1A-A32C-26B95D17591D}"/>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9-BB2C-4A1A-A32C-26B95D17591D}"/>
                </c:ext>
                <c:ext xmlns:c15="http://schemas.microsoft.com/office/drawing/2012/chart" uri="{CE6537A1-D6FC-4f65-9D91-7224C49458BB}"/>
              </c:extLst>
            </c:dLbl>
            <c:dLbl>
              <c:idx val="6"/>
              <c:delete val="1"/>
            </c:dLbl>
            <c:dLbl>
              <c:idx val="7"/>
              <c:delete val="1"/>
              <c:extLst xmlns:c16r2="http://schemas.microsoft.com/office/drawing/2015/06/chart">
                <c:ext xmlns:c16="http://schemas.microsoft.com/office/drawing/2014/chart" uri="{C3380CC4-5D6E-409C-BE32-E72D297353CC}">
                  <c16:uniqueId val="{0000001A-BB2C-4A1A-A32C-26B95D17591D}"/>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2F-BB2C-4A1A-A32C-26B95D17591D}"/>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1B-BB2C-4A1A-A32C-26B95D17591D}"/>
                </c:ext>
                <c:ext xmlns:c15="http://schemas.microsoft.com/office/drawing/2012/chart" uri="{CE6537A1-D6FC-4f65-9D91-7224C49458BB}"/>
              </c:extLst>
            </c:dLbl>
            <c:dLbl>
              <c:idx val="10"/>
              <c:delete val="1"/>
            </c:dLbl>
            <c:dLbl>
              <c:idx val="11"/>
              <c:delete val="1"/>
              <c:extLst xmlns:c16r2="http://schemas.microsoft.com/office/drawing/2015/06/chart">
                <c:ext xmlns:c16="http://schemas.microsoft.com/office/drawing/2014/chart" uri="{C3380CC4-5D6E-409C-BE32-E72D297353CC}">
                  <c16:uniqueId val="{0000001C-BB2C-4A1A-A32C-26B95D17591D}"/>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2A-BB2C-4A1A-A32C-26B95D17591D}"/>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1D-BB2C-4A1A-A32C-26B95D17591D}"/>
                </c:ext>
                <c:ext xmlns:c15="http://schemas.microsoft.com/office/drawing/2012/chart" uri="{CE6537A1-D6FC-4f65-9D91-7224C49458BB}"/>
              </c:extLst>
            </c:dLbl>
            <c:dLbl>
              <c:idx val="14"/>
              <c:delete val="1"/>
            </c:dLbl>
            <c:dLbl>
              <c:idx val="15"/>
              <c:delete val="1"/>
              <c:extLst xmlns:c16r2="http://schemas.microsoft.com/office/drawing/2015/06/chart">
                <c:ext xmlns:c16="http://schemas.microsoft.com/office/drawing/2014/chart" uri="{C3380CC4-5D6E-409C-BE32-E72D297353CC}">
                  <c16:uniqueId val="{0000001E-BB2C-4A1A-A32C-26B95D17591D}"/>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2C-BB2C-4A1A-A32C-26B95D17591D}"/>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1F-BB2C-4A1A-A32C-26B95D17591D}"/>
                </c:ext>
                <c:ext xmlns:c15="http://schemas.microsoft.com/office/drawing/2012/chart" uri="{CE6537A1-D6FC-4f65-9D91-7224C49458BB}"/>
              </c:extLst>
            </c:dLbl>
            <c:dLbl>
              <c:idx val="18"/>
              <c:delete val="1"/>
            </c:dLbl>
            <c:dLbl>
              <c:idx val="19"/>
              <c:delete val="1"/>
              <c:extLst xmlns:c16r2="http://schemas.microsoft.com/office/drawing/2015/06/chart">
                <c:ext xmlns:c16="http://schemas.microsoft.com/office/drawing/2014/chart" uri="{C3380CC4-5D6E-409C-BE32-E72D297353CC}">
                  <c16:uniqueId val="{00000021-BB2C-4A1A-A32C-26B95D17591D}"/>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22-BB2C-4A1A-A32C-26B95D17591D}"/>
                </c:ext>
                <c:ext xmlns:c15="http://schemas.microsoft.com/office/drawing/2012/chart" uri="{CE6537A1-D6FC-4f65-9D91-7224C49458BB}"/>
              </c:extLst>
            </c:dLbl>
            <c:dLbl>
              <c:idx val="21"/>
              <c:delete val="1"/>
              <c:extLst xmlns:c16r2="http://schemas.microsoft.com/office/drawing/2015/06/chart">
                <c:ext xmlns:c16="http://schemas.microsoft.com/office/drawing/2014/chart" uri="{C3380CC4-5D6E-409C-BE32-E72D297353CC}">
                  <c16:uniqueId val="{00000023-BB2C-4A1A-A32C-26B95D17591D}"/>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2D-BB2C-4A1A-A32C-26B95D17591D}"/>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24-BB2C-4A1A-A32C-26B95D17591D}"/>
                </c:ext>
                <c:ext xmlns:c15="http://schemas.microsoft.com/office/drawing/2012/chart" uri="{CE6537A1-D6FC-4f65-9D91-7224C49458BB}"/>
              </c:extLst>
            </c:dLbl>
            <c:dLbl>
              <c:idx val="24"/>
              <c:delete val="1"/>
              <c:extLst xmlns:c16r2="http://schemas.microsoft.com/office/drawing/2015/06/chart">
                <c:ext xmlns:c16="http://schemas.microsoft.com/office/drawing/2014/chart" uri="{C3380CC4-5D6E-409C-BE32-E72D297353CC}">
                  <c16:uniqueId val="{00000025-BB2C-4A1A-A32C-26B95D17591D}"/>
                </c:ext>
                <c:ext xmlns:c15="http://schemas.microsoft.com/office/drawing/2012/chart" uri="{CE6537A1-D6FC-4f65-9D91-7224C49458BB}"/>
              </c:extLst>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25400" cap="flat" cmpd="sng" algn="ctr">
                      <a:solidFill>
                        <a:schemeClr val="tx1">
                          <a:lumMod val="35000"/>
                          <a:lumOff val="65000"/>
                        </a:schemeClr>
                      </a:solidFill>
                      <a:round/>
                    </a:ln>
                    <a:effectLst/>
                  </c:spPr>
                </c15:leaderLines>
              </c:ext>
            </c:extLst>
          </c:dLbls>
          <c:cat>
            <c:strRef>
              <c:f>'[2]Sheet 1'!$B$1:$AU$1</c:f>
              <c:strCache>
                <c:ptCount val="46"/>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pt idx="23">
                  <c:v>S24</c:v>
                </c:pt>
                <c:pt idx="24">
                  <c:v>S25</c:v>
                </c:pt>
                <c:pt idx="25">
                  <c:v>S26</c:v>
                </c:pt>
                <c:pt idx="26">
                  <c:v>S27</c:v>
                </c:pt>
                <c:pt idx="27">
                  <c:v>S28</c:v>
                </c:pt>
                <c:pt idx="28">
                  <c:v>S29</c:v>
                </c:pt>
                <c:pt idx="29">
                  <c:v>S30</c:v>
                </c:pt>
                <c:pt idx="30">
                  <c:v>S31</c:v>
                </c:pt>
                <c:pt idx="31">
                  <c:v>S32</c:v>
                </c:pt>
                <c:pt idx="32">
                  <c:v>S33</c:v>
                </c:pt>
                <c:pt idx="33">
                  <c:v>S34</c:v>
                </c:pt>
                <c:pt idx="34">
                  <c:v>S35</c:v>
                </c:pt>
                <c:pt idx="35">
                  <c:v>S36</c:v>
                </c:pt>
                <c:pt idx="36">
                  <c:v>S37</c:v>
                </c:pt>
                <c:pt idx="37">
                  <c:v>S38</c:v>
                </c:pt>
                <c:pt idx="38">
                  <c:v>S39</c:v>
                </c:pt>
                <c:pt idx="39">
                  <c:v>S40</c:v>
                </c:pt>
                <c:pt idx="40">
                  <c:v>S41</c:v>
                </c:pt>
                <c:pt idx="41">
                  <c:v>S42</c:v>
                </c:pt>
                <c:pt idx="42">
                  <c:v>S43</c:v>
                </c:pt>
                <c:pt idx="43">
                  <c:v>S44</c:v>
                </c:pt>
                <c:pt idx="44">
                  <c:v>S45</c:v>
                </c:pt>
                <c:pt idx="45">
                  <c:v>S46</c:v>
                </c:pt>
              </c:strCache>
            </c:strRef>
          </c:cat>
          <c:val>
            <c:numRef>
              <c:f>'[2]Sheet 1'!$B$7:$AU$7</c:f>
              <c:numCache>
                <c:formatCode>_("$"* #,##0.00_);_("$"* \(#,##0.00\);_("$"* "-"??_);_(@_)</c:formatCode>
                <c:ptCount val="46"/>
                <c:pt idx="0">
                  <c:v>1294200.67</c:v>
                </c:pt>
                <c:pt idx="1">
                  <c:v>1638571.26</c:v>
                </c:pt>
                <c:pt idx="2">
                  <c:v>1686693.2</c:v>
                </c:pt>
                <c:pt idx="3">
                  <c:v>1646940.77</c:v>
                </c:pt>
                <c:pt idx="4">
                  <c:v>1554177.5</c:v>
                </c:pt>
                <c:pt idx="5">
                  <c:v>1618622.47</c:v>
                </c:pt>
                <c:pt idx="6">
                  <c:v>1641704.11</c:v>
                </c:pt>
                <c:pt idx="7">
                  <c:v>1649897.73</c:v>
                </c:pt>
                <c:pt idx="8">
                  <c:v>1650438.23</c:v>
                </c:pt>
                <c:pt idx="9">
                  <c:v>1669220</c:v>
                </c:pt>
                <c:pt idx="10">
                  <c:v>1641115.96</c:v>
                </c:pt>
                <c:pt idx="11">
                  <c:v>1655912.96</c:v>
                </c:pt>
                <c:pt idx="12">
                  <c:v>1644858.25</c:v>
                </c:pt>
                <c:pt idx="13">
                  <c:v>1646355.76</c:v>
                </c:pt>
                <c:pt idx="14">
                  <c:v>1659431.46</c:v>
                </c:pt>
                <c:pt idx="15">
                  <c:v>1630814.98</c:v>
                </c:pt>
                <c:pt idx="16">
                  <c:v>1636507.34</c:v>
                </c:pt>
                <c:pt idx="17">
                  <c:v>1633438.31</c:v>
                </c:pt>
                <c:pt idx="18">
                  <c:v>1632730.15</c:v>
                </c:pt>
                <c:pt idx="19">
                  <c:v>1632050.94</c:v>
                </c:pt>
                <c:pt idx="20">
                  <c:v>1637458.43</c:v>
                </c:pt>
                <c:pt idx="21">
                  <c:v>1635808.74</c:v>
                </c:pt>
                <c:pt idx="22">
                  <c:v>1639313.35</c:v>
                </c:pt>
                <c:pt idx="23">
                  <c:v>1633363.02</c:v>
                </c:pt>
                <c:pt idx="24">
                  <c:v>1632223.03</c:v>
                </c:pt>
                <c:pt idx="25">
                  <c:v>1630583.92</c:v>
                </c:pt>
                <c:pt idx="26">
                  <c:v>1628975.11</c:v>
                </c:pt>
                <c:pt idx="27">
                  <c:v>1627483.83</c:v>
                </c:pt>
                <c:pt idx="28">
                  <c:v>1627289.73</c:v>
                </c:pt>
                <c:pt idx="29">
                  <c:v>1625582.62</c:v>
                </c:pt>
                <c:pt idx="30">
                  <c:v>1621541.06</c:v>
                </c:pt>
                <c:pt idx="31">
                  <c:v>1617500.05</c:v>
                </c:pt>
                <c:pt idx="32">
                  <c:v>1618978.13</c:v>
                </c:pt>
                <c:pt idx="33">
                  <c:v>1606777.09</c:v>
                </c:pt>
                <c:pt idx="34">
                  <c:v>1610127.75</c:v>
                </c:pt>
                <c:pt idx="35">
                  <c:v>1615974.98</c:v>
                </c:pt>
                <c:pt idx="36">
                  <c:v>1609908.28</c:v>
                </c:pt>
                <c:pt idx="37">
                  <c:v>1616788.94</c:v>
                </c:pt>
                <c:pt idx="38">
                  <c:v>1617132.49</c:v>
                </c:pt>
                <c:pt idx="39">
                  <c:v>1616451.88</c:v>
                </c:pt>
                <c:pt idx="40">
                  <c:v>1619146.65</c:v>
                </c:pt>
                <c:pt idx="41">
                  <c:v>1618502.02</c:v>
                </c:pt>
                <c:pt idx="42">
                  <c:v>1617909.66</c:v>
                </c:pt>
                <c:pt idx="43">
                  <c:v>1612255.15</c:v>
                </c:pt>
                <c:pt idx="44">
                  <c:v>1617708.89</c:v>
                </c:pt>
                <c:pt idx="45">
                  <c:v>1612087.1</c:v>
                </c:pt>
              </c:numCache>
            </c:numRef>
          </c:val>
          <c:smooth val="0"/>
          <c:extLst xmlns:c16r2="http://schemas.microsoft.com/office/drawing/2015/06/chart">
            <c:ext xmlns:c16="http://schemas.microsoft.com/office/drawing/2014/chart" uri="{C3380CC4-5D6E-409C-BE32-E72D297353CC}">
              <c16:uniqueId val="{00000027-BB2C-4A1A-A32C-26B95D17591D}"/>
            </c:ext>
          </c:extLst>
        </c:ser>
        <c:ser>
          <c:idx val="0"/>
          <c:order val="2"/>
          <c:tx>
            <c:strRef>
              <c:f>'[2]Sheet 1'!$A$9</c:f>
              <c:strCache>
                <c:ptCount val="1"/>
                <c:pt idx="0">
                  <c:v>PROYECTADO</c:v>
                </c:pt>
              </c:strCache>
            </c:strRef>
          </c:tx>
          <c:spPr>
            <a:ln w="12700" cap="rnd">
              <a:solidFill>
                <a:schemeClr val="bg1">
                  <a:lumMod val="50000"/>
                </a:schemeClr>
              </a:solidFill>
              <a:prstDash val="dash"/>
              <a:round/>
            </a:ln>
            <a:effectLst/>
          </c:spPr>
          <c:marker>
            <c:symbol val="none"/>
          </c:marker>
          <c:dLbls>
            <c:delete val="1"/>
          </c:dLbls>
          <c:cat>
            <c:strRef>
              <c:f>'[2]Sheet 1'!$B$1:$AU$1</c:f>
              <c:strCache>
                <c:ptCount val="46"/>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pt idx="23">
                  <c:v>S24</c:v>
                </c:pt>
                <c:pt idx="24">
                  <c:v>S25</c:v>
                </c:pt>
                <c:pt idx="25">
                  <c:v>S26</c:v>
                </c:pt>
                <c:pt idx="26">
                  <c:v>S27</c:v>
                </c:pt>
                <c:pt idx="27">
                  <c:v>S28</c:v>
                </c:pt>
                <c:pt idx="28">
                  <c:v>S29</c:v>
                </c:pt>
                <c:pt idx="29">
                  <c:v>S30</c:v>
                </c:pt>
                <c:pt idx="30">
                  <c:v>S31</c:v>
                </c:pt>
                <c:pt idx="31">
                  <c:v>S32</c:v>
                </c:pt>
                <c:pt idx="32">
                  <c:v>S33</c:v>
                </c:pt>
                <c:pt idx="33">
                  <c:v>S34</c:v>
                </c:pt>
                <c:pt idx="34">
                  <c:v>S35</c:v>
                </c:pt>
                <c:pt idx="35">
                  <c:v>S36</c:v>
                </c:pt>
                <c:pt idx="36">
                  <c:v>S37</c:v>
                </c:pt>
                <c:pt idx="37">
                  <c:v>S38</c:v>
                </c:pt>
                <c:pt idx="38">
                  <c:v>S39</c:v>
                </c:pt>
                <c:pt idx="39">
                  <c:v>S40</c:v>
                </c:pt>
                <c:pt idx="40">
                  <c:v>S41</c:v>
                </c:pt>
                <c:pt idx="41">
                  <c:v>S42</c:v>
                </c:pt>
                <c:pt idx="42">
                  <c:v>S43</c:v>
                </c:pt>
                <c:pt idx="43">
                  <c:v>S44</c:v>
                </c:pt>
                <c:pt idx="44">
                  <c:v>S45</c:v>
                </c:pt>
                <c:pt idx="45">
                  <c:v>S46</c:v>
                </c:pt>
              </c:strCache>
            </c:strRef>
          </c:cat>
          <c:val>
            <c:numRef>
              <c:f>'[2]Sheet 1'!$B$9:$AU$9</c:f>
              <c:numCache>
                <c:formatCode>_("$"* #,##0.00_);_("$"* \(#,##0.00\);_("$"* "-"??_);_(@_)</c:formatCode>
                <c:ptCount val="46"/>
                <c:pt idx="0">
                  <c:v>1584615.38</c:v>
                </c:pt>
                <c:pt idx="1">
                  <c:v>1584615.38</c:v>
                </c:pt>
                <c:pt idx="2">
                  <c:v>1584615.38</c:v>
                </c:pt>
                <c:pt idx="3">
                  <c:v>1584615.38</c:v>
                </c:pt>
                <c:pt idx="4">
                  <c:v>1584615.38</c:v>
                </c:pt>
                <c:pt idx="5">
                  <c:v>1584615.38</c:v>
                </c:pt>
                <c:pt idx="6">
                  <c:v>1584615.38</c:v>
                </c:pt>
                <c:pt idx="7">
                  <c:v>1584615.38</c:v>
                </c:pt>
                <c:pt idx="8">
                  <c:v>1584615.38</c:v>
                </c:pt>
                <c:pt idx="9">
                  <c:v>1584615.38</c:v>
                </c:pt>
                <c:pt idx="10">
                  <c:v>1584615.38</c:v>
                </c:pt>
                <c:pt idx="11">
                  <c:v>1584615.38</c:v>
                </c:pt>
                <c:pt idx="12">
                  <c:v>1584615.38</c:v>
                </c:pt>
                <c:pt idx="13">
                  <c:v>1584615.38</c:v>
                </c:pt>
                <c:pt idx="14">
                  <c:v>1584615.38</c:v>
                </c:pt>
                <c:pt idx="15">
                  <c:v>1584615.38</c:v>
                </c:pt>
                <c:pt idx="16">
                  <c:v>1584615.38</c:v>
                </c:pt>
                <c:pt idx="17">
                  <c:v>1584615.38</c:v>
                </c:pt>
                <c:pt idx="18">
                  <c:v>1584615.38</c:v>
                </c:pt>
                <c:pt idx="19">
                  <c:v>1584615.38</c:v>
                </c:pt>
                <c:pt idx="20">
                  <c:v>1584615.38</c:v>
                </c:pt>
                <c:pt idx="21">
                  <c:v>1584615.38</c:v>
                </c:pt>
                <c:pt idx="22">
                  <c:v>1584615.38</c:v>
                </c:pt>
                <c:pt idx="23">
                  <c:v>1584615.38</c:v>
                </c:pt>
                <c:pt idx="24">
                  <c:v>1584615.38</c:v>
                </c:pt>
                <c:pt idx="25">
                  <c:v>1584615.38</c:v>
                </c:pt>
                <c:pt idx="26">
                  <c:v>1584615.38</c:v>
                </c:pt>
                <c:pt idx="27">
                  <c:v>1584615.38</c:v>
                </c:pt>
                <c:pt idx="28">
                  <c:v>1584615.38</c:v>
                </c:pt>
                <c:pt idx="29">
                  <c:v>1584615.38</c:v>
                </c:pt>
                <c:pt idx="30">
                  <c:v>1584615.38</c:v>
                </c:pt>
                <c:pt idx="31">
                  <c:v>1584615.38</c:v>
                </c:pt>
                <c:pt idx="32">
                  <c:v>1584615.38</c:v>
                </c:pt>
                <c:pt idx="33">
                  <c:v>1584615.38</c:v>
                </c:pt>
                <c:pt idx="34">
                  <c:v>1584615.38</c:v>
                </c:pt>
                <c:pt idx="35">
                  <c:v>1584615.38</c:v>
                </c:pt>
                <c:pt idx="36">
                  <c:v>1584615.38</c:v>
                </c:pt>
                <c:pt idx="37">
                  <c:v>1584615.38</c:v>
                </c:pt>
                <c:pt idx="38">
                  <c:v>1584615.38</c:v>
                </c:pt>
                <c:pt idx="39">
                  <c:v>1584615.38</c:v>
                </c:pt>
                <c:pt idx="40">
                  <c:v>1584615.38</c:v>
                </c:pt>
                <c:pt idx="41">
                  <c:v>1584615.38</c:v>
                </c:pt>
                <c:pt idx="42">
                  <c:v>1584615.38</c:v>
                </c:pt>
                <c:pt idx="43">
                  <c:v>1584615.38</c:v>
                </c:pt>
                <c:pt idx="44">
                  <c:v>1584615.38</c:v>
                </c:pt>
                <c:pt idx="45">
                  <c:v>1584615.38</c:v>
                </c:pt>
              </c:numCache>
            </c:numRef>
          </c:val>
          <c:smooth val="0"/>
          <c:extLst xmlns:c16r2="http://schemas.microsoft.com/office/drawing/2015/06/chart">
            <c:ext xmlns:c16="http://schemas.microsoft.com/office/drawing/2014/chart" uri="{C3380CC4-5D6E-409C-BE32-E72D297353CC}">
              <c16:uniqueId val="{00000028-BB2C-4A1A-A32C-26B95D17591D}"/>
            </c:ext>
          </c:extLst>
        </c:ser>
        <c:dLbls>
          <c:showLegendKey val="0"/>
          <c:showVal val="1"/>
          <c:showCatName val="0"/>
          <c:showSerName val="0"/>
          <c:showPercent val="0"/>
          <c:showBubbleSize val="0"/>
        </c:dLbls>
        <c:marker val="1"/>
        <c:smooth val="0"/>
        <c:axId val="99463936"/>
        <c:axId val="99465472"/>
      </c:lineChart>
      <c:catAx>
        <c:axId val="9946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MX"/>
          </a:p>
        </c:txPr>
        <c:crossAx val="99465472"/>
        <c:crosses val="autoZero"/>
        <c:auto val="1"/>
        <c:lblAlgn val="ctr"/>
        <c:lblOffset val="100"/>
        <c:tickLblSkip val="3"/>
        <c:tickMarkSkip val="1"/>
        <c:noMultiLvlLbl val="0"/>
      </c:catAx>
      <c:valAx>
        <c:axId val="99465472"/>
        <c:scaling>
          <c:orientation val="minMax"/>
          <c:max val="2000000"/>
          <c:min val="1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b="1">
                    <a:solidFill>
                      <a:sysClr val="windowText" lastClr="000000"/>
                    </a:solidFill>
                  </a:rPr>
                  <a:t>Millones</a:t>
                </a:r>
                <a:r>
                  <a:rPr lang="es-MX" sz="1800" b="1" baseline="0">
                    <a:solidFill>
                      <a:sysClr val="windowText" lastClr="000000"/>
                    </a:solidFill>
                  </a:rPr>
                  <a:t> de pesos</a:t>
                </a:r>
                <a:endParaRPr lang="es-MX" sz="1800" b="1">
                  <a:solidFill>
                    <a:sysClr val="windowText" lastClr="000000"/>
                  </a:solidFill>
                </a:endParaRPr>
              </a:p>
            </c:rich>
          </c:tx>
          <c:overlay val="0"/>
          <c:spPr>
            <a:noFill/>
            <a:ln>
              <a:noFill/>
            </a:ln>
            <a:effectLst/>
          </c:sp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MX"/>
          </a:p>
        </c:txPr>
        <c:crossAx val="99463936"/>
        <c:crosses val="autoZero"/>
        <c:crossBetween val="between"/>
        <c:dispUnits>
          <c:builtInUnit val="millions"/>
        </c:dispUnits>
      </c:valAx>
      <c:spPr>
        <a:noFill/>
        <a:ln>
          <a:noFill/>
        </a:ln>
        <a:effectLst/>
      </c:spPr>
    </c:plotArea>
    <c:legend>
      <c:legendPos val="r"/>
      <c:layout>
        <c:manualLayout>
          <c:xMode val="edge"/>
          <c:yMode val="edge"/>
          <c:x val="0.78620451998208152"/>
          <c:y val="0.67727346340608663"/>
          <c:w val="0.20114677193460825"/>
          <c:h val="0.23843323306633818"/>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9278222121888"/>
          <c:y val="4.5727668095604974E-2"/>
          <c:w val="0.86463966214053289"/>
          <c:h val="0.86627015376560512"/>
        </c:manualLayout>
      </c:layout>
      <c:lineChart>
        <c:grouping val="standard"/>
        <c:varyColors val="0"/>
        <c:ser>
          <c:idx val="4"/>
          <c:order val="0"/>
          <c:tx>
            <c:strRef>
              <c:f>'[1]Sheet 1'!$A$5</c:f>
              <c:strCache>
                <c:ptCount val="1"/>
                <c:pt idx="0">
                  <c:v>TODO</c:v>
                </c:pt>
              </c:strCache>
            </c:strRef>
          </c:tx>
          <c:spPr>
            <a:ln w="12700" cap="rnd">
              <a:solidFill>
                <a:srgbClr val="0070C0"/>
              </a:solidFill>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0-BA65-4E9A-A520-A18BCE5E1029}"/>
                </c:ext>
                <c:ext xmlns:c15="http://schemas.microsoft.com/office/drawing/2012/chart" uri="{CE6537A1-D6FC-4f65-9D91-7224C49458BB}"/>
              </c:extLst>
            </c:dLbl>
            <c:dLbl>
              <c:idx val="1"/>
              <c:delete val="1"/>
            </c:dLbl>
            <c:dLbl>
              <c:idx val="2"/>
              <c:delete val="1"/>
            </c:dLbl>
            <c:dLbl>
              <c:idx val="3"/>
              <c:delete val="1"/>
              <c:extLst xmlns:c16r2="http://schemas.microsoft.com/office/drawing/2015/06/chart">
                <c:ext xmlns:c16="http://schemas.microsoft.com/office/drawing/2014/chart" uri="{C3380CC4-5D6E-409C-BE32-E72D297353CC}">
                  <c16:uniqueId val="{00000003-BA65-4E9A-A520-A18BCE5E1029}"/>
                </c:ext>
                <c:ext xmlns:c15="http://schemas.microsoft.com/office/drawing/2012/chart" uri="{CE6537A1-D6FC-4f65-9D91-7224C49458BB}"/>
              </c:extLst>
            </c:dLbl>
            <c:dLbl>
              <c:idx val="4"/>
              <c:delete val="1"/>
            </c:dLbl>
            <c:dLbl>
              <c:idx val="5"/>
              <c:delete val="1"/>
            </c:dLbl>
            <c:dLbl>
              <c:idx val="6"/>
              <c:delete val="1"/>
              <c:extLst xmlns:c16r2="http://schemas.microsoft.com/office/drawing/2015/06/chart">
                <c:ext xmlns:c16="http://schemas.microsoft.com/office/drawing/2014/chart" uri="{C3380CC4-5D6E-409C-BE32-E72D297353CC}">
                  <c16:uniqueId val="{00000006-BA65-4E9A-A520-A18BCE5E1029}"/>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BA65-4E9A-A520-A18BCE5E1029}"/>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BA65-4E9A-A520-A18BCE5E1029}"/>
                </c:ext>
                <c:ext xmlns:c15="http://schemas.microsoft.com/office/drawing/2012/chart" uri="{CE6537A1-D6FC-4f65-9D91-7224C49458BB}"/>
              </c:extLst>
            </c:dLbl>
            <c:dLbl>
              <c:idx val="10"/>
              <c:delete val="1"/>
            </c:dLbl>
            <c:dLbl>
              <c:idx val="13"/>
              <c:delete val="1"/>
            </c:dLbl>
            <c:dLbl>
              <c:idx val="14"/>
              <c:delete val="1"/>
            </c:dLbl>
            <c:dLbl>
              <c:idx val="15"/>
              <c:delete val="1"/>
            </c:dLbl>
            <c:dLbl>
              <c:idx val="16"/>
              <c:delete val="1"/>
            </c:dLbl>
            <c:dLbl>
              <c:idx val="19"/>
              <c:delete val="1"/>
              <c:extLst xmlns:c16r2="http://schemas.microsoft.com/office/drawing/2015/06/chart">
                <c:ext xmlns:c16="http://schemas.microsoft.com/office/drawing/2014/chart" uri="{C3380CC4-5D6E-409C-BE32-E72D297353CC}">
                  <c16:uniqueId val="{00000011-BA65-4E9A-A520-A18BCE5E1029}"/>
                </c:ext>
                <c:ext xmlns:c15="http://schemas.microsoft.com/office/drawing/2012/chart" uri="{CE6537A1-D6FC-4f65-9D91-7224C49458BB}"/>
              </c:extLst>
            </c:dLbl>
            <c:dLbl>
              <c:idx val="20"/>
              <c:delete val="1"/>
            </c:dLbl>
            <c:dLbl>
              <c:idx val="21"/>
              <c:delete val="1"/>
            </c:dLbl>
            <c:dLbl>
              <c:idx val="22"/>
              <c:delete val="1"/>
            </c:dLbl>
            <c:dLbl>
              <c:idx val="23"/>
              <c:delete val="1"/>
            </c:dLbl>
            <c:dLbl>
              <c:idx val="25"/>
              <c:delete val="1"/>
            </c:dLbl>
            <c:dLbl>
              <c:idx val="27"/>
              <c:delete val="1"/>
            </c:dLbl>
            <c:dLbl>
              <c:idx val="30"/>
              <c:delete val="1"/>
            </c:dLbl>
            <c:dLbl>
              <c:idx val="32"/>
              <c:delete val="1"/>
            </c:dLbl>
            <c:dLbl>
              <c:idx val="33"/>
              <c:delete val="1"/>
            </c:dLbl>
            <c:dLbl>
              <c:idx val="34"/>
              <c:delete val="1"/>
            </c:dLbl>
            <c:dLbl>
              <c:idx val="35"/>
              <c:delete val="1"/>
            </c:dLbl>
            <c:dLbl>
              <c:idx val="38"/>
              <c:delete val="1"/>
            </c:dLbl>
            <c:dLbl>
              <c:idx val="39"/>
              <c:delete val="1"/>
            </c:dLbl>
            <c:dLbl>
              <c:idx val="40"/>
              <c:delete val="1"/>
            </c:dLbl>
            <c:dLbl>
              <c:idx val="41"/>
              <c:delete val="1"/>
            </c:dLbl>
            <c:dLbl>
              <c:idx val="42"/>
              <c:delete val="1"/>
            </c:dLbl>
            <c:dLbl>
              <c:idx val="43"/>
              <c:delete val="1"/>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'[1]Sheet 1'!$B$1:$AU$1</c:f>
              <c:strCache>
                <c:ptCount val="46"/>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pt idx="23">
                  <c:v>S24</c:v>
                </c:pt>
                <c:pt idx="24">
                  <c:v>S25</c:v>
                </c:pt>
                <c:pt idx="25">
                  <c:v>S26</c:v>
                </c:pt>
                <c:pt idx="26">
                  <c:v>S27</c:v>
                </c:pt>
                <c:pt idx="27">
                  <c:v>S28</c:v>
                </c:pt>
                <c:pt idx="28">
                  <c:v>S29</c:v>
                </c:pt>
                <c:pt idx="29">
                  <c:v>S30</c:v>
                </c:pt>
                <c:pt idx="30">
                  <c:v>S31</c:v>
                </c:pt>
                <c:pt idx="31">
                  <c:v>S32</c:v>
                </c:pt>
                <c:pt idx="32">
                  <c:v>S33</c:v>
                </c:pt>
                <c:pt idx="33">
                  <c:v>S34</c:v>
                </c:pt>
                <c:pt idx="34">
                  <c:v>S35</c:v>
                </c:pt>
                <c:pt idx="35">
                  <c:v>S36</c:v>
                </c:pt>
                <c:pt idx="36">
                  <c:v>S37</c:v>
                </c:pt>
                <c:pt idx="37">
                  <c:v>S38</c:v>
                </c:pt>
                <c:pt idx="38">
                  <c:v>S39</c:v>
                </c:pt>
                <c:pt idx="39">
                  <c:v>S40</c:v>
                </c:pt>
                <c:pt idx="40">
                  <c:v>S41</c:v>
                </c:pt>
                <c:pt idx="41">
                  <c:v>S42</c:v>
                </c:pt>
                <c:pt idx="42">
                  <c:v>S43</c:v>
                </c:pt>
                <c:pt idx="43">
                  <c:v>S44</c:v>
                </c:pt>
                <c:pt idx="44">
                  <c:v>S45</c:v>
                </c:pt>
                <c:pt idx="45">
                  <c:v>S46</c:v>
                </c:pt>
              </c:strCache>
            </c:strRef>
          </c:cat>
          <c:val>
            <c:numRef>
              <c:f>'[1]Sheet 1'!$B$5:$AU$5</c:f>
              <c:numCache>
                <c:formatCode>_("$"* #,##0.00_);_("$"* \(#,##0.00\);_("$"* "-"??_);_(@_)</c:formatCode>
                <c:ptCount val="46"/>
                <c:pt idx="0">
                  <c:v>242405</c:v>
                </c:pt>
                <c:pt idx="1">
                  <c:v>154387</c:v>
                </c:pt>
                <c:pt idx="2">
                  <c:v>156244.04</c:v>
                </c:pt>
                <c:pt idx="3">
                  <c:v>156379.51999999999</c:v>
                </c:pt>
                <c:pt idx="4">
                  <c:v>211044.6</c:v>
                </c:pt>
                <c:pt idx="5">
                  <c:v>117690</c:v>
                </c:pt>
                <c:pt idx="6">
                  <c:v>149934.12</c:v>
                </c:pt>
                <c:pt idx="7">
                  <c:v>234167.12</c:v>
                </c:pt>
                <c:pt idx="8">
                  <c:v>160722.1</c:v>
                </c:pt>
                <c:pt idx="9">
                  <c:v>142022.1</c:v>
                </c:pt>
                <c:pt idx="10">
                  <c:v>145237.37</c:v>
                </c:pt>
                <c:pt idx="11">
                  <c:v>85639.3</c:v>
                </c:pt>
                <c:pt idx="12">
                  <c:v>287647.59999999998</c:v>
                </c:pt>
                <c:pt idx="13">
                  <c:v>289108.24</c:v>
                </c:pt>
                <c:pt idx="14">
                  <c:v>212636.2</c:v>
                </c:pt>
                <c:pt idx="15">
                  <c:v>171077.82</c:v>
                </c:pt>
                <c:pt idx="16">
                  <c:v>197398.03</c:v>
                </c:pt>
                <c:pt idx="17">
                  <c:v>104645.1</c:v>
                </c:pt>
                <c:pt idx="18">
                  <c:v>519771.5</c:v>
                </c:pt>
                <c:pt idx="19">
                  <c:v>180560.95</c:v>
                </c:pt>
                <c:pt idx="20">
                  <c:v>138215.70000000001</c:v>
                </c:pt>
                <c:pt idx="21">
                  <c:v>303420.2</c:v>
                </c:pt>
                <c:pt idx="22">
                  <c:v>205160.18</c:v>
                </c:pt>
                <c:pt idx="23">
                  <c:v>316342.03000000003</c:v>
                </c:pt>
                <c:pt idx="24">
                  <c:v>366887.9</c:v>
                </c:pt>
                <c:pt idx="25">
                  <c:v>211390.2</c:v>
                </c:pt>
                <c:pt idx="26">
                  <c:v>124005</c:v>
                </c:pt>
                <c:pt idx="27">
                  <c:v>214097</c:v>
                </c:pt>
                <c:pt idx="28">
                  <c:v>193927.14</c:v>
                </c:pt>
                <c:pt idx="29">
                  <c:v>346034.45</c:v>
                </c:pt>
                <c:pt idx="30">
                  <c:v>111826.62</c:v>
                </c:pt>
                <c:pt idx="31">
                  <c:v>231626.1</c:v>
                </c:pt>
                <c:pt idx="32">
                  <c:v>149097.28</c:v>
                </c:pt>
                <c:pt idx="33">
                  <c:v>78587.34</c:v>
                </c:pt>
                <c:pt idx="34">
                  <c:v>137188</c:v>
                </c:pt>
                <c:pt idx="35">
                  <c:v>68560.12</c:v>
                </c:pt>
                <c:pt idx="36">
                  <c:v>53505.120000000003</c:v>
                </c:pt>
                <c:pt idx="37">
                  <c:v>148529.04</c:v>
                </c:pt>
                <c:pt idx="38">
                  <c:v>91930.6</c:v>
                </c:pt>
                <c:pt idx="39">
                  <c:v>89904.04</c:v>
                </c:pt>
                <c:pt idx="40">
                  <c:v>125920.12</c:v>
                </c:pt>
                <c:pt idx="41">
                  <c:v>163795.12</c:v>
                </c:pt>
                <c:pt idx="42">
                  <c:v>82994.52</c:v>
                </c:pt>
                <c:pt idx="43">
                  <c:v>105501.52</c:v>
                </c:pt>
                <c:pt idx="44">
                  <c:v>266760.5</c:v>
                </c:pt>
                <c:pt idx="45">
                  <c:v>108218.5</c:v>
                </c:pt>
              </c:numCache>
            </c:numRef>
          </c:val>
          <c:smooth val="0"/>
          <c:extLst xmlns:c16r2="http://schemas.microsoft.com/office/drawing/2015/06/chart">
            <c:ext xmlns:c16="http://schemas.microsoft.com/office/drawing/2014/chart" uri="{C3380CC4-5D6E-409C-BE32-E72D297353CC}">
              <c16:uniqueId val="{00000017-BA65-4E9A-A520-A18BCE5E1029}"/>
            </c:ext>
          </c:extLst>
        </c:ser>
        <c:ser>
          <c:idx val="5"/>
          <c:order val="1"/>
          <c:tx>
            <c:strRef>
              <c:f>'[1]Sheet 1'!$A$6</c:f>
              <c:strCache>
                <c:ptCount val="1"/>
                <c:pt idx="0">
                  <c:v>PROMEDIO</c:v>
                </c:pt>
              </c:strCache>
            </c:strRef>
          </c:tx>
          <c:spPr>
            <a:ln w="28575" cap="rnd">
              <a:solidFill>
                <a:srgbClr val="7030A0"/>
              </a:solidFill>
              <a:round/>
            </a:ln>
            <a:effectLst/>
          </c:spPr>
          <c:marker>
            <c:symbol val="none"/>
          </c:marker>
          <c:dLbls>
            <c:dLbl>
              <c:idx val="1"/>
              <c:delete val="1"/>
              <c:extLst xmlns:c16r2="http://schemas.microsoft.com/office/drawing/2015/06/chart">
                <c:ext xmlns:c16="http://schemas.microsoft.com/office/drawing/2014/chart" uri="{C3380CC4-5D6E-409C-BE32-E72D297353CC}">
                  <c16:uniqueId val="{00000019-BA65-4E9A-A520-A18BCE5E1029}"/>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B-BA65-4E9A-A520-A18BCE5E1029}"/>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C-BA65-4E9A-A520-A18BCE5E1029}"/>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D-BA65-4E9A-A520-A18BCE5E1029}"/>
                </c:ext>
                <c:ext xmlns:c15="http://schemas.microsoft.com/office/drawing/2012/chart" uri="{CE6537A1-D6FC-4f65-9D91-7224C49458BB}"/>
              </c:extLst>
            </c:dLbl>
            <c:dLbl>
              <c:idx val="6"/>
              <c:delete val="1"/>
            </c:dLbl>
            <c:dLbl>
              <c:idx val="7"/>
              <c:delete val="1"/>
              <c:extLst xmlns:c16r2="http://schemas.microsoft.com/office/drawing/2015/06/chart">
                <c:ext xmlns:c16="http://schemas.microsoft.com/office/drawing/2014/chart" uri="{C3380CC4-5D6E-409C-BE32-E72D297353CC}">
                  <c16:uniqueId val="{0000001F-BA65-4E9A-A520-A18BCE5E1029}"/>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20-BA65-4E9A-A520-A18BCE5E1029}"/>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21-BA65-4E9A-A520-A18BCE5E1029}"/>
                </c:ext>
                <c:ext xmlns:c15="http://schemas.microsoft.com/office/drawing/2012/chart" uri="{CE6537A1-D6FC-4f65-9D91-7224C49458BB}"/>
              </c:extLst>
            </c:dLbl>
            <c:dLbl>
              <c:idx val="10"/>
              <c:delete val="1"/>
            </c:dLbl>
            <c:dLbl>
              <c:idx val="11"/>
              <c:delete val="1"/>
              <c:extLst xmlns:c16r2="http://schemas.microsoft.com/office/drawing/2015/06/chart">
                <c:ext xmlns:c16="http://schemas.microsoft.com/office/drawing/2014/chart" uri="{C3380CC4-5D6E-409C-BE32-E72D297353CC}">
                  <c16:uniqueId val="{00000022-BA65-4E9A-A520-A18BCE5E1029}"/>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23-BA65-4E9A-A520-A18BCE5E1029}"/>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24-BA65-4E9A-A520-A18BCE5E1029}"/>
                </c:ext>
                <c:ext xmlns:c15="http://schemas.microsoft.com/office/drawing/2012/chart" uri="{CE6537A1-D6FC-4f65-9D91-7224C49458BB}"/>
              </c:extLst>
            </c:dLbl>
            <c:dLbl>
              <c:idx val="14"/>
              <c:delete val="1"/>
            </c:dLbl>
            <c:dLbl>
              <c:idx val="15"/>
              <c:delete val="1"/>
              <c:extLst xmlns:c16r2="http://schemas.microsoft.com/office/drawing/2015/06/chart">
                <c:ext xmlns:c16="http://schemas.microsoft.com/office/drawing/2014/chart" uri="{C3380CC4-5D6E-409C-BE32-E72D297353CC}">
                  <c16:uniqueId val="{00000026-BA65-4E9A-A520-A18BCE5E1029}"/>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27-BA65-4E9A-A520-A18BCE5E1029}"/>
                </c:ext>
                <c:ext xmlns:c15="http://schemas.microsoft.com/office/drawing/2012/chart" uri="{CE6537A1-D6FC-4f65-9D91-7224C49458BB}"/>
              </c:extLst>
            </c:dLbl>
            <c:dLbl>
              <c:idx val="17"/>
              <c:delete val="1"/>
            </c:dLbl>
            <c:dLbl>
              <c:idx val="18"/>
              <c:delete val="1"/>
            </c:dLbl>
            <c:dLbl>
              <c:idx val="19"/>
              <c:delete val="1"/>
              <c:extLst xmlns:c16r2="http://schemas.microsoft.com/office/drawing/2015/06/chart">
                <c:ext xmlns:c16="http://schemas.microsoft.com/office/drawing/2014/chart" uri="{C3380CC4-5D6E-409C-BE32-E72D297353CC}">
                  <c16:uniqueId val="{0000002A-BA65-4E9A-A520-A18BCE5E1029}"/>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2B-BA65-4E9A-A520-A18BCE5E1029}"/>
                </c:ext>
                <c:ext xmlns:c15="http://schemas.microsoft.com/office/drawing/2012/chart" uri="{CE6537A1-D6FC-4f65-9D91-7224C49458BB}"/>
              </c:extLst>
            </c:dLbl>
            <c:dLbl>
              <c:idx val="21"/>
              <c:delete val="1"/>
            </c:dLbl>
            <c:dLbl>
              <c:idx val="22"/>
              <c:delete val="1"/>
              <c:extLst xmlns:c16r2="http://schemas.microsoft.com/office/drawing/2015/06/chart">
                <c:ext xmlns:c16="http://schemas.microsoft.com/office/drawing/2014/chart" uri="{C3380CC4-5D6E-409C-BE32-E72D297353CC}">
                  <c16:uniqueId val="{0000002D-BA65-4E9A-A520-A18BCE5E1029}"/>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2E-BA65-4E9A-A520-A18BCE5E1029}"/>
                </c:ext>
                <c:ext xmlns:c15="http://schemas.microsoft.com/office/drawing/2012/chart" uri="{CE6537A1-D6FC-4f65-9D91-7224C49458BB}"/>
              </c:extLst>
            </c:dLbl>
            <c:dLbl>
              <c:idx val="24"/>
              <c:delete val="1"/>
              <c:extLst xmlns:c16r2="http://schemas.microsoft.com/office/drawing/2015/06/chart">
                <c:ext xmlns:c16="http://schemas.microsoft.com/office/drawing/2014/chart" uri="{C3380CC4-5D6E-409C-BE32-E72D297353CC}">
                  <c16:uniqueId val="{0000002F-BA65-4E9A-A520-A18BCE5E1029}"/>
                </c:ext>
                <c:ext xmlns:c15="http://schemas.microsoft.com/office/drawing/2012/chart" uri="{CE6537A1-D6FC-4f65-9D91-7224C49458BB}"/>
              </c:extLst>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MX"/>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'[1]Sheet 1'!$B$1:$AU$1</c:f>
              <c:strCache>
                <c:ptCount val="46"/>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pt idx="23">
                  <c:v>S24</c:v>
                </c:pt>
                <c:pt idx="24">
                  <c:v>S25</c:v>
                </c:pt>
                <c:pt idx="25">
                  <c:v>S26</c:v>
                </c:pt>
                <c:pt idx="26">
                  <c:v>S27</c:v>
                </c:pt>
                <c:pt idx="27">
                  <c:v>S28</c:v>
                </c:pt>
                <c:pt idx="28">
                  <c:v>S29</c:v>
                </c:pt>
                <c:pt idx="29">
                  <c:v>S30</c:v>
                </c:pt>
                <c:pt idx="30">
                  <c:v>S31</c:v>
                </c:pt>
                <c:pt idx="31">
                  <c:v>S32</c:v>
                </c:pt>
                <c:pt idx="32">
                  <c:v>S33</c:v>
                </c:pt>
                <c:pt idx="33">
                  <c:v>S34</c:v>
                </c:pt>
                <c:pt idx="34">
                  <c:v>S35</c:v>
                </c:pt>
                <c:pt idx="35">
                  <c:v>S36</c:v>
                </c:pt>
                <c:pt idx="36">
                  <c:v>S37</c:v>
                </c:pt>
                <c:pt idx="37">
                  <c:v>S38</c:v>
                </c:pt>
                <c:pt idx="38">
                  <c:v>S39</c:v>
                </c:pt>
                <c:pt idx="39">
                  <c:v>S40</c:v>
                </c:pt>
                <c:pt idx="40">
                  <c:v>S41</c:v>
                </c:pt>
                <c:pt idx="41">
                  <c:v>S42</c:v>
                </c:pt>
                <c:pt idx="42">
                  <c:v>S43</c:v>
                </c:pt>
                <c:pt idx="43">
                  <c:v>S44</c:v>
                </c:pt>
                <c:pt idx="44">
                  <c:v>S45</c:v>
                </c:pt>
                <c:pt idx="45">
                  <c:v>S46</c:v>
                </c:pt>
              </c:strCache>
            </c:strRef>
          </c:cat>
          <c:val>
            <c:numRef>
              <c:f>'[1]Sheet 1'!$B$6:$AU$6</c:f>
              <c:numCache>
                <c:formatCode>_("$"* #,##0.00_);_("$"* \(#,##0.00\);_("$"* "-"??_);_(@_)</c:formatCode>
                <c:ptCount val="46"/>
                <c:pt idx="0">
                  <c:v>242405</c:v>
                </c:pt>
                <c:pt idx="1">
                  <c:v>198396</c:v>
                </c:pt>
                <c:pt idx="2">
                  <c:v>184345.35</c:v>
                </c:pt>
                <c:pt idx="3">
                  <c:v>177353.89</c:v>
                </c:pt>
                <c:pt idx="4">
                  <c:v>184092.03</c:v>
                </c:pt>
                <c:pt idx="5">
                  <c:v>173025.03</c:v>
                </c:pt>
                <c:pt idx="6">
                  <c:v>169726.33</c:v>
                </c:pt>
                <c:pt idx="7">
                  <c:v>177781.43</c:v>
                </c:pt>
                <c:pt idx="8">
                  <c:v>175885.94</c:v>
                </c:pt>
                <c:pt idx="9">
                  <c:v>172499.56</c:v>
                </c:pt>
                <c:pt idx="10">
                  <c:v>170021.18</c:v>
                </c:pt>
                <c:pt idx="11">
                  <c:v>162989.35999999999</c:v>
                </c:pt>
                <c:pt idx="12">
                  <c:v>172578.45</c:v>
                </c:pt>
                <c:pt idx="13">
                  <c:v>180902.01</c:v>
                </c:pt>
                <c:pt idx="14">
                  <c:v>183017.62</c:v>
                </c:pt>
                <c:pt idx="15">
                  <c:v>182271.38</c:v>
                </c:pt>
                <c:pt idx="16">
                  <c:v>183161.19</c:v>
                </c:pt>
                <c:pt idx="17">
                  <c:v>178799.18</c:v>
                </c:pt>
                <c:pt idx="18">
                  <c:v>196745.09</c:v>
                </c:pt>
                <c:pt idx="19">
                  <c:v>195935.89</c:v>
                </c:pt>
                <c:pt idx="20">
                  <c:v>193187.31</c:v>
                </c:pt>
                <c:pt idx="21">
                  <c:v>198197.89</c:v>
                </c:pt>
                <c:pt idx="22">
                  <c:v>198500.6</c:v>
                </c:pt>
                <c:pt idx="23">
                  <c:v>203410.66</c:v>
                </c:pt>
                <c:pt idx="24">
                  <c:v>209949.75</c:v>
                </c:pt>
                <c:pt idx="25">
                  <c:v>210005.15</c:v>
                </c:pt>
                <c:pt idx="26">
                  <c:v>206819.96</c:v>
                </c:pt>
                <c:pt idx="27">
                  <c:v>207079.85</c:v>
                </c:pt>
                <c:pt idx="28">
                  <c:v>206626.31</c:v>
                </c:pt>
                <c:pt idx="29">
                  <c:v>211273.25</c:v>
                </c:pt>
                <c:pt idx="30">
                  <c:v>208065.29</c:v>
                </c:pt>
                <c:pt idx="31">
                  <c:v>208801.57</c:v>
                </c:pt>
                <c:pt idx="32">
                  <c:v>206992.35</c:v>
                </c:pt>
                <c:pt idx="33">
                  <c:v>203215.73</c:v>
                </c:pt>
                <c:pt idx="34">
                  <c:v>201329.22</c:v>
                </c:pt>
                <c:pt idx="35">
                  <c:v>197641.19</c:v>
                </c:pt>
                <c:pt idx="36">
                  <c:v>193745.62</c:v>
                </c:pt>
                <c:pt idx="37">
                  <c:v>192555.71</c:v>
                </c:pt>
                <c:pt idx="38">
                  <c:v>189975.58</c:v>
                </c:pt>
                <c:pt idx="39">
                  <c:v>187473.79</c:v>
                </c:pt>
                <c:pt idx="40">
                  <c:v>185972.49</c:v>
                </c:pt>
                <c:pt idx="41">
                  <c:v>185444.45</c:v>
                </c:pt>
                <c:pt idx="42">
                  <c:v>183061.9</c:v>
                </c:pt>
                <c:pt idx="43">
                  <c:v>181299.16</c:v>
                </c:pt>
                <c:pt idx="44">
                  <c:v>183198.3</c:v>
                </c:pt>
                <c:pt idx="45">
                  <c:v>181568.31</c:v>
                </c:pt>
              </c:numCache>
            </c:numRef>
          </c:val>
          <c:smooth val="0"/>
          <c:extLst xmlns:c16r2="http://schemas.microsoft.com/office/drawing/2015/06/chart">
            <c:ext xmlns:c16="http://schemas.microsoft.com/office/drawing/2014/chart" uri="{C3380CC4-5D6E-409C-BE32-E72D297353CC}">
              <c16:uniqueId val="{00000031-BA65-4E9A-A520-A18BCE5E1029}"/>
            </c:ext>
          </c:extLst>
        </c:ser>
        <c:ser>
          <c:idx val="0"/>
          <c:order val="2"/>
          <c:tx>
            <c:strRef>
              <c:f>'[1]Sheet 1'!$A$8</c:f>
              <c:strCache>
                <c:ptCount val="1"/>
                <c:pt idx="0">
                  <c:v>PROYECTADO</c:v>
                </c:pt>
              </c:strCache>
            </c:strRef>
          </c:tx>
          <c:spPr>
            <a:ln w="12700" cap="rnd">
              <a:solidFill>
                <a:schemeClr val="bg1">
                  <a:lumMod val="50000"/>
                </a:schemeClr>
              </a:solidFill>
              <a:prstDash val="dash"/>
              <a:round/>
            </a:ln>
            <a:effectLst/>
          </c:spPr>
          <c:marker>
            <c:symbol val="none"/>
          </c:marker>
          <c:dLbls>
            <c:delete val="1"/>
          </c:dLbls>
          <c:cat>
            <c:strRef>
              <c:f>'[1]Sheet 1'!$B$1:$AU$1</c:f>
              <c:strCache>
                <c:ptCount val="46"/>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pt idx="23">
                  <c:v>S24</c:v>
                </c:pt>
                <c:pt idx="24">
                  <c:v>S25</c:v>
                </c:pt>
                <c:pt idx="25">
                  <c:v>S26</c:v>
                </c:pt>
                <c:pt idx="26">
                  <c:v>S27</c:v>
                </c:pt>
                <c:pt idx="27">
                  <c:v>S28</c:v>
                </c:pt>
                <c:pt idx="28">
                  <c:v>S29</c:v>
                </c:pt>
                <c:pt idx="29">
                  <c:v>S30</c:v>
                </c:pt>
                <c:pt idx="30">
                  <c:v>S31</c:v>
                </c:pt>
                <c:pt idx="31">
                  <c:v>S32</c:v>
                </c:pt>
                <c:pt idx="32">
                  <c:v>S33</c:v>
                </c:pt>
                <c:pt idx="33">
                  <c:v>S34</c:v>
                </c:pt>
                <c:pt idx="34">
                  <c:v>S35</c:v>
                </c:pt>
                <c:pt idx="35">
                  <c:v>S36</c:v>
                </c:pt>
                <c:pt idx="36">
                  <c:v>S37</c:v>
                </c:pt>
                <c:pt idx="37">
                  <c:v>S38</c:v>
                </c:pt>
                <c:pt idx="38">
                  <c:v>S39</c:v>
                </c:pt>
                <c:pt idx="39">
                  <c:v>S40</c:v>
                </c:pt>
                <c:pt idx="40">
                  <c:v>S41</c:v>
                </c:pt>
                <c:pt idx="41">
                  <c:v>S42</c:v>
                </c:pt>
                <c:pt idx="42">
                  <c:v>S43</c:v>
                </c:pt>
                <c:pt idx="43">
                  <c:v>S44</c:v>
                </c:pt>
                <c:pt idx="44">
                  <c:v>S45</c:v>
                </c:pt>
                <c:pt idx="45">
                  <c:v>S46</c:v>
                </c:pt>
              </c:strCache>
            </c:strRef>
          </c:cat>
          <c:val>
            <c:numRef>
              <c:f>'[1]Sheet 1'!$B$8:$AU$8</c:f>
              <c:numCache>
                <c:formatCode>_("$"* #,##0.00_);_("$"* \(#,##0.00\);_("$"* "-"??_);_(@_)</c:formatCode>
                <c:ptCount val="46"/>
                <c:pt idx="0">
                  <c:v>346153.84</c:v>
                </c:pt>
                <c:pt idx="1">
                  <c:v>346153.84</c:v>
                </c:pt>
                <c:pt idx="2">
                  <c:v>346153.84</c:v>
                </c:pt>
                <c:pt idx="3">
                  <c:v>346153.84</c:v>
                </c:pt>
                <c:pt idx="4">
                  <c:v>346153.84</c:v>
                </c:pt>
                <c:pt idx="5">
                  <c:v>346153.84</c:v>
                </c:pt>
                <c:pt idx="6">
                  <c:v>346153.84</c:v>
                </c:pt>
                <c:pt idx="7">
                  <c:v>346153.84</c:v>
                </c:pt>
                <c:pt idx="8">
                  <c:v>346153.84</c:v>
                </c:pt>
                <c:pt idx="9">
                  <c:v>346153.84</c:v>
                </c:pt>
                <c:pt idx="10">
                  <c:v>346153.84</c:v>
                </c:pt>
                <c:pt idx="11">
                  <c:v>346153.84</c:v>
                </c:pt>
                <c:pt idx="12">
                  <c:v>346153.84</c:v>
                </c:pt>
                <c:pt idx="13">
                  <c:v>346153.84</c:v>
                </c:pt>
                <c:pt idx="14">
                  <c:v>346153.84</c:v>
                </c:pt>
                <c:pt idx="15">
                  <c:v>346153.84</c:v>
                </c:pt>
                <c:pt idx="16">
                  <c:v>346153.84</c:v>
                </c:pt>
                <c:pt idx="17">
                  <c:v>346153.84</c:v>
                </c:pt>
                <c:pt idx="18">
                  <c:v>346153.84</c:v>
                </c:pt>
                <c:pt idx="19">
                  <c:v>346153.84</c:v>
                </c:pt>
                <c:pt idx="20">
                  <c:v>346153.84</c:v>
                </c:pt>
                <c:pt idx="21">
                  <c:v>346153.84</c:v>
                </c:pt>
                <c:pt idx="22">
                  <c:v>346153.84</c:v>
                </c:pt>
                <c:pt idx="23">
                  <c:v>346153.84</c:v>
                </c:pt>
                <c:pt idx="24">
                  <c:v>346153.84</c:v>
                </c:pt>
                <c:pt idx="25">
                  <c:v>346153.84</c:v>
                </c:pt>
                <c:pt idx="26">
                  <c:v>346153.84</c:v>
                </c:pt>
                <c:pt idx="27">
                  <c:v>346153.84</c:v>
                </c:pt>
                <c:pt idx="28">
                  <c:v>346153.84</c:v>
                </c:pt>
                <c:pt idx="29">
                  <c:v>346153.84</c:v>
                </c:pt>
                <c:pt idx="30">
                  <c:v>346153.84</c:v>
                </c:pt>
                <c:pt idx="31">
                  <c:v>346153.84</c:v>
                </c:pt>
                <c:pt idx="32">
                  <c:v>346153.84</c:v>
                </c:pt>
                <c:pt idx="33">
                  <c:v>346153.84</c:v>
                </c:pt>
                <c:pt idx="34">
                  <c:v>346153.84</c:v>
                </c:pt>
                <c:pt idx="35">
                  <c:v>346153.84</c:v>
                </c:pt>
                <c:pt idx="36">
                  <c:v>346153.84</c:v>
                </c:pt>
                <c:pt idx="37">
                  <c:v>346153.84</c:v>
                </c:pt>
                <c:pt idx="38">
                  <c:v>346153.84</c:v>
                </c:pt>
                <c:pt idx="39">
                  <c:v>346153.84</c:v>
                </c:pt>
                <c:pt idx="40">
                  <c:v>346153.84</c:v>
                </c:pt>
                <c:pt idx="41">
                  <c:v>346153.84</c:v>
                </c:pt>
                <c:pt idx="42">
                  <c:v>346153.84</c:v>
                </c:pt>
                <c:pt idx="43">
                  <c:v>346153.84</c:v>
                </c:pt>
                <c:pt idx="44">
                  <c:v>346153.84</c:v>
                </c:pt>
                <c:pt idx="45">
                  <c:v>346153.84</c:v>
                </c:pt>
              </c:numCache>
            </c:numRef>
          </c:val>
          <c:smooth val="0"/>
          <c:extLst xmlns:c16r2="http://schemas.microsoft.com/office/drawing/2015/06/chart">
            <c:ext xmlns:c16="http://schemas.microsoft.com/office/drawing/2014/chart" uri="{C3380CC4-5D6E-409C-BE32-E72D297353CC}">
              <c16:uniqueId val="{00000032-BA65-4E9A-A520-A18BCE5E1029}"/>
            </c:ext>
          </c:extLst>
        </c:ser>
        <c:dLbls>
          <c:showLegendKey val="0"/>
          <c:showVal val="1"/>
          <c:showCatName val="0"/>
          <c:showSerName val="0"/>
          <c:showPercent val="0"/>
          <c:showBubbleSize val="0"/>
        </c:dLbls>
        <c:marker val="1"/>
        <c:smooth val="0"/>
        <c:axId val="100854784"/>
        <c:axId val="106676992"/>
      </c:lineChart>
      <c:catAx>
        <c:axId val="10085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06676992"/>
        <c:crosses val="autoZero"/>
        <c:auto val="1"/>
        <c:lblAlgn val="ctr"/>
        <c:lblOffset val="100"/>
        <c:noMultiLvlLbl val="0"/>
      </c:catAx>
      <c:valAx>
        <c:axId val="106676992"/>
        <c:scaling>
          <c:orientation val="minMax"/>
          <c:min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b="1">
                    <a:solidFill>
                      <a:sysClr val="windowText" lastClr="000000"/>
                    </a:solidFill>
                  </a:rPr>
                  <a:t>Miles</a:t>
                </a:r>
                <a:r>
                  <a:rPr lang="es-MX" sz="1800" b="1" baseline="0">
                    <a:solidFill>
                      <a:sysClr val="windowText" lastClr="000000"/>
                    </a:solidFill>
                  </a:rPr>
                  <a:t> de pesos</a:t>
                </a:r>
                <a:endParaRPr lang="es-MX" sz="1800" b="1">
                  <a:solidFill>
                    <a:sysClr val="windowText" lastClr="000000"/>
                  </a:solidFill>
                </a:endParaRPr>
              </a:p>
            </c:rich>
          </c:tx>
          <c:overlay val="0"/>
          <c:spPr>
            <a:noFill/>
            <a:ln>
              <a:noFill/>
            </a:ln>
            <a:effectLst/>
          </c:sp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100854784"/>
        <c:crosses val="autoZero"/>
        <c:crossBetween val="between"/>
        <c:majorUnit val="40000"/>
        <c:dispUnits>
          <c:builtInUnit val="thousands"/>
        </c:dispUnits>
      </c:valAx>
      <c:spPr>
        <a:noFill/>
        <a:ln>
          <a:noFill/>
        </a:ln>
        <a:effectLst/>
      </c:spPr>
    </c:plotArea>
    <c:legend>
      <c:legendPos val="r"/>
      <c:layout>
        <c:manualLayout>
          <c:xMode val="edge"/>
          <c:yMode val="edge"/>
          <c:x val="0.16328488231235214"/>
          <c:y val="0.10312965235852614"/>
          <c:w val="0.24984329713690315"/>
          <c:h val="0.2339800681647914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107589" tIns="53797" rIns="107589" bIns="53797" rtlCol="0"/>
          <a:lstStyle>
            <a:lvl1pPr algn="l">
              <a:defRPr sz="1400"/>
            </a:lvl1pPr>
          </a:lstStyle>
          <a:p>
            <a:endParaRPr lang="es-MX"/>
          </a:p>
        </p:txBody>
      </p:sp>
      <p:sp>
        <p:nvSpPr>
          <p:cNvPr id="3" name="2 Marcador de fecha"/>
          <p:cNvSpPr>
            <a:spLocks noGrp="1"/>
          </p:cNvSpPr>
          <p:nvPr>
            <p:ph type="dt" idx="1"/>
          </p:nvPr>
        </p:nvSpPr>
        <p:spPr>
          <a:xfrm>
            <a:off x="3970942" y="0"/>
            <a:ext cx="3037840" cy="464820"/>
          </a:xfrm>
          <a:prstGeom prst="rect">
            <a:avLst/>
          </a:prstGeom>
        </p:spPr>
        <p:txBody>
          <a:bodyPr vert="horz" lIns="107589" tIns="53797" rIns="107589" bIns="53797" rtlCol="0"/>
          <a:lstStyle>
            <a:lvl1pPr algn="r">
              <a:defRPr sz="1400"/>
            </a:lvl1pPr>
          </a:lstStyle>
          <a:p>
            <a:fld id="{9D44DBF3-D0DD-484A-919C-2B5D123178F4}" type="datetimeFigureOut">
              <a:rPr lang="es-MX" smtClean="0"/>
              <a:t>22/11/2019</a:t>
            </a:fld>
            <a:endParaRPr lang="es-MX"/>
          </a:p>
        </p:txBody>
      </p:sp>
      <p:sp>
        <p:nvSpPr>
          <p:cNvPr id="4" name="3 Marcador de imagen de diapositiva"/>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107589" tIns="53797" rIns="107589" bIns="53797"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107589" tIns="53797" rIns="107589" bIns="5379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6"/>
            <a:ext cx="3037840" cy="464820"/>
          </a:xfrm>
          <a:prstGeom prst="rect">
            <a:avLst/>
          </a:prstGeom>
        </p:spPr>
        <p:txBody>
          <a:bodyPr vert="horz" lIns="107589" tIns="53797" rIns="107589" bIns="53797" rtlCol="0" anchor="b"/>
          <a:lstStyle>
            <a:lvl1pPr algn="l">
              <a:defRPr sz="1400"/>
            </a:lvl1pPr>
          </a:lstStyle>
          <a:p>
            <a:endParaRPr lang="es-MX"/>
          </a:p>
        </p:txBody>
      </p:sp>
      <p:sp>
        <p:nvSpPr>
          <p:cNvPr id="7" name="6 Marcador de número de diapositiva"/>
          <p:cNvSpPr>
            <a:spLocks noGrp="1"/>
          </p:cNvSpPr>
          <p:nvPr>
            <p:ph type="sldNum" sz="quarter" idx="5"/>
          </p:nvPr>
        </p:nvSpPr>
        <p:spPr>
          <a:xfrm>
            <a:off x="3970942" y="8829966"/>
            <a:ext cx="3037840" cy="464820"/>
          </a:xfrm>
          <a:prstGeom prst="rect">
            <a:avLst/>
          </a:prstGeom>
        </p:spPr>
        <p:txBody>
          <a:bodyPr vert="horz" lIns="107589" tIns="53797" rIns="107589" bIns="53797" rtlCol="0" anchor="b"/>
          <a:lstStyle>
            <a:lvl1pPr algn="r">
              <a:defRPr sz="1400"/>
            </a:lvl1pPr>
          </a:lstStyle>
          <a:p>
            <a:fld id="{BCB15B89-9E60-41CE-96EE-A30BC4DC6B9C}" type="slidenum">
              <a:rPr lang="es-MX" smtClean="0"/>
              <a:t>‹Nº›</a:t>
            </a:fld>
            <a:endParaRPr lang="es-MX"/>
          </a:p>
        </p:txBody>
      </p:sp>
    </p:spTree>
    <p:extLst>
      <p:ext uri="{BB962C8B-B14F-4D97-AF65-F5344CB8AC3E}">
        <p14:creationId xmlns:p14="http://schemas.microsoft.com/office/powerpoint/2010/main" val="304028387"/>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CB15B89-9E60-41CE-96EE-A30BC4DC6B9C}" type="slidenum">
              <a:rPr lang="es-MX" smtClean="0"/>
              <a:t>1</a:t>
            </a:fld>
            <a:endParaRPr lang="es-MX"/>
          </a:p>
        </p:txBody>
      </p:sp>
    </p:spTree>
    <p:extLst>
      <p:ext uri="{BB962C8B-B14F-4D97-AF65-F5344CB8AC3E}">
        <p14:creationId xmlns:p14="http://schemas.microsoft.com/office/powerpoint/2010/main" val="3452921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0"/>
            <a:ext cx="7772400" cy="110251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21E60A03-5DE1-4363-93A9-297C52B6DC65}" type="datetimeFigureOut">
              <a:rPr lang="es-MX" smtClean="0"/>
              <a:t>22/11/2019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777C95F-A49C-43A3-91EE-6B0E8CCC068A}" type="slidenum">
              <a:rPr lang="es-MX" smtClean="0"/>
              <a:t>‹Nº›</a:t>
            </a:fld>
            <a:endParaRPr lang="es-MX"/>
          </a:p>
        </p:txBody>
      </p:sp>
    </p:spTree>
    <p:extLst>
      <p:ext uri="{BB962C8B-B14F-4D97-AF65-F5344CB8AC3E}">
        <p14:creationId xmlns:p14="http://schemas.microsoft.com/office/powerpoint/2010/main" val="371320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1E60A03-5DE1-4363-93A9-297C52B6DC65}" type="datetimeFigureOut">
              <a:rPr lang="es-MX" smtClean="0"/>
              <a:t>22/11/2019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777C95F-A49C-43A3-91EE-6B0E8CCC068A}" type="slidenum">
              <a:rPr lang="es-MX" smtClean="0"/>
              <a:t>‹Nº›</a:t>
            </a:fld>
            <a:endParaRPr lang="es-MX"/>
          </a:p>
        </p:txBody>
      </p:sp>
    </p:spTree>
    <p:extLst>
      <p:ext uri="{BB962C8B-B14F-4D97-AF65-F5344CB8AC3E}">
        <p14:creationId xmlns:p14="http://schemas.microsoft.com/office/powerpoint/2010/main" val="111205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1E60A03-5DE1-4363-93A9-297C52B6DC65}" type="datetimeFigureOut">
              <a:rPr lang="es-MX" smtClean="0"/>
              <a:t>22/11/2019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777C95F-A49C-43A3-91EE-6B0E8CCC068A}" type="slidenum">
              <a:rPr lang="es-MX" smtClean="0"/>
              <a:t>‹Nº›</a:t>
            </a:fld>
            <a:endParaRPr lang="es-MX"/>
          </a:p>
        </p:txBody>
      </p:sp>
    </p:spTree>
    <p:extLst>
      <p:ext uri="{BB962C8B-B14F-4D97-AF65-F5344CB8AC3E}">
        <p14:creationId xmlns:p14="http://schemas.microsoft.com/office/powerpoint/2010/main" val="248274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012F97-60CA-4A80-8186-26A8D6AD1995}"/>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31F5C343-3059-42CD-9E58-C48B832C913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C30AFAF2-128E-4FF7-AD5E-86928CBEFD66}"/>
              </a:ext>
            </a:extLst>
          </p:cNvPr>
          <p:cNvSpPr>
            <a:spLocks noGrp="1"/>
          </p:cNvSpPr>
          <p:nvPr>
            <p:ph type="dt" sz="half" idx="10"/>
          </p:nvPr>
        </p:nvSpPr>
        <p:spPr/>
        <p:txBody>
          <a:bodyPr/>
          <a:lstStyle/>
          <a:p>
            <a:fld id="{E4E27328-36C9-45AC-85B8-86BDCEFE1BF0}" type="datetimeFigureOut">
              <a:rPr lang="es-MX" smtClean="0">
                <a:solidFill>
                  <a:prstClr val="black">
                    <a:tint val="75000"/>
                  </a:prstClr>
                </a:solidFill>
              </a:rPr>
              <a:pPr/>
              <a:t>22/11/2019</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BDA86580-9513-427B-8719-979F09C24ECB}"/>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C61D1EA0-DF4D-4CF1-AACD-D28496FFE152}"/>
              </a:ext>
            </a:extLst>
          </p:cNvPr>
          <p:cNvSpPr>
            <a:spLocks noGrp="1"/>
          </p:cNvSpPr>
          <p:nvPr>
            <p:ph type="sldNum" sz="quarter" idx="12"/>
          </p:nvPr>
        </p:nvSpPr>
        <p:spPr/>
        <p:txBody>
          <a:bodyPr/>
          <a:lstStyle/>
          <a:p>
            <a:fld id="{B7F7E89F-5598-4BB3-86ED-02A1734413B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67126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98BADB-5DF0-4878-B8BA-9659DE1C0EF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DDBDC528-FDE4-420D-A4A5-328B88752B75}"/>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EE1E18A5-0A8C-4333-A6A6-3585215CB28F}"/>
              </a:ext>
            </a:extLst>
          </p:cNvPr>
          <p:cNvSpPr>
            <a:spLocks noGrp="1"/>
          </p:cNvSpPr>
          <p:nvPr>
            <p:ph type="dt" sz="half" idx="10"/>
          </p:nvPr>
        </p:nvSpPr>
        <p:spPr/>
        <p:txBody>
          <a:bodyPr/>
          <a:lstStyle/>
          <a:p>
            <a:fld id="{E4E27328-36C9-45AC-85B8-86BDCEFE1BF0}" type="datetimeFigureOut">
              <a:rPr lang="es-MX" smtClean="0">
                <a:solidFill>
                  <a:prstClr val="black">
                    <a:tint val="75000"/>
                  </a:prstClr>
                </a:solidFill>
              </a:rPr>
              <a:pPr/>
              <a:t>22/11/2019</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BFE4F4AE-97CC-4763-9453-237F902708A2}"/>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E8AC2D9-9292-45F0-840E-4DB8DB7A74BE}"/>
              </a:ext>
            </a:extLst>
          </p:cNvPr>
          <p:cNvSpPr>
            <a:spLocks noGrp="1"/>
          </p:cNvSpPr>
          <p:nvPr>
            <p:ph type="sldNum" sz="quarter" idx="12"/>
          </p:nvPr>
        </p:nvSpPr>
        <p:spPr/>
        <p:txBody>
          <a:bodyPr/>
          <a:lstStyle/>
          <a:p>
            <a:fld id="{B7F7E89F-5598-4BB3-86ED-02A1734413B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87723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99844F-0FB8-433D-A96D-9C3AFCB56495}"/>
              </a:ext>
            </a:extLst>
          </p:cNvPr>
          <p:cNvSpPr>
            <a:spLocks noGrp="1"/>
          </p:cNvSpPr>
          <p:nvPr>
            <p:ph type="title"/>
          </p:nvPr>
        </p:nvSpPr>
        <p:spPr>
          <a:xfrm>
            <a:off x="623887" y="1282304"/>
            <a:ext cx="7886700" cy="2139553"/>
          </a:xfrm>
        </p:spPr>
        <p:txBody>
          <a:bodyPr anchor="b"/>
          <a:lstStyle>
            <a:lvl1pPr>
              <a:defRPr sz="45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6245AF56-CEAA-4F84-AE68-07CDA16EEBBC}"/>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A56D8465-3C7F-4B74-82D9-544D88628C13}"/>
              </a:ext>
            </a:extLst>
          </p:cNvPr>
          <p:cNvSpPr>
            <a:spLocks noGrp="1"/>
          </p:cNvSpPr>
          <p:nvPr>
            <p:ph type="dt" sz="half" idx="10"/>
          </p:nvPr>
        </p:nvSpPr>
        <p:spPr/>
        <p:txBody>
          <a:bodyPr/>
          <a:lstStyle/>
          <a:p>
            <a:fld id="{E4E27328-36C9-45AC-85B8-86BDCEFE1BF0}" type="datetimeFigureOut">
              <a:rPr lang="es-MX" smtClean="0">
                <a:solidFill>
                  <a:prstClr val="black">
                    <a:tint val="75000"/>
                  </a:prstClr>
                </a:solidFill>
              </a:rPr>
              <a:pPr/>
              <a:t>22/11/2019</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E309A03F-A069-4792-A477-D34CD87C0618}"/>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94B7BF8-3FE4-4F95-874F-D64E95E6B27F}"/>
              </a:ext>
            </a:extLst>
          </p:cNvPr>
          <p:cNvSpPr>
            <a:spLocks noGrp="1"/>
          </p:cNvSpPr>
          <p:nvPr>
            <p:ph type="sldNum" sz="quarter" idx="12"/>
          </p:nvPr>
        </p:nvSpPr>
        <p:spPr/>
        <p:txBody>
          <a:bodyPr/>
          <a:lstStyle/>
          <a:p>
            <a:fld id="{B7F7E89F-5598-4BB3-86ED-02A1734413B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72438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C40F9D-00F3-4B12-894F-D988D01CF87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19E97CD1-32A2-43C3-8FFA-EB127D1CAEAE}"/>
              </a:ext>
            </a:extLst>
          </p:cNvPr>
          <p:cNvSpPr>
            <a:spLocks noGrp="1"/>
          </p:cNvSpPr>
          <p:nvPr>
            <p:ph sz="half" idx="1"/>
          </p:nvPr>
        </p:nvSpPr>
        <p:spPr>
          <a:xfrm>
            <a:off x="628650" y="1369218"/>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C03A50E7-14BE-4F81-BE23-0C3937711E0B}"/>
              </a:ext>
            </a:extLst>
          </p:cNvPr>
          <p:cNvSpPr>
            <a:spLocks noGrp="1"/>
          </p:cNvSpPr>
          <p:nvPr>
            <p:ph sz="half" idx="2"/>
          </p:nvPr>
        </p:nvSpPr>
        <p:spPr>
          <a:xfrm>
            <a:off x="4629150" y="1369218"/>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483D74C9-4F35-4972-B4A2-4C3CAC0B101A}"/>
              </a:ext>
            </a:extLst>
          </p:cNvPr>
          <p:cNvSpPr>
            <a:spLocks noGrp="1"/>
          </p:cNvSpPr>
          <p:nvPr>
            <p:ph type="dt" sz="half" idx="10"/>
          </p:nvPr>
        </p:nvSpPr>
        <p:spPr/>
        <p:txBody>
          <a:bodyPr/>
          <a:lstStyle/>
          <a:p>
            <a:fld id="{E4E27328-36C9-45AC-85B8-86BDCEFE1BF0}" type="datetimeFigureOut">
              <a:rPr lang="es-MX" smtClean="0">
                <a:solidFill>
                  <a:prstClr val="black">
                    <a:tint val="75000"/>
                  </a:prstClr>
                </a:solidFill>
              </a:rPr>
              <a:pPr/>
              <a:t>22/11/2019</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A295D053-C370-4E4F-86C0-0B5CD0DD9640}"/>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5C31AA56-820E-45CF-9843-EEB1B919B15D}"/>
              </a:ext>
            </a:extLst>
          </p:cNvPr>
          <p:cNvSpPr>
            <a:spLocks noGrp="1"/>
          </p:cNvSpPr>
          <p:nvPr>
            <p:ph type="sldNum" sz="quarter" idx="12"/>
          </p:nvPr>
        </p:nvSpPr>
        <p:spPr/>
        <p:txBody>
          <a:bodyPr/>
          <a:lstStyle/>
          <a:p>
            <a:fld id="{B7F7E89F-5598-4BB3-86ED-02A1734413B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74767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12A176F-319D-45B9-B381-A36035CBF18D}"/>
              </a:ext>
            </a:extLst>
          </p:cNvPr>
          <p:cNvSpPr>
            <a:spLocks noGrp="1"/>
          </p:cNvSpPr>
          <p:nvPr>
            <p:ph type="title"/>
          </p:nvPr>
        </p:nvSpPr>
        <p:spPr>
          <a:xfrm>
            <a:off x="629841" y="273844"/>
            <a:ext cx="7886700" cy="994172"/>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3AD0CE16-FCA1-4F1E-A31C-59B921BD7D3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F10F28E1-2B2F-4689-8DEB-3C38869D90E2}"/>
              </a:ext>
            </a:extLst>
          </p:cNvPr>
          <p:cNvSpPr>
            <a:spLocks noGrp="1"/>
          </p:cNvSpPr>
          <p:nvPr>
            <p:ph sz="half" idx="2"/>
          </p:nvPr>
        </p:nvSpPr>
        <p:spPr>
          <a:xfrm>
            <a:off x="629842" y="1878806"/>
            <a:ext cx="3868340"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B2DD5B61-158A-4FC7-869F-7FC4C4D3942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4B21F383-4F99-4CBF-89B5-45741DCC1321}"/>
              </a:ext>
            </a:extLst>
          </p:cNvPr>
          <p:cNvSpPr>
            <a:spLocks noGrp="1"/>
          </p:cNvSpPr>
          <p:nvPr>
            <p:ph sz="quarter" idx="4"/>
          </p:nvPr>
        </p:nvSpPr>
        <p:spPr>
          <a:xfrm>
            <a:off x="4629150" y="1878806"/>
            <a:ext cx="3887391"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9F9CD46A-BE7F-4B9E-9E1B-DD5E84A62C08}"/>
              </a:ext>
            </a:extLst>
          </p:cNvPr>
          <p:cNvSpPr>
            <a:spLocks noGrp="1"/>
          </p:cNvSpPr>
          <p:nvPr>
            <p:ph type="dt" sz="half" idx="10"/>
          </p:nvPr>
        </p:nvSpPr>
        <p:spPr/>
        <p:txBody>
          <a:bodyPr/>
          <a:lstStyle/>
          <a:p>
            <a:fld id="{E4E27328-36C9-45AC-85B8-86BDCEFE1BF0}" type="datetimeFigureOut">
              <a:rPr lang="es-MX" smtClean="0">
                <a:solidFill>
                  <a:prstClr val="black">
                    <a:tint val="75000"/>
                  </a:prstClr>
                </a:solidFill>
              </a:rPr>
              <a:pPr/>
              <a:t>22/11/2019</a:t>
            </a:fld>
            <a:endParaRPr lang="es-MX">
              <a:solidFill>
                <a:prstClr val="black">
                  <a:tint val="75000"/>
                </a:prstClr>
              </a:solidFill>
            </a:endParaRPr>
          </a:p>
        </p:txBody>
      </p:sp>
      <p:sp>
        <p:nvSpPr>
          <p:cNvPr id="8" name="Marcador de pie de página 7">
            <a:extLst>
              <a:ext uri="{FF2B5EF4-FFF2-40B4-BE49-F238E27FC236}">
                <a16:creationId xmlns:a16="http://schemas.microsoft.com/office/drawing/2014/main" xmlns="" id="{1AA06B21-D3EC-4D9E-B54D-1F38E5FA301B}"/>
              </a:ext>
            </a:extLst>
          </p:cNvPr>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CB29FA86-21CB-45A3-977D-4E2018CFB870}"/>
              </a:ext>
            </a:extLst>
          </p:cNvPr>
          <p:cNvSpPr>
            <a:spLocks noGrp="1"/>
          </p:cNvSpPr>
          <p:nvPr>
            <p:ph type="sldNum" sz="quarter" idx="12"/>
          </p:nvPr>
        </p:nvSpPr>
        <p:spPr/>
        <p:txBody>
          <a:bodyPr/>
          <a:lstStyle/>
          <a:p>
            <a:fld id="{B7F7E89F-5598-4BB3-86ED-02A1734413B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98732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2A9868-FD3E-4847-9900-EB9466CC95E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2A7DAD51-616B-4F94-B394-5152C231E64C}"/>
              </a:ext>
            </a:extLst>
          </p:cNvPr>
          <p:cNvSpPr>
            <a:spLocks noGrp="1"/>
          </p:cNvSpPr>
          <p:nvPr>
            <p:ph type="dt" sz="half" idx="10"/>
          </p:nvPr>
        </p:nvSpPr>
        <p:spPr/>
        <p:txBody>
          <a:bodyPr/>
          <a:lstStyle/>
          <a:p>
            <a:fld id="{E4E27328-36C9-45AC-85B8-86BDCEFE1BF0}" type="datetimeFigureOut">
              <a:rPr lang="es-MX" smtClean="0">
                <a:solidFill>
                  <a:prstClr val="black">
                    <a:tint val="75000"/>
                  </a:prstClr>
                </a:solidFill>
              </a:rPr>
              <a:pPr/>
              <a:t>22/11/2019</a:t>
            </a:fld>
            <a:endParaRPr lang="es-MX">
              <a:solidFill>
                <a:prstClr val="black">
                  <a:tint val="75000"/>
                </a:prstClr>
              </a:solidFill>
            </a:endParaRPr>
          </a:p>
        </p:txBody>
      </p:sp>
      <p:sp>
        <p:nvSpPr>
          <p:cNvPr id="4" name="Marcador de pie de página 3">
            <a:extLst>
              <a:ext uri="{FF2B5EF4-FFF2-40B4-BE49-F238E27FC236}">
                <a16:creationId xmlns:a16="http://schemas.microsoft.com/office/drawing/2014/main" xmlns="" id="{8417E2FC-7843-4847-A7B8-FBB0551C8A7F}"/>
              </a:ext>
            </a:extLst>
          </p:cNvPr>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5AC4E891-9F3F-4428-913A-BB49176930D9}"/>
              </a:ext>
            </a:extLst>
          </p:cNvPr>
          <p:cNvSpPr>
            <a:spLocks noGrp="1"/>
          </p:cNvSpPr>
          <p:nvPr>
            <p:ph type="sldNum" sz="quarter" idx="12"/>
          </p:nvPr>
        </p:nvSpPr>
        <p:spPr/>
        <p:txBody>
          <a:bodyPr/>
          <a:lstStyle/>
          <a:p>
            <a:fld id="{B7F7E89F-5598-4BB3-86ED-02A1734413B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3968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2BFB410-FAEF-4248-96F7-819205F895FB}"/>
              </a:ext>
            </a:extLst>
          </p:cNvPr>
          <p:cNvSpPr>
            <a:spLocks noGrp="1"/>
          </p:cNvSpPr>
          <p:nvPr>
            <p:ph type="dt" sz="half" idx="10"/>
          </p:nvPr>
        </p:nvSpPr>
        <p:spPr/>
        <p:txBody>
          <a:bodyPr/>
          <a:lstStyle/>
          <a:p>
            <a:fld id="{E4E27328-36C9-45AC-85B8-86BDCEFE1BF0}" type="datetimeFigureOut">
              <a:rPr lang="es-MX" smtClean="0">
                <a:solidFill>
                  <a:prstClr val="black">
                    <a:tint val="75000"/>
                  </a:prstClr>
                </a:solidFill>
              </a:rPr>
              <a:pPr/>
              <a:t>22/11/2019</a:t>
            </a:fld>
            <a:endParaRPr lang="es-MX">
              <a:solidFill>
                <a:prstClr val="black">
                  <a:tint val="75000"/>
                </a:prstClr>
              </a:solidFill>
            </a:endParaRPr>
          </a:p>
        </p:txBody>
      </p:sp>
      <p:sp>
        <p:nvSpPr>
          <p:cNvPr id="3" name="Marcador de pie de página 2">
            <a:extLst>
              <a:ext uri="{FF2B5EF4-FFF2-40B4-BE49-F238E27FC236}">
                <a16:creationId xmlns:a16="http://schemas.microsoft.com/office/drawing/2014/main" xmlns="" id="{78E13DAC-E5A1-4A29-B984-DA491F366716}"/>
              </a:ext>
            </a:extLst>
          </p:cNvPr>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0332F235-CAAC-4492-8EEA-47E4EADCC6D1}"/>
              </a:ext>
            </a:extLst>
          </p:cNvPr>
          <p:cNvSpPr>
            <a:spLocks noGrp="1"/>
          </p:cNvSpPr>
          <p:nvPr>
            <p:ph type="sldNum" sz="quarter" idx="12"/>
          </p:nvPr>
        </p:nvSpPr>
        <p:spPr/>
        <p:txBody>
          <a:bodyPr/>
          <a:lstStyle/>
          <a:p>
            <a:fld id="{B7F7E89F-5598-4BB3-86ED-02A1734413B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0071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6E948D-65C8-4AB9-8292-369269C15C7F}"/>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B38BB022-C600-4C04-B73E-93A7499E07E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46285071-6F41-481D-88F4-922712A3CA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5B913729-727E-4A04-8579-648122FE0410}"/>
              </a:ext>
            </a:extLst>
          </p:cNvPr>
          <p:cNvSpPr>
            <a:spLocks noGrp="1"/>
          </p:cNvSpPr>
          <p:nvPr>
            <p:ph type="dt" sz="half" idx="10"/>
          </p:nvPr>
        </p:nvSpPr>
        <p:spPr/>
        <p:txBody>
          <a:bodyPr/>
          <a:lstStyle/>
          <a:p>
            <a:fld id="{E4E27328-36C9-45AC-85B8-86BDCEFE1BF0}" type="datetimeFigureOut">
              <a:rPr lang="es-MX" smtClean="0">
                <a:solidFill>
                  <a:prstClr val="black">
                    <a:tint val="75000"/>
                  </a:prstClr>
                </a:solidFill>
              </a:rPr>
              <a:pPr/>
              <a:t>22/11/2019</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484F689B-8619-4835-8206-D63095DCCE7D}"/>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7A5E2843-EEC5-411F-B155-A1AF07DBD0E7}"/>
              </a:ext>
            </a:extLst>
          </p:cNvPr>
          <p:cNvSpPr>
            <a:spLocks noGrp="1"/>
          </p:cNvSpPr>
          <p:nvPr>
            <p:ph type="sldNum" sz="quarter" idx="12"/>
          </p:nvPr>
        </p:nvSpPr>
        <p:spPr/>
        <p:txBody>
          <a:bodyPr/>
          <a:lstStyle/>
          <a:p>
            <a:fld id="{B7F7E89F-5598-4BB3-86ED-02A1734413B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8934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1E60A03-5DE1-4363-93A9-297C52B6DC65}" type="datetimeFigureOut">
              <a:rPr lang="es-MX" smtClean="0"/>
              <a:t>22/11/2019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777C95F-A49C-43A3-91EE-6B0E8CCC068A}" type="slidenum">
              <a:rPr lang="es-MX" smtClean="0"/>
              <a:t>‹Nº›</a:t>
            </a:fld>
            <a:endParaRPr lang="es-MX"/>
          </a:p>
        </p:txBody>
      </p:sp>
    </p:spTree>
    <p:extLst>
      <p:ext uri="{BB962C8B-B14F-4D97-AF65-F5344CB8AC3E}">
        <p14:creationId xmlns:p14="http://schemas.microsoft.com/office/powerpoint/2010/main" val="602503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E104F4-4DBB-47A7-A505-6CFB7640C923}"/>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D521AEAF-B5E6-412A-9A9F-55D54326649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a:extLst>
              <a:ext uri="{FF2B5EF4-FFF2-40B4-BE49-F238E27FC236}">
                <a16:creationId xmlns:a16="http://schemas.microsoft.com/office/drawing/2014/main" xmlns="" id="{502401BA-12F8-4E5F-B381-099E7956933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6711C44-85AE-4ABE-A95B-4B6A7581EC00}"/>
              </a:ext>
            </a:extLst>
          </p:cNvPr>
          <p:cNvSpPr>
            <a:spLocks noGrp="1"/>
          </p:cNvSpPr>
          <p:nvPr>
            <p:ph type="dt" sz="half" idx="10"/>
          </p:nvPr>
        </p:nvSpPr>
        <p:spPr/>
        <p:txBody>
          <a:bodyPr/>
          <a:lstStyle/>
          <a:p>
            <a:fld id="{E4E27328-36C9-45AC-85B8-86BDCEFE1BF0}" type="datetimeFigureOut">
              <a:rPr lang="es-MX" smtClean="0">
                <a:solidFill>
                  <a:prstClr val="black">
                    <a:tint val="75000"/>
                  </a:prstClr>
                </a:solidFill>
              </a:rPr>
              <a:pPr/>
              <a:t>22/11/2019</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xmlns="" id="{BDB69607-D43E-49F2-8825-709CF912FCE2}"/>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C556E9A4-780F-429D-AB14-123084E6007A}"/>
              </a:ext>
            </a:extLst>
          </p:cNvPr>
          <p:cNvSpPr>
            <a:spLocks noGrp="1"/>
          </p:cNvSpPr>
          <p:nvPr>
            <p:ph type="sldNum" sz="quarter" idx="12"/>
          </p:nvPr>
        </p:nvSpPr>
        <p:spPr/>
        <p:txBody>
          <a:bodyPr/>
          <a:lstStyle/>
          <a:p>
            <a:fld id="{B7F7E89F-5598-4BB3-86ED-02A1734413B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35805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BCE59E-F5DF-4B73-97EA-A20D85341AE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9063D3AA-B2EA-4EAF-A25D-24E0C032F5D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A8B60B3C-FB76-4986-A74B-C9C34898F635}"/>
              </a:ext>
            </a:extLst>
          </p:cNvPr>
          <p:cNvSpPr>
            <a:spLocks noGrp="1"/>
          </p:cNvSpPr>
          <p:nvPr>
            <p:ph type="dt" sz="half" idx="10"/>
          </p:nvPr>
        </p:nvSpPr>
        <p:spPr/>
        <p:txBody>
          <a:bodyPr/>
          <a:lstStyle/>
          <a:p>
            <a:fld id="{E4E27328-36C9-45AC-85B8-86BDCEFE1BF0}" type="datetimeFigureOut">
              <a:rPr lang="es-MX" smtClean="0">
                <a:solidFill>
                  <a:prstClr val="black">
                    <a:tint val="75000"/>
                  </a:prstClr>
                </a:solidFill>
              </a:rPr>
              <a:pPr/>
              <a:t>22/11/2019</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A2B19183-CC9C-4431-992C-6CF38CFCEEB3}"/>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0065BEAD-FBCE-4446-ADB9-C478E638659B}"/>
              </a:ext>
            </a:extLst>
          </p:cNvPr>
          <p:cNvSpPr>
            <a:spLocks noGrp="1"/>
          </p:cNvSpPr>
          <p:nvPr>
            <p:ph type="sldNum" sz="quarter" idx="12"/>
          </p:nvPr>
        </p:nvSpPr>
        <p:spPr/>
        <p:txBody>
          <a:bodyPr/>
          <a:lstStyle/>
          <a:p>
            <a:fld id="{B7F7E89F-5598-4BB3-86ED-02A1734413B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79125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E1BF0993-8B9A-4656-B24A-A6667F116CC4}"/>
              </a:ext>
            </a:extLst>
          </p:cNvPr>
          <p:cNvSpPr>
            <a:spLocks noGrp="1"/>
          </p:cNvSpPr>
          <p:nvPr>
            <p:ph type="title" orient="vert"/>
          </p:nvPr>
        </p:nvSpPr>
        <p:spPr>
          <a:xfrm>
            <a:off x="6543675" y="273843"/>
            <a:ext cx="1971675" cy="4358879"/>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2F308997-3DA4-4813-8C73-38F3D9340704}"/>
              </a:ext>
            </a:extLst>
          </p:cNvPr>
          <p:cNvSpPr>
            <a:spLocks noGrp="1"/>
          </p:cNvSpPr>
          <p:nvPr>
            <p:ph type="body" orient="vert" idx="1"/>
          </p:nvPr>
        </p:nvSpPr>
        <p:spPr>
          <a:xfrm>
            <a:off x="628650" y="273843"/>
            <a:ext cx="5800725" cy="435887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979E828D-5612-461F-BC4B-24F5349471E5}"/>
              </a:ext>
            </a:extLst>
          </p:cNvPr>
          <p:cNvSpPr>
            <a:spLocks noGrp="1"/>
          </p:cNvSpPr>
          <p:nvPr>
            <p:ph type="dt" sz="half" idx="10"/>
          </p:nvPr>
        </p:nvSpPr>
        <p:spPr/>
        <p:txBody>
          <a:bodyPr/>
          <a:lstStyle/>
          <a:p>
            <a:fld id="{E4E27328-36C9-45AC-85B8-86BDCEFE1BF0}" type="datetimeFigureOut">
              <a:rPr lang="es-MX" smtClean="0">
                <a:solidFill>
                  <a:prstClr val="black">
                    <a:tint val="75000"/>
                  </a:prstClr>
                </a:solidFill>
              </a:rPr>
              <a:pPr/>
              <a:t>22/11/2019</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31F35751-2716-4C8D-AB58-3962296884C6}"/>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717EE71-7640-4467-A5F5-AB2B623DF632}"/>
              </a:ext>
            </a:extLst>
          </p:cNvPr>
          <p:cNvSpPr>
            <a:spLocks noGrp="1"/>
          </p:cNvSpPr>
          <p:nvPr>
            <p:ph type="sldNum" sz="quarter" idx="12"/>
          </p:nvPr>
        </p:nvSpPr>
        <p:spPr/>
        <p:txBody>
          <a:bodyPr/>
          <a:lstStyle/>
          <a:p>
            <a:fld id="{B7F7E89F-5598-4BB3-86ED-02A1734413B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97079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21E60A03-5DE1-4363-93A9-297C52B6DC65}" type="datetimeFigureOut">
              <a:rPr lang="es-MX" smtClean="0">
                <a:solidFill>
                  <a:prstClr val="black">
                    <a:tint val="75000"/>
                  </a:prstClr>
                </a:solidFill>
              </a:rPr>
              <a:pPr/>
              <a:t>22/11/2019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77C95F-A49C-43A3-91EE-6B0E8CCC068A}"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08720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1E60A03-5DE1-4363-93A9-297C52B6DC65}" type="datetimeFigureOut">
              <a:rPr lang="es-MX" smtClean="0">
                <a:solidFill>
                  <a:prstClr val="black">
                    <a:tint val="75000"/>
                  </a:prstClr>
                </a:solidFill>
              </a:rPr>
              <a:pPr/>
              <a:t>22/11/2019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77C95F-A49C-43A3-91EE-6B0E8CCC068A}"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49831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1E60A03-5DE1-4363-93A9-297C52B6DC65}" type="datetimeFigureOut">
              <a:rPr lang="es-MX" smtClean="0">
                <a:solidFill>
                  <a:prstClr val="black">
                    <a:tint val="75000"/>
                  </a:prstClr>
                </a:solidFill>
              </a:rPr>
              <a:pPr/>
              <a:t>22/11/2019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77C95F-A49C-43A3-91EE-6B0E8CCC068A}"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8606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21E60A03-5DE1-4363-93A9-297C52B6DC65}" type="datetimeFigureOut">
              <a:rPr lang="es-MX" smtClean="0">
                <a:solidFill>
                  <a:prstClr val="black">
                    <a:tint val="75000"/>
                  </a:prstClr>
                </a:solidFill>
              </a:rPr>
              <a:pPr/>
              <a:t>22/11/2019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777C95F-A49C-43A3-91EE-6B0E8CCC068A}"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11885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21E60A03-5DE1-4363-93A9-297C52B6DC65}" type="datetimeFigureOut">
              <a:rPr lang="es-MX" smtClean="0">
                <a:solidFill>
                  <a:prstClr val="black">
                    <a:tint val="75000"/>
                  </a:prstClr>
                </a:solidFill>
              </a:rPr>
              <a:pPr/>
              <a:t>22/11/2019</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777C95F-A49C-43A3-91EE-6B0E8CCC068A}"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53516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21E60A03-5DE1-4363-93A9-297C52B6DC65}" type="datetimeFigureOut">
              <a:rPr lang="es-MX" smtClean="0">
                <a:solidFill>
                  <a:prstClr val="black">
                    <a:tint val="75000"/>
                  </a:prstClr>
                </a:solidFill>
              </a:rPr>
              <a:pPr/>
              <a:t>22/11/2019</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777C95F-A49C-43A3-91EE-6B0E8CCC068A}"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33904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1E60A03-5DE1-4363-93A9-297C52B6DC65}" type="datetimeFigureOut">
              <a:rPr lang="es-MX" smtClean="0">
                <a:solidFill>
                  <a:prstClr val="black">
                    <a:tint val="75000"/>
                  </a:prstClr>
                </a:solidFill>
              </a:rPr>
              <a:pPr/>
              <a:t>22/11/2019</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777C95F-A49C-43A3-91EE-6B0E8CCC068A}"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2759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1E60A03-5DE1-4363-93A9-297C52B6DC65}" type="datetimeFigureOut">
              <a:rPr lang="es-MX" smtClean="0"/>
              <a:t>22/11/2019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777C95F-A49C-43A3-91EE-6B0E8CCC068A}" type="slidenum">
              <a:rPr lang="es-MX" smtClean="0"/>
              <a:t>‹Nº›</a:t>
            </a:fld>
            <a:endParaRPr lang="es-MX"/>
          </a:p>
        </p:txBody>
      </p:sp>
    </p:spTree>
    <p:extLst>
      <p:ext uri="{BB962C8B-B14F-4D97-AF65-F5344CB8AC3E}">
        <p14:creationId xmlns:p14="http://schemas.microsoft.com/office/powerpoint/2010/main" val="569464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1E60A03-5DE1-4363-93A9-297C52B6DC65}" type="datetimeFigureOut">
              <a:rPr lang="es-MX" smtClean="0">
                <a:solidFill>
                  <a:prstClr val="black">
                    <a:tint val="75000"/>
                  </a:prstClr>
                </a:solidFill>
              </a:rPr>
              <a:pPr/>
              <a:t>22/11/2019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777C95F-A49C-43A3-91EE-6B0E8CCC068A}"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69389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1E60A03-5DE1-4363-93A9-297C52B6DC65}" type="datetimeFigureOut">
              <a:rPr lang="es-MX" smtClean="0">
                <a:solidFill>
                  <a:prstClr val="black">
                    <a:tint val="75000"/>
                  </a:prstClr>
                </a:solidFill>
              </a:rPr>
              <a:pPr/>
              <a:t>22/11/2019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777C95F-A49C-43A3-91EE-6B0E8CCC068A}"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3717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1E60A03-5DE1-4363-93A9-297C52B6DC65}" type="datetimeFigureOut">
              <a:rPr lang="es-MX" smtClean="0">
                <a:solidFill>
                  <a:prstClr val="black">
                    <a:tint val="75000"/>
                  </a:prstClr>
                </a:solidFill>
              </a:rPr>
              <a:pPr/>
              <a:t>22/11/2019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77C95F-A49C-43A3-91EE-6B0E8CCC068A}"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98286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1E60A03-5DE1-4363-93A9-297C52B6DC65}" type="datetimeFigureOut">
              <a:rPr lang="es-MX" smtClean="0">
                <a:solidFill>
                  <a:prstClr val="black">
                    <a:tint val="75000"/>
                  </a:prstClr>
                </a:solidFill>
              </a:rPr>
              <a:pPr/>
              <a:t>22/11/2019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777C95F-A49C-43A3-91EE-6B0E8CCC068A}"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2637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21E60A03-5DE1-4363-93A9-297C52B6DC65}" type="datetimeFigureOut">
              <a:rPr lang="es-MX" smtClean="0"/>
              <a:t>22/11/2019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777C95F-A49C-43A3-91EE-6B0E8CCC068A}" type="slidenum">
              <a:rPr lang="es-MX" smtClean="0"/>
              <a:t>‹Nº›</a:t>
            </a:fld>
            <a:endParaRPr lang="es-MX"/>
          </a:p>
        </p:txBody>
      </p:sp>
    </p:spTree>
    <p:extLst>
      <p:ext uri="{BB962C8B-B14F-4D97-AF65-F5344CB8AC3E}">
        <p14:creationId xmlns:p14="http://schemas.microsoft.com/office/powerpoint/2010/main" val="142579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21E60A03-5DE1-4363-93A9-297C52B6DC65}" type="datetimeFigureOut">
              <a:rPr lang="es-MX" smtClean="0"/>
              <a:t>22/11/2019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777C95F-A49C-43A3-91EE-6B0E8CCC068A}" type="slidenum">
              <a:rPr lang="es-MX" smtClean="0"/>
              <a:t>‹Nº›</a:t>
            </a:fld>
            <a:endParaRPr lang="es-MX"/>
          </a:p>
        </p:txBody>
      </p:sp>
    </p:spTree>
    <p:extLst>
      <p:ext uri="{BB962C8B-B14F-4D97-AF65-F5344CB8AC3E}">
        <p14:creationId xmlns:p14="http://schemas.microsoft.com/office/powerpoint/2010/main" val="9676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21E60A03-5DE1-4363-93A9-297C52B6DC65}" type="datetimeFigureOut">
              <a:rPr lang="es-MX" smtClean="0"/>
              <a:t>22/11/2019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777C95F-A49C-43A3-91EE-6B0E8CCC068A}" type="slidenum">
              <a:rPr lang="es-MX" smtClean="0"/>
              <a:t>‹Nº›</a:t>
            </a:fld>
            <a:endParaRPr lang="es-MX"/>
          </a:p>
        </p:txBody>
      </p:sp>
    </p:spTree>
    <p:extLst>
      <p:ext uri="{BB962C8B-B14F-4D97-AF65-F5344CB8AC3E}">
        <p14:creationId xmlns:p14="http://schemas.microsoft.com/office/powerpoint/2010/main" val="193050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1E60A03-5DE1-4363-93A9-297C52B6DC65}" type="datetimeFigureOut">
              <a:rPr lang="es-MX" smtClean="0"/>
              <a:t>22/11/2019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777C95F-A49C-43A3-91EE-6B0E8CCC068A}" type="slidenum">
              <a:rPr lang="es-MX" smtClean="0"/>
              <a:t>‹Nº›</a:t>
            </a:fld>
            <a:endParaRPr lang="es-MX"/>
          </a:p>
        </p:txBody>
      </p:sp>
    </p:spTree>
    <p:extLst>
      <p:ext uri="{BB962C8B-B14F-4D97-AF65-F5344CB8AC3E}">
        <p14:creationId xmlns:p14="http://schemas.microsoft.com/office/powerpoint/2010/main" val="320653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04787"/>
            <a:ext cx="3008313" cy="871538"/>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1E60A03-5DE1-4363-93A9-297C52B6DC65}" type="datetimeFigureOut">
              <a:rPr lang="es-MX" smtClean="0"/>
              <a:t>22/11/2019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777C95F-A49C-43A3-91EE-6B0E8CCC068A}" type="slidenum">
              <a:rPr lang="es-MX" smtClean="0"/>
              <a:t>‹Nº›</a:t>
            </a:fld>
            <a:endParaRPr lang="es-MX"/>
          </a:p>
        </p:txBody>
      </p:sp>
    </p:spTree>
    <p:extLst>
      <p:ext uri="{BB962C8B-B14F-4D97-AF65-F5344CB8AC3E}">
        <p14:creationId xmlns:p14="http://schemas.microsoft.com/office/powerpoint/2010/main" val="413722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s-MX"/>
          </a:p>
        </p:txBody>
      </p:sp>
      <p:sp>
        <p:nvSpPr>
          <p:cNvPr id="4" name="3 Marcador de texto"/>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1E60A03-5DE1-4363-93A9-297C52B6DC65}" type="datetimeFigureOut">
              <a:rPr lang="es-MX" smtClean="0"/>
              <a:t>22/11/2019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777C95F-A49C-43A3-91EE-6B0E8CCC068A}" type="slidenum">
              <a:rPr lang="es-MX" smtClean="0"/>
              <a:t>‹Nº›</a:t>
            </a:fld>
            <a:endParaRPr lang="es-MX"/>
          </a:p>
        </p:txBody>
      </p:sp>
    </p:spTree>
    <p:extLst>
      <p:ext uri="{BB962C8B-B14F-4D97-AF65-F5344CB8AC3E}">
        <p14:creationId xmlns:p14="http://schemas.microsoft.com/office/powerpoint/2010/main" val="393966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8"/>
            <a:ext cx="8229600" cy="857250"/>
          </a:xfrm>
          <a:prstGeom prst="rect">
            <a:avLst/>
          </a:prstGeom>
        </p:spPr>
        <p:txBody>
          <a:bodyPr vert="horz" lIns="91438" tIns="45719" rIns="91438" bIns="45719"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21E60A03-5DE1-4363-93A9-297C52B6DC65}" type="datetimeFigureOut">
              <a:rPr lang="es-MX" smtClean="0"/>
              <a:t>22/11/2019</a:t>
            </a:fld>
            <a:endParaRPr lang="es-MX"/>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D777C95F-A49C-43A3-91EE-6B0E8CCC068A}" type="slidenum">
              <a:rPr lang="es-MX" smtClean="0"/>
              <a:t>‹Nº›</a:t>
            </a:fld>
            <a:endParaRPr lang="es-MX"/>
          </a:p>
        </p:txBody>
      </p:sp>
    </p:spTree>
    <p:extLst>
      <p:ext uri="{BB962C8B-B14F-4D97-AF65-F5344CB8AC3E}">
        <p14:creationId xmlns:p14="http://schemas.microsoft.com/office/powerpoint/2010/main" val="2359846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DD22587C-0502-467E-8808-714F00B7FB4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A59B09E6-2A62-4A54-B026-BEC37C3A3E88}"/>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27F620A3-008B-44FD-BA2E-9B22283B5B7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E4E27328-36C9-45AC-85B8-86BDCEFE1BF0}" type="datetimeFigureOut">
              <a:rPr lang="es-MX" smtClean="0">
                <a:solidFill>
                  <a:prstClr val="black">
                    <a:tint val="75000"/>
                  </a:prstClr>
                </a:solidFill>
              </a:rPr>
              <a:pPr defTabSz="685800"/>
              <a:t>22/11/2019</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xmlns="" id="{2977FD28-92E6-4F06-9AAF-7131396C44E0}"/>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0845905-CCBD-489E-B0A9-CFB3F1FF205C}"/>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B7F7E89F-5598-4BB3-86ED-02A1734413BD}" type="slidenum">
              <a:rPr lang="es-MX" smtClean="0">
                <a:solidFill>
                  <a:prstClr val="black">
                    <a:tint val="75000"/>
                  </a:prstClr>
                </a:solidFill>
              </a:rPr>
              <a:pPr defTabSz="685800"/>
              <a:t>‹Nº›</a:t>
            </a:fld>
            <a:endParaRPr lang="es-MX">
              <a:solidFill>
                <a:prstClr val="black">
                  <a:tint val="75000"/>
                </a:prstClr>
              </a:solidFill>
            </a:endParaRPr>
          </a:p>
        </p:txBody>
      </p:sp>
    </p:spTree>
    <p:extLst>
      <p:ext uri="{BB962C8B-B14F-4D97-AF65-F5344CB8AC3E}">
        <p14:creationId xmlns:p14="http://schemas.microsoft.com/office/powerpoint/2010/main" val="2242352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s-MX"/>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1E60A03-5DE1-4363-93A9-297C52B6DC65}" type="datetimeFigureOut">
              <a:rPr lang="es-MX" smtClean="0">
                <a:solidFill>
                  <a:prstClr val="black">
                    <a:tint val="75000"/>
                  </a:prstClr>
                </a:solidFill>
              </a:rPr>
              <a:pPr defTabSz="914400"/>
              <a:t>22/11/2019</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777C95F-A49C-43A3-91EE-6B0E8CCC068A}" type="slidenum">
              <a:rPr lang="es-MX" smtClean="0">
                <a:solidFill>
                  <a:prstClr val="black">
                    <a:tint val="75000"/>
                  </a:prstClr>
                </a:solidFill>
              </a:rPr>
              <a:pPr defTabSz="914400"/>
              <a:t>‹Nº›</a:t>
            </a:fld>
            <a:endParaRPr lang="es-MX">
              <a:solidFill>
                <a:prstClr val="black">
                  <a:tint val="75000"/>
                </a:prstClr>
              </a:solidFill>
            </a:endParaRPr>
          </a:p>
        </p:txBody>
      </p:sp>
    </p:spTree>
    <p:extLst>
      <p:ext uri="{BB962C8B-B14F-4D97-AF65-F5344CB8AC3E}">
        <p14:creationId xmlns:p14="http://schemas.microsoft.com/office/powerpoint/2010/main" val="3843630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citas2\Downloads\FB_IMG_1574370307699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237"/>
            <a:ext cx="4571999" cy="256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citas2\Downloads\20191120_1226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9" y="3237"/>
            <a:ext cx="4571999" cy="25778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citas2\Desktop\LETY\JUNTA\20191120_1258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592288"/>
            <a:ext cx="4572001" cy="25512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itas2\Downloads\20191120_14305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2565653"/>
            <a:ext cx="4572000" cy="2756842"/>
          </a:xfrm>
          <a:prstGeom prst="rect">
            <a:avLst/>
          </a:prstGeom>
          <a:noFill/>
          <a:extLst>
            <a:ext uri="{909E8E84-426E-40DD-AFC4-6F175D3DCCD1}">
              <a14:hiddenFill xmlns:a14="http://schemas.microsoft.com/office/drawing/2010/main">
                <a:solidFill>
                  <a:srgbClr val="FFFFFF"/>
                </a:solidFill>
              </a14:hiddenFill>
            </a:ext>
          </a:extLst>
        </p:spPr>
      </p:pic>
      <p:sp>
        <p:nvSpPr>
          <p:cNvPr id="4" name="1 CuadroTexto"/>
          <p:cNvSpPr txBox="1"/>
          <p:nvPr/>
        </p:nvSpPr>
        <p:spPr>
          <a:xfrm>
            <a:off x="755574" y="2211710"/>
            <a:ext cx="7272809" cy="1200327"/>
          </a:xfrm>
          <a:prstGeom prst="rect">
            <a:avLst/>
          </a:prstGeom>
          <a:solidFill>
            <a:schemeClr val="bg1">
              <a:lumMod val="95000"/>
            </a:schemeClr>
          </a:solidFill>
        </p:spPr>
        <p:txBody>
          <a:bodyPr wrap="square" lIns="91438" tIns="45719" rIns="91438" bIns="45719" rtlCol="0">
            <a:spAutoFit/>
          </a:bodyPr>
          <a:lstStyle>
            <a:defPPr>
              <a:defRPr lang="es-MX"/>
            </a:defPPr>
            <a:lvl1pPr algn="ctr">
              <a:defRPr sz="3200" b="1">
                <a:solidFill>
                  <a:schemeClr val="tx2">
                    <a:lumMod val="60000"/>
                    <a:lumOff val="40000"/>
                  </a:schemeClr>
                </a:solidFill>
                <a:latin typeface="+mj-lt"/>
              </a:defRPr>
            </a:lvl1pPr>
          </a:lstStyle>
          <a:p>
            <a:r>
              <a:rPr lang="es-ES" sz="3600" dirty="0" smtClean="0">
                <a:solidFill>
                  <a:srgbClr val="002060"/>
                </a:solidFill>
                <a:effectLst>
                  <a:outerShdw blurRad="38100" dist="38100" dir="2700000" algn="tl">
                    <a:srgbClr val="000000">
                      <a:alpha val="43137"/>
                    </a:srgbClr>
                  </a:outerShdw>
                </a:effectLst>
              </a:rPr>
              <a:t>CONSEJO DIRECTIVO</a:t>
            </a:r>
          </a:p>
          <a:p>
            <a:r>
              <a:rPr lang="es-ES" sz="3600" dirty="0" smtClean="0">
                <a:solidFill>
                  <a:srgbClr val="002060"/>
                </a:solidFill>
                <a:effectLst>
                  <a:outerShdw blurRad="38100" dist="38100" dir="2700000" algn="tl">
                    <a:srgbClr val="000000">
                      <a:alpha val="43137"/>
                    </a:srgbClr>
                  </a:outerShdw>
                </a:effectLst>
              </a:rPr>
              <a:t>OCTAVA </a:t>
            </a:r>
            <a:r>
              <a:rPr lang="es-ES" sz="3600" dirty="0">
                <a:solidFill>
                  <a:srgbClr val="002060"/>
                </a:solidFill>
                <a:effectLst>
                  <a:outerShdw blurRad="38100" dist="38100" dir="2700000" algn="tl">
                    <a:srgbClr val="000000">
                      <a:alpha val="43137"/>
                    </a:srgbClr>
                  </a:outerShdw>
                </a:effectLst>
              </a:rPr>
              <a:t>SESIÓN ORDINARIA </a:t>
            </a:r>
            <a:r>
              <a:rPr lang="es-ES" sz="3600" dirty="0" smtClean="0">
                <a:solidFill>
                  <a:srgbClr val="002060"/>
                </a:solidFill>
                <a:effectLst>
                  <a:outerShdw blurRad="38100" dist="38100" dir="2700000" algn="tl">
                    <a:srgbClr val="000000">
                      <a:alpha val="43137"/>
                    </a:srgbClr>
                  </a:outerShdw>
                </a:effectLst>
              </a:rPr>
              <a:t>2019</a:t>
            </a:r>
          </a:p>
        </p:txBody>
      </p:sp>
      <p:sp>
        <p:nvSpPr>
          <p:cNvPr id="2" name="CuadroTexto 1">
            <a:extLst>
              <a:ext uri="{FF2B5EF4-FFF2-40B4-BE49-F238E27FC236}">
                <a16:creationId xmlns:a16="http://schemas.microsoft.com/office/drawing/2014/main" xmlns="" id="{D57D05C5-18F6-4247-8B56-FC42B7621402}"/>
              </a:ext>
            </a:extLst>
          </p:cNvPr>
          <p:cNvSpPr txBox="1"/>
          <p:nvPr/>
        </p:nvSpPr>
        <p:spPr>
          <a:xfrm>
            <a:off x="6407696" y="4774168"/>
            <a:ext cx="2736304" cy="369332"/>
          </a:xfrm>
          <a:prstGeom prst="rect">
            <a:avLst/>
          </a:prstGeom>
          <a:solidFill>
            <a:schemeClr val="tx2"/>
          </a:solidFill>
        </p:spPr>
        <p:txBody>
          <a:bodyPr wrap="square" lIns="91438" tIns="45719" rIns="91438" bIns="45719" rtlCol="0">
            <a:spAutoFit/>
          </a:bodyPr>
          <a:lstStyle/>
          <a:p>
            <a:pPr algn="ctr"/>
            <a:r>
              <a:rPr lang="es-MX" dirty="0" smtClean="0">
                <a:solidFill>
                  <a:schemeClr val="bg1"/>
                </a:solidFill>
                <a:effectLst>
                  <a:outerShdw blurRad="38100" dist="38100" dir="2700000" algn="tl">
                    <a:srgbClr val="000000">
                      <a:alpha val="43137"/>
                    </a:srgbClr>
                  </a:outerShdw>
                </a:effectLst>
                <a:latin typeface="+mj-lt"/>
              </a:rPr>
              <a:t>Viernes 22 </a:t>
            </a:r>
            <a:r>
              <a:rPr lang="es-MX" dirty="0">
                <a:solidFill>
                  <a:schemeClr val="bg1"/>
                </a:solidFill>
                <a:effectLst>
                  <a:outerShdw blurRad="38100" dist="38100" dir="2700000" algn="tl">
                    <a:srgbClr val="000000">
                      <a:alpha val="43137"/>
                    </a:srgbClr>
                  </a:outerShdw>
                </a:effectLst>
                <a:latin typeface="+mj-lt"/>
              </a:rPr>
              <a:t>de </a:t>
            </a:r>
            <a:r>
              <a:rPr lang="es-MX" dirty="0" smtClean="0">
                <a:solidFill>
                  <a:schemeClr val="bg1"/>
                </a:solidFill>
                <a:effectLst>
                  <a:outerShdw blurRad="38100" dist="38100" dir="2700000" algn="tl">
                    <a:srgbClr val="000000">
                      <a:alpha val="43137"/>
                    </a:srgbClr>
                  </a:outerShdw>
                </a:effectLst>
                <a:latin typeface="+mj-lt"/>
              </a:rPr>
              <a:t>Noviembre  </a:t>
            </a:r>
            <a:endParaRPr lang="es-MX" dirty="0">
              <a:solidFill>
                <a:schemeClr val="bg1"/>
              </a:solidFill>
              <a:effectLst>
                <a:outerShdw blurRad="38100" dist="38100" dir="2700000" algn="tl">
                  <a:srgbClr val="000000">
                    <a:alpha val="43137"/>
                  </a:srgbClr>
                </a:outerShdw>
              </a:effectLst>
              <a:latin typeface="+mj-lt"/>
            </a:endParaRPr>
          </a:p>
        </p:txBody>
      </p:sp>
      <p:pic>
        <p:nvPicPr>
          <p:cNvPr id="6" name="5 Imagen" descr="LogoIMPE azul TRANSPARENTE.jpg.png">
            <a:extLst>
              <a:ext uri="{FF2B5EF4-FFF2-40B4-BE49-F238E27FC236}">
                <a16:creationId xmlns:a16="http://schemas.microsoft.com/office/drawing/2014/main" xmlns="" id="{ACC949EC-FF04-4ECD-A9E6-C782EAE4C0CF}"/>
              </a:ext>
            </a:extLst>
          </p:cNvPr>
          <p:cNvPicPr>
            <a:picLocks noChangeAspect="1"/>
          </p:cNvPicPr>
          <p:nvPr/>
        </p:nvPicPr>
        <p:blipFill>
          <a:blip r:embed="rId7" cstate="print"/>
          <a:stretch>
            <a:fillRect/>
          </a:stretch>
        </p:blipFill>
        <p:spPr>
          <a:xfrm>
            <a:off x="215516" y="4327344"/>
            <a:ext cx="1080119" cy="752922"/>
          </a:xfrm>
          <a:prstGeom prst="rect">
            <a:avLst/>
          </a:prstGeom>
          <a:solidFill>
            <a:schemeClr val="bg1"/>
          </a:solidFill>
        </p:spPr>
      </p:pic>
      <p:pic>
        <p:nvPicPr>
          <p:cNvPr id="7" name="Imagen 6">
            <a:extLst>
              <a:ext uri="{FF2B5EF4-FFF2-40B4-BE49-F238E27FC236}">
                <a16:creationId xmlns:a16="http://schemas.microsoft.com/office/drawing/2014/main" xmlns="" id="{761AB480-A733-4904-8143-D6D50D3691D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51520" y="133573"/>
            <a:ext cx="1666239" cy="792367"/>
          </a:xfrm>
          <a:prstGeom prst="rect">
            <a:avLst/>
          </a:prstGeom>
          <a:noFill/>
        </p:spPr>
      </p:pic>
      <p:pic>
        <p:nvPicPr>
          <p:cNvPr id="3" name="Picture 2" descr="C:\Users\citas2\Downloads\nuevo-logo-certificacion-sin-fecha-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03647" y="4237146"/>
            <a:ext cx="540060" cy="90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59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Imagen" descr="LogoIMPE azul TRANSPARENTE.jpg.png">
            <a:extLst>
              <a:ext uri="{FF2B5EF4-FFF2-40B4-BE49-F238E27FC236}">
                <a16:creationId xmlns="" xmlns:a16="http://schemas.microsoft.com/office/drawing/2014/main" id="{A53AA8C2-1F68-4171-A8F8-F6294514DD54}"/>
              </a:ext>
            </a:extLst>
          </p:cNvPr>
          <p:cNvPicPr>
            <a:picLocks noChangeAspect="1"/>
          </p:cNvPicPr>
          <p:nvPr/>
        </p:nvPicPr>
        <p:blipFill>
          <a:blip r:embed="rId2" cstate="print"/>
          <a:stretch>
            <a:fillRect/>
          </a:stretch>
        </p:blipFill>
        <p:spPr>
          <a:xfrm>
            <a:off x="7704324" y="4345307"/>
            <a:ext cx="1134131" cy="790659"/>
          </a:xfrm>
          <a:prstGeom prst="rect">
            <a:avLst/>
          </a:prstGeom>
        </p:spPr>
      </p:pic>
      <p:pic>
        <p:nvPicPr>
          <p:cNvPr id="6" name="Imagen 5">
            <a:extLst>
              <a:ext uri="{FF2B5EF4-FFF2-40B4-BE49-F238E27FC236}">
                <a16:creationId xmlns="" xmlns:a16="http://schemas.microsoft.com/office/drawing/2014/main" id="{0C043D62-6FD1-4BA4-A248-365620B522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019" y="4438133"/>
            <a:ext cx="1440608" cy="613884"/>
          </a:xfrm>
          <a:prstGeom prst="rect">
            <a:avLst/>
          </a:prstGeom>
          <a:noFill/>
        </p:spPr>
      </p:pic>
      <p:sp>
        <p:nvSpPr>
          <p:cNvPr id="7" name="Rectángulo 6">
            <a:extLst>
              <a:ext uri="{FF2B5EF4-FFF2-40B4-BE49-F238E27FC236}">
                <a16:creationId xmlns="" xmlns:a16="http://schemas.microsoft.com/office/drawing/2014/main" id="{94D26B74-9EC9-48D4-B354-C65A3F15394A}"/>
              </a:ext>
            </a:extLst>
          </p:cNvPr>
          <p:cNvSpPr/>
          <p:nvPr/>
        </p:nvSpPr>
        <p:spPr>
          <a:xfrm>
            <a:off x="1240513" y="232942"/>
            <a:ext cx="6662979" cy="461665"/>
          </a:xfrm>
          <a:prstGeom prst="rect">
            <a:avLst/>
          </a:prstGeom>
        </p:spPr>
        <p:txBody>
          <a:bodyPr wrap="none">
            <a:spAutoFit/>
          </a:bodyPr>
          <a:lstStyle/>
          <a:p>
            <a:pPr algn="ctr"/>
            <a:r>
              <a:rPr lang="es-MX" sz="2400" b="1" dirty="0">
                <a:solidFill>
                  <a:srgbClr val="002060"/>
                </a:solidFill>
                <a:effectLst>
                  <a:outerShdw blurRad="38100" dist="38100" dir="2700000" algn="tl">
                    <a:srgbClr val="000000">
                      <a:alpha val="43137"/>
                    </a:srgbClr>
                  </a:outerShdw>
                </a:effectLst>
              </a:rPr>
              <a:t>CONSUMO DE MEDICAMENTO SEMANAL LICITADO</a:t>
            </a:r>
          </a:p>
        </p:txBody>
      </p:sp>
      <p:sp>
        <p:nvSpPr>
          <p:cNvPr id="9" name="Rectángulo 8">
            <a:extLst>
              <a:ext uri="{FF2B5EF4-FFF2-40B4-BE49-F238E27FC236}">
                <a16:creationId xmlns="" xmlns:a16="http://schemas.microsoft.com/office/drawing/2014/main" id="{54286042-6D7A-4948-8979-468CABA75A82}"/>
              </a:ext>
            </a:extLst>
          </p:cNvPr>
          <p:cNvSpPr/>
          <p:nvPr/>
        </p:nvSpPr>
        <p:spPr>
          <a:xfrm>
            <a:off x="6732240" y="732884"/>
            <a:ext cx="1772635" cy="300082"/>
          </a:xfrm>
          <a:prstGeom prst="rect">
            <a:avLst/>
          </a:prstGeom>
        </p:spPr>
        <p:txBody>
          <a:bodyPr wrap="square">
            <a:spAutoFit/>
          </a:bodyPr>
          <a:lstStyle/>
          <a:p>
            <a:r>
              <a:rPr lang="es-MX" sz="1350" b="1" dirty="0">
                <a:solidFill>
                  <a:srgbClr val="FF0000"/>
                </a:solidFill>
                <a:latin typeface="Calibri" panose="020F0502020204030204" pitchFamily="34" charset="0"/>
              </a:rPr>
              <a:t>L.B. </a:t>
            </a:r>
            <a:r>
              <a:rPr lang="es-MX" sz="1350" b="1" dirty="0">
                <a:solidFill>
                  <a:srgbClr val="FF0000"/>
                </a:solidFill>
              </a:rPr>
              <a:t>$ 1,584,615.38 </a:t>
            </a:r>
          </a:p>
        </p:txBody>
      </p:sp>
      <p:graphicFrame>
        <p:nvGraphicFramePr>
          <p:cNvPr id="10" name="Gráfico 9">
            <a:extLst>
              <a:ext uri="{FF2B5EF4-FFF2-40B4-BE49-F238E27FC236}">
                <a16:creationId xmlns=""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740380322"/>
              </p:ext>
            </p:extLst>
          </p:nvPr>
        </p:nvGraphicFramePr>
        <p:xfrm>
          <a:off x="0" y="671523"/>
          <a:ext cx="9036496" cy="3766610"/>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a:extLst>
              <a:ext uri="{FF2B5EF4-FFF2-40B4-BE49-F238E27FC236}">
                <a16:creationId xmlns="" xmlns:a16="http://schemas.microsoft.com/office/drawing/2014/main" id="{00D2AA3B-3B52-422D-80F0-B62B35297A66}"/>
              </a:ext>
            </a:extLst>
          </p:cNvPr>
          <p:cNvSpPr txBox="1"/>
          <p:nvPr/>
        </p:nvSpPr>
        <p:spPr>
          <a:xfrm>
            <a:off x="2051720" y="709801"/>
            <a:ext cx="3249637" cy="323165"/>
          </a:xfrm>
          <a:prstGeom prst="rect">
            <a:avLst/>
          </a:prstGeom>
          <a:noFill/>
        </p:spPr>
        <p:txBody>
          <a:bodyPr wrap="square" rtlCol="0">
            <a:spAutoFit/>
          </a:bodyPr>
          <a:lstStyle/>
          <a:p>
            <a:r>
              <a:rPr lang="es-MX" sz="1500" b="1" dirty="0">
                <a:solidFill>
                  <a:srgbClr val="00B0F0"/>
                </a:solidFill>
              </a:rPr>
              <a:t>Medicamento 1ero,2do y 3er Nivel</a:t>
            </a:r>
          </a:p>
        </p:txBody>
      </p:sp>
    </p:spTree>
    <p:extLst>
      <p:ext uri="{BB962C8B-B14F-4D97-AF65-F5344CB8AC3E}">
        <p14:creationId xmlns:p14="http://schemas.microsoft.com/office/powerpoint/2010/main" val="686516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LogoIMPE azul TRANSPARENTE.jpg.png">
            <a:extLst>
              <a:ext uri="{FF2B5EF4-FFF2-40B4-BE49-F238E27FC236}">
                <a16:creationId xmlns="" xmlns:a16="http://schemas.microsoft.com/office/drawing/2014/main" id="{957E0D90-E991-4580-A58B-2CF62E26C218}"/>
              </a:ext>
            </a:extLst>
          </p:cNvPr>
          <p:cNvPicPr>
            <a:picLocks noChangeAspect="1"/>
          </p:cNvPicPr>
          <p:nvPr/>
        </p:nvPicPr>
        <p:blipFill>
          <a:blip r:embed="rId2" cstate="print"/>
          <a:stretch>
            <a:fillRect/>
          </a:stretch>
        </p:blipFill>
        <p:spPr>
          <a:xfrm>
            <a:off x="7704324" y="4345307"/>
            <a:ext cx="1134131" cy="790659"/>
          </a:xfrm>
          <a:prstGeom prst="rect">
            <a:avLst/>
          </a:prstGeom>
        </p:spPr>
      </p:pic>
      <p:pic>
        <p:nvPicPr>
          <p:cNvPr id="5" name="Imagen 4">
            <a:extLst>
              <a:ext uri="{FF2B5EF4-FFF2-40B4-BE49-F238E27FC236}">
                <a16:creationId xmlns="" xmlns:a16="http://schemas.microsoft.com/office/drawing/2014/main" id="{B5956412-1565-4F4A-B6A3-D555A9FD29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019" y="4438133"/>
            <a:ext cx="1440608" cy="613884"/>
          </a:xfrm>
          <a:prstGeom prst="rect">
            <a:avLst/>
          </a:prstGeom>
          <a:noFill/>
        </p:spPr>
      </p:pic>
      <p:sp>
        <p:nvSpPr>
          <p:cNvPr id="7" name="Rectángulo 6">
            <a:extLst>
              <a:ext uri="{FF2B5EF4-FFF2-40B4-BE49-F238E27FC236}">
                <a16:creationId xmlns="" xmlns:a16="http://schemas.microsoft.com/office/drawing/2014/main" id="{A091D859-9D2A-4D20-B6A4-9D029D509AE8}"/>
              </a:ext>
            </a:extLst>
          </p:cNvPr>
          <p:cNvSpPr/>
          <p:nvPr/>
        </p:nvSpPr>
        <p:spPr>
          <a:xfrm>
            <a:off x="1240514" y="61542"/>
            <a:ext cx="6662979" cy="461665"/>
          </a:xfrm>
          <a:prstGeom prst="rect">
            <a:avLst/>
          </a:prstGeom>
        </p:spPr>
        <p:txBody>
          <a:bodyPr wrap="none">
            <a:spAutoFit/>
          </a:bodyPr>
          <a:lstStyle/>
          <a:p>
            <a:pPr algn="ctr"/>
            <a:r>
              <a:rPr lang="es-MX" sz="2400" b="1" dirty="0">
                <a:solidFill>
                  <a:srgbClr val="002060"/>
                </a:solidFill>
                <a:effectLst>
                  <a:outerShdw blurRad="38100" dist="38100" dir="2700000" algn="tl">
                    <a:srgbClr val="000000">
                      <a:alpha val="43137"/>
                    </a:srgbClr>
                  </a:outerShdw>
                </a:effectLst>
              </a:rPr>
              <a:t>CONSUMO DE MEDICAMENTO SEMANAL LICITADO</a:t>
            </a:r>
          </a:p>
        </p:txBody>
      </p:sp>
      <p:graphicFrame>
        <p:nvGraphicFramePr>
          <p:cNvPr id="6" name="Gráfico 5">
            <a:extLst>
              <a:ext uri="{FF2B5EF4-FFF2-40B4-BE49-F238E27FC236}">
                <a16:creationId xmlns=""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848926653"/>
              </p:ext>
            </p:extLst>
          </p:nvPr>
        </p:nvGraphicFramePr>
        <p:xfrm>
          <a:off x="21431" y="581891"/>
          <a:ext cx="9018661" cy="385624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7">
            <a:extLst>
              <a:ext uri="{FF2B5EF4-FFF2-40B4-BE49-F238E27FC236}">
                <a16:creationId xmlns="" xmlns:a16="http://schemas.microsoft.com/office/drawing/2014/main" id="{92A0225E-0925-416D-BBFE-88CE5931647D}"/>
              </a:ext>
            </a:extLst>
          </p:cNvPr>
          <p:cNvSpPr/>
          <p:nvPr/>
        </p:nvSpPr>
        <p:spPr>
          <a:xfrm>
            <a:off x="1475656" y="505876"/>
            <a:ext cx="5760640" cy="400110"/>
          </a:xfrm>
          <a:prstGeom prst="rect">
            <a:avLst/>
          </a:prstGeom>
        </p:spPr>
        <p:txBody>
          <a:bodyPr wrap="square">
            <a:spAutoFit/>
          </a:bodyPr>
          <a:lstStyle/>
          <a:p>
            <a:pPr algn="ctr">
              <a:defRPr sz="2400" b="0" i="0" u="none" strike="noStrike" kern="1200" baseline="0">
                <a:solidFill>
                  <a:srgbClr val="000000"/>
                </a:solidFill>
                <a:latin typeface="Calibri"/>
                <a:ea typeface="Calibri"/>
                <a:cs typeface="Calibri"/>
              </a:defRPr>
            </a:pPr>
            <a:r>
              <a:rPr lang="es-MX" sz="2000" b="1" dirty="0">
                <a:solidFill>
                  <a:srgbClr val="00B0F0"/>
                </a:solidFill>
              </a:rPr>
              <a:t>MEDICAMENTO </a:t>
            </a:r>
            <a:r>
              <a:rPr lang="es-MX" sz="2000" b="1" dirty="0" smtClean="0">
                <a:solidFill>
                  <a:srgbClr val="00B0F0"/>
                </a:solidFill>
              </a:rPr>
              <a:t>ONCOLOGICO Y ALTA ESPECIALIDAD</a:t>
            </a:r>
            <a:endParaRPr lang="es-MX" sz="2000" b="1" dirty="0">
              <a:solidFill>
                <a:srgbClr val="00B0F0"/>
              </a:solidFill>
            </a:endParaRPr>
          </a:p>
        </p:txBody>
      </p:sp>
      <p:sp>
        <p:nvSpPr>
          <p:cNvPr id="9" name="Rectángulo 8">
            <a:extLst>
              <a:ext uri="{FF2B5EF4-FFF2-40B4-BE49-F238E27FC236}">
                <a16:creationId xmlns="" xmlns:a16="http://schemas.microsoft.com/office/drawing/2014/main" id="{2EAC9DF9-96D0-49A6-BCD9-4E93BF115C5C}"/>
              </a:ext>
            </a:extLst>
          </p:cNvPr>
          <p:cNvSpPr/>
          <p:nvPr/>
        </p:nvSpPr>
        <p:spPr>
          <a:xfrm>
            <a:off x="7376120" y="522027"/>
            <a:ext cx="1462335" cy="300082"/>
          </a:xfrm>
          <a:prstGeom prst="rect">
            <a:avLst/>
          </a:prstGeom>
        </p:spPr>
        <p:txBody>
          <a:bodyPr wrap="square">
            <a:spAutoFit/>
          </a:bodyPr>
          <a:lstStyle/>
          <a:p>
            <a:r>
              <a:rPr lang="es-MX" sz="1350" b="1" dirty="0">
                <a:solidFill>
                  <a:srgbClr val="FF0000"/>
                </a:solidFill>
              </a:rPr>
              <a:t>L.B. $  346,153.84 </a:t>
            </a:r>
          </a:p>
        </p:txBody>
      </p:sp>
    </p:spTree>
    <p:extLst>
      <p:ext uri="{BB962C8B-B14F-4D97-AF65-F5344CB8AC3E}">
        <p14:creationId xmlns:p14="http://schemas.microsoft.com/office/powerpoint/2010/main" val="3341872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902167" y="3146124"/>
            <a:ext cx="7339667" cy="1083886"/>
          </a:xfrm>
          <a:prstGeom prst="rect">
            <a:avLst/>
          </a:prstGeom>
        </p:spPr>
        <p:txBody>
          <a:bodyPr vert="horz" lIns="68579" tIns="34289" rIns="68579" bIns="34289" rtlCol="0" anchor="b">
            <a:noAutofit/>
          </a:bodyPr>
          <a:lstStyle>
            <a:defPPr>
              <a:defRPr lang="es-MX"/>
            </a:defPPr>
            <a:lvl1pPr algn="ctr">
              <a:lnSpc>
                <a:spcPct val="90000"/>
              </a:lnSpc>
              <a:spcBef>
                <a:spcPts val="1000"/>
              </a:spcBef>
              <a:defRPr sz="3200" b="1">
                <a:solidFill>
                  <a:srgbClr val="002060"/>
                </a:solidFill>
                <a:effectLst>
                  <a:outerShdw blurRad="38100" dist="38100" dir="2700000" algn="tl">
                    <a:srgbClr val="000000">
                      <a:alpha val="43137"/>
                    </a:srgbClr>
                  </a:outerShdw>
                </a:effectLst>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ES" sz="6600" dirty="0">
                <a:latin typeface="+mj-lt"/>
              </a:rPr>
              <a:t>SUBDIRECCIÓN</a:t>
            </a:r>
          </a:p>
          <a:p>
            <a:r>
              <a:rPr lang="es-ES" sz="6600" dirty="0">
                <a:latin typeface="+mj-lt"/>
              </a:rPr>
              <a:t>ADMINISTRATIVA</a:t>
            </a:r>
          </a:p>
        </p:txBody>
      </p:sp>
      <p:pic>
        <p:nvPicPr>
          <p:cNvPr id="8" name="2 Imagen" descr="LogoIMPE azul TRANSPARENTE.jpg.png">
            <a:extLst>
              <a:ext uri="{FF2B5EF4-FFF2-40B4-BE49-F238E27FC236}">
                <a16:creationId xmlns:a16="http://schemas.microsoft.com/office/drawing/2014/main" xmlns="" id="{0F6C4E01-B7D1-4675-92C4-D4B5384A8DC8}"/>
              </a:ext>
            </a:extLst>
          </p:cNvPr>
          <p:cNvPicPr>
            <a:picLocks noChangeAspect="1"/>
          </p:cNvPicPr>
          <p:nvPr/>
        </p:nvPicPr>
        <p:blipFill>
          <a:blip r:embed="rId2" cstate="print"/>
          <a:stretch>
            <a:fillRect/>
          </a:stretch>
        </p:blipFill>
        <p:spPr>
          <a:xfrm>
            <a:off x="6474493" y="718829"/>
            <a:ext cx="1800200" cy="1254868"/>
          </a:xfrm>
          <a:prstGeom prst="rect">
            <a:avLst/>
          </a:prstGeom>
        </p:spPr>
      </p:pic>
      <p:pic>
        <p:nvPicPr>
          <p:cNvPr id="5" name="Imagen 4">
            <a:extLst>
              <a:ext uri="{FF2B5EF4-FFF2-40B4-BE49-F238E27FC236}">
                <a16:creationId xmlns:a16="http://schemas.microsoft.com/office/drawing/2014/main" xmlns="" id="{20C0606B-9E3A-40FB-ABF5-EB0AD4B63B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1600" y="913490"/>
            <a:ext cx="2085658" cy="865545"/>
          </a:xfrm>
          <a:prstGeom prst="rect">
            <a:avLst/>
          </a:prstGeom>
          <a:noFill/>
        </p:spPr>
      </p:pic>
    </p:spTree>
    <p:extLst>
      <p:ext uri="{BB962C8B-B14F-4D97-AF65-F5344CB8AC3E}">
        <p14:creationId xmlns:p14="http://schemas.microsoft.com/office/powerpoint/2010/main" val="3599410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IMPE azul TRANSPARENTE.jpg.png"/>
          <p:cNvPicPr>
            <a:picLocks noChangeAspect="1"/>
          </p:cNvPicPr>
          <p:nvPr/>
        </p:nvPicPr>
        <p:blipFill>
          <a:blip r:embed="rId2" cstate="print"/>
          <a:stretch>
            <a:fillRect/>
          </a:stretch>
        </p:blipFill>
        <p:spPr>
          <a:xfrm>
            <a:off x="7585443" y="210772"/>
            <a:ext cx="1162135" cy="810090"/>
          </a:xfrm>
          <a:prstGeom prst="rect">
            <a:avLst/>
          </a:prstGeom>
        </p:spPr>
      </p:pic>
      <p:sp>
        <p:nvSpPr>
          <p:cNvPr id="9" name="8 Marcador de número de diapositiva"/>
          <p:cNvSpPr>
            <a:spLocks noGrp="1"/>
          </p:cNvSpPr>
          <p:nvPr>
            <p:ph type="sldNum" sz="quarter" idx="12"/>
          </p:nvPr>
        </p:nvSpPr>
        <p:spPr>
          <a:xfrm>
            <a:off x="7029507" y="4836189"/>
            <a:ext cx="2133600" cy="273844"/>
          </a:xfrm>
        </p:spPr>
        <p:txBody>
          <a:bodyPr/>
          <a:lstStyle/>
          <a:p>
            <a:fld id="{773FA2E4-C0FC-4DA9-9CAE-4AE3AB6BB26E}" type="slidenum">
              <a:rPr lang="es-MX" smtClean="0"/>
              <a:pPr/>
              <a:t>13</a:t>
            </a:fld>
            <a:endParaRPr lang="es-MX" dirty="0"/>
          </a:p>
        </p:txBody>
      </p:sp>
      <p:sp>
        <p:nvSpPr>
          <p:cNvPr id="10" name="9 CuadroTexto"/>
          <p:cNvSpPr txBox="1"/>
          <p:nvPr/>
        </p:nvSpPr>
        <p:spPr>
          <a:xfrm>
            <a:off x="1435998" y="322839"/>
            <a:ext cx="6430799" cy="900246"/>
          </a:xfrm>
          <a:prstGeom prst="rect">
            <a:avLst/>
          </a:prstGeom>
        </p:spPr>
        <p:txBody>
          <a:bodyPr vert="horz" lIns="68580" tIns="34290" rIns="68580" bIns="34290" rtlCol="0" anchor="b">
            <a:noAutofit/>
          </a:bodyPr>
          <a:lstStyle>
            <a:defPPr>
              <a:defRPr lang="es-MX"/>
            </a:defPPr>
            <a:lvl1pPr algn="ctr">
              <a:lnSpc>
                <a:spcPct val="90000"/>
              </a:lnSpc>
              <a:spcBef>
                <a:spcPts val="1000"/>
              </a:spcBef>
              <a:defRPr sz="6000" b="1">
                <a:solidFill>
                  <a:schemeClr val="accent4">
                    <a:lumMod val="75000"/>
                  </a:schemeClr>
                </a:solidFill>
                <a:effectLst>
                  <a:outerShdw blurRad="38100" dist="38100" dir="2700000" algn="tl">
                    <a:srgbClr val="000000">
                      <a:alpha val="43137"/>
                    </a:srgbClr>
                  </a:outerShdw>
                </a:effectLst>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sz="2100" dirty="0">
                <a:solidFill>
                  <a:srgbClr val="002060"/>
                </a:solidFill>
              </a:rPr>
              <a:t>BALANCE  GENERAL</a:t>
            </a:r>
          </a:p>
          <a:p>
            <a:r>
              <a:rPr lang="es-MX" sz="2100" dirty="0">
                <a:solidFill>
                  <a:srgbClr val="002060"/>
                </a:solidFill>
              </a:rPr>
              <a:t>INSTITUTO MUNICIPAL DE PENSIONES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906" y="1579990"/>
            <a:ext cx="5994980" cy="299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807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78651" y="989253"/>
            <a:ext cx="6289992" cy="561692"/>
          </a:xfrm>
          <a:prstGeom prst="rect">
            <a:avLst/>
          </a:prstGeom>
        </p:spPr>
        <p:txBody>
          <a:bodyPr vert="horz" lIns="68580" tIns="34290" rIns="68580" bIns="34290" rtlCol="0" anchor="b">
            <a:noAutofit/>
          </a:bodyPr>
          <a:lstStyle>
            <a:defPPr>
              <a:defRPr lang="es-MX"/>
            </a:defPPr>
            <a:lvl1pPr algn="ctr">
              <a:lnSpc>
                <a:spcPct val="90000"/>
              </a:lnSpc>
              <a:spcBef>
                <a:spcPts val="1000"/>
              </a:spcBef>
              <a:defRPr sz="4000" b="1">
                <a:solidFill>
                  <a:schemeClr val="accent4">
                    <a:lumMod val="75000"/>
                  </a:schemeClr>
                </a:solidFill>
                <a:effectLst>
                  <a:outerShdw blurRad="38100" dist="38100" dir="2700000" algn="tl">
                    <a:srgbClr val="000000">
                      <a:alpha val="43137"/>
                    </a:srgbClr>
                  </a:outerShdw>
                </a:effectLst>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dirty="0">
                <a:solidFill>
                  <a:srgbClr val="002060"/>
                </a:solidFill>
              </a:rPr>
              <a:t>COMPOSICIÓN DEL PASIVO</a:t>
            </a:r>
          </a:p>
        </p:txBody>
      </p:sp>
      <p:pic>
        <p:nvPicPr>
          <p:cNvPr id="13" name="12 Imagen" descr="LogoIMPE azul TRANSPARENTE.jpg.png"/>
          <p:cNvPicPr>
            <a:picLocks noChangeAspect="1"/>
          </p:cNvPicPr>
          <p:nvPr/>
        </p:nvPicPr>
        <p:blipFill>
          <a:blip r:embed="rId2" cstate="print"/>
          <a:stretch>
            <a:fillRect/>
          </a:stretch>
        </p:blipFill>
        <p:spPr>
          <a:xfrm>
            <a:off x="7438212" y="33469"/>
            <a:ext cx="1371144" cy="955784"/>
          </a:xfrm>
          <a:prstGeom prst="rect">
            <a:avLst/>
          </a:prstGeom>
        </p:spPr>
      </p:pic>
      <p:sp>
        <p:nvSpPr>
          <p:cNvPr id="6" name="5 Marcador de número de diapositiva"/>
          <p:cNvSpPr>
            <a:spLocks noGrp="1"/>
          </p:cNvSpPr>
          <p:nvPr>
            <p:ph type="sldNum" sz="quarter" idx="12"/>
          </p:nvPr>
        </p:nvSpPr>
        <p:spPr/>
        <p:txBody>
          <a:bodyPr/>
          <a:lstStyle/>
          <a:p>
            <a:fld id="{773FA2E4-C0FC-4DA9-9CAE-4AE3AB6BB26E}" type="slidenum">
              <a:rPr lang="es-MX" smtClean="0"/>
              <a:pPr/>
              <a:t>14</a:t>
            </a:fld>
            <a:endParaRPr lang="es-MX"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854" y="1868548"/>
            <a:ext cx="4958861" cy="204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965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LogoIMPE azul TRANSPARENTE.jpg.png"/>
          <p:cNvPicPr>
            <a:picLocks noChangeAspect="1"/>
          </p:cNvPicPr>
          <p:nvPr/>
        </p:nvPicPr>
        <p:blipFill>
          <a:blip r:embed="rId2" cstate="print"/>
          <a:stretch>
            <a:fillRect/>
          </a:stretch>
        </p:blipFill>
        <p:spPr>
          <a:xfrm>
            <a:off x="7701686" y="342046"/>
            <a:ext cx="1249934" cy="871293"/>
          </a:xfrm>
          <a:prstGeom prst="rect">
            <a:avLst/>
          </a:prstGeom>
        </p:spPr>
      </p:pic>
      <p:sp>
        <p:nvSpPr>
          <p:cNvPr id="7" name="6 CuadroTexto"/>
          <p:cNvSpPr txBox="1"/>
          <p:nvPr/>
        </p:nvSpPr>
        <p:spPr>
          <a:xfrm>
            <a:off x="1600201" y="555527"/>
            <a:ext cx="5838815" cy="657812"/>
          </a:xfrm>
          <a:prstGeom prst="rect">
            <a:avLst/>
          </a:prstGeom>
        </p:spPr>
        <p:txBody>
          <a:bodyPr vert="horz" lIns="68580" tIns="34290" rIns="68580" bIns="34290" rtlCol="0" anchor="b">
            <a:noAutofit/>
          </a:bodyPr>
          <a:lstStyle>
            <a:defPPr>
              <a:defRPr lang="es-MX"/>
            </a:defPPr>
            <a:lvl1pPr algn="ctr">
              <a:lnSpc>
                <a:spcPct val="90000"/>
              </a:lnSpc>
              <a:spcBef>
                <a:spcPts val="1000"/>
              </a:spcBef>
              <a:defRPr sz="4000" b="1">
                <a:solidFill>
                  <a:schemeClr val="accent4">
                    <a:lumMod val="75000"/>
                  </a:schemeClr>
                </a:solidFill>
                <a:effectLst>
                  <a:outerShdw blurRad="38100" dist="38100" dir="2700000" algn="tl">
                    <a:srgbClr val="000000">
                      <a:alpha val="43137"/>
                    </a:srgbClr>
                  </a:outerShdw>
                </a:effectLst>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dirty="0">
                <a:solidFill>
                  <a:srgbClr val="002060"/>
                </a:solidFill>
              </a:rPr>
              <a:t>ESTADO DE ACTIVIDADES</a:t>
            </a:r>
          </a:p>
        </p:txBody>
      </p:sp>
      <p:sp>
        <p:nvSpPr>
          <p:cNvPr id="9" name="8 Marcador de número de diapositiva"/>
          <p:cNvSpPr>
            <a:spLocks noGrp="1"/>
          </p:cNvSpPr>
          <p:nvPr>
            <p:ph type="sldNum" sz="quarter" idx="12"/>
          </p:nvPr>
        </p:nvSpPr>
        <p:spPr>
          <a:xfrm>
            <a:off x="6553200" y="4894010"/>
            <a:ext cx="2133600" cy="273844"/>
          </a:xfrm>
        </p:spPr>
        <p:txBody>
          <a:bodyPr/>
          <a:lstStyle/>
          <a:p>
            <a:fld id="{773FA2E4-C0FC-4DA9-9CAE-4AE3AB6BB26E}" type="slidenum">
              <a:rPr lang="es-MX" smtClean="0"/>
              <a:pPr/>
              <a:t>15</a:t>
            </a:fld>
            <a:endParaRPr lang="es-MX"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441" y="1213339"/>
            <a:ext cx="6302113" cy="327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70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IMPE azul TRANSPARENTE.jpg.png"/>
          <p:cNvPicPr>
            <a:picLocks noChangeAspect="1"/>
          </p:cNvPicPr>
          <p:nvPr/>
        </p:nvPicPr>
        <p:blipFill>
          <a:blip r:embed="rId2" cstate="print"/>
          <a:stretch>
            <a:fillRect/>
          </a:stretch>
        </p:blipFill>
        <p:spPr>
          <a:xfrm>
            <a:off x="7308305" y="1"/>
            <a:ext cx="1691590" cy="1179161"/>
          </a:xfrm>
          <a:prstGeom prst="rect">
            <a:avLst/>
          </a:prstGeom>
        </p:spPr>
      </p:pic>
      <p:sp>
        <p:nvSpPr>
          <p:cNvPr id="8" name="7 CuadroTexto"/>
          <p:cNvSpPr txBox="1"/>
          <p:nvPr/>
        </p:nvSpPr>
        <p:spPr>
          <a:xfrm>
            <a:off x="2267745" y="991494"/>
            <a:ext cx="5090786" cy="500137"/>
          </a:xfrm>
          <a:prstGeom prst="rect">
            <a:avLst/>
          </a:prstGeom>
        </p:spPr>
        <p:txBody>
          <a:bodyPr vert="horz" lIns="68580" tIns="34290" rIns="68580" bIns="34290" rtlCol="0" anchor="b">
            <a:noAutofit/>
          </a:bodyPr>
          <a:lstStyle>
            <a:defPPr>
              <a:defRPr lang="es-MX"/>
            </a:defPPr>
            <a:lvl1pPr algn="ctr">
              <a:lnSpc>
                <a:spcPct val="90000"/>
              </a:lnSpc>
              <a:spcBef>
                <a:spcPts val="1000"/>
              </a:spcBef>
              <a:defRPr sz="4000" b="1">
                <a:solidFill>
                  <a:schemeClr val="accent4">
                    <a:lumMod val="75000"/>
                  </a:schemeClr>
                </a:solidFill>
                <a:effectLst>
                  <a:outerShdw blurRad="38100" dist="38100" dir="2700000" algn="tl">
                    <a:srgbClr val="000000">
                      <a:alpha val="43137"/>
                    </a:srgbClr>
                  </a:outerShdw>
                </a:effectLst>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MX" dirty="0">
                <a:solidFill>
                  <a:srgbClr val="002060"/>
                </a:solidFill>
              </a:rPr>
              <a:t>CUENTAS POR COBRAR </a:t>
            </a:r>
          </a:p>
        </p:txBody>
      </p:sp>
      <p:sp>
        <p:nvSpPr>
          <p:cNvPr id="10" name="9 Marcador de número de diapositiva"/>
          <p:cNvSpPr>
            <a:spLocks noGrp="1"/>
          </p:cNvSpPr>
          <p:nvPr>
            <p:ph type="sldNum" sz="quarter" idx="12"/>
          </p:nvPr>
        </p:nvSpPr>
        <p:spPr/>
        <p:txBody>
          <a:bodyPr/>
          <a:lstStyle/>
          <a:p>
            <a:fld id="{773FA2E4-C0FC-4DA9-9CAE-4AE3AB6BB26E}" type="slidenum">
              <a:rPr lang="es-MX" smtClean="0"/>
              <a:pPr/>
              <a:t>16</a:t>
            </a:fld>
            <a:endParaRPr lang="es-MX"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00" y="2056393"/>
            <a:ext cx="4081289" cy="14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502" y="1770780"/>
            <a:ext cx="3962675" cy="226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95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PRESMPAL TRANSPARENTE.jpg.png"/>
          <p:cNvPicPr>
            <a:picLocks noChangeAspect="1"/>
          </p:cNvPicPr>
          <p:nvPr/>
        </p:nvPicPr>
        <p:blipFill>
          <a:blip r:embed="rId2" cstate="print"/>
          <a:stretch>
            <a:fillRect/>
          </a:stretch>
        </p:blipFill>
        <p:spPr>
          <a:xfrm>
            <a:off x="196944" y="195486"/>
            <a:ext cx="2028148" cy="872075"/>
          </a:xfrm>
          <a:prstGeom prst="rect">
            <a:avLst/>
          </a:prstGeom>
        </p:spPr>
      </p:pic>
      <p:pic>
        <p:nvPicPr>
          <p:cNvPr id="8" name="7 Imagen" descr="LogoIMPE azul TRANSPARENTE.jpg.png"/>
          <p:cNvPicPr>
            <a:picLocks noChangeAspect="1"/>
          </p:cNvPicPr>
          <p:nvPr/>
        </p:nvPicPr>
        <p:blipFill>
          <a:blip r:embed="rId3" cstate="print"/>
          <a:stretch>
            <a:fillRect/>
          </a:stretch>
        </p:blipFill>
        <p:spPr>
          <a:xfrm>
            <a:off x="7596730" y="87475"/>
            <a:ext cx="1432200" cy="998345"/>
          </a:xfrm>
          <a:prstGeom prst="rect">
            <a:avLst/>
          </a:prstGeom>
        </p:spPr>
      </p:pic>
      <p:graphicFrame>
        <p:nvGraphicFramePr>
          <p:cNvPr id="13" name="12 Tabla"/>
          <p:cNvGraphicFramePr>
            <a:graphicFrameLocks noGrp="1"/>
          </p:cNvGraphicFramePr>
          <p:nvPr>
            <p:extLst>
              <p:ext uri="{D42A27DB-BD31-4B8C-83A1-F6EECF244321}">
                <p14:modId xmlns:p14="http://schemas.microsoft.com/office/powerpoint/2010/main" val="1148069312"/>
              </p:ext>
            </p:extLst>
          </p:nvPr>
        </p:nvGraphicFramePr>
        <p:xfrm>
          <a:off x="2051720" y="173074"/>
          <a:ext cx="5671368" cy="1207580"/>
        </p:xfrm>
        <a:graphic>
          <a:graphicData uri="http://schemas.openxmlformats.org/drawingml/2006/table">
            <a:tbl>
              <a:tblPr/>
              <a:tblGrid>
                <a:gridCol w="5671368">
                  <a:extLst>
                    <a:ext uri="{9D8B030D-6E8A-4147-A177-3AD203B41FA5}">
                      <a16:colId xmlns:a16="http://schemas.microsoft.com/office/drawing/2014/main" xmlns="" val="20000"/>
                    </a:ext>
                  </a:extLst>
                </a:gridCol>
              </a:tblGrid>
              <a:tr h="967264">
                <a:tc>
                  <a:txBody>
                    <a:bodyPr/>
                    <a:lstStyle/>
                    <a:p>
                      <a:pPr algn="ctr"/>
                      <a:r>
                        <a:rPr lang="es-MX" sz="1400" b="1" kern="1200" dirty="0" smtClean="0">
                          <a:solidFill>
                            <a:schemeClr val="tx2">
                              <a:lumMod val="60000"/>
                              <a:lumOff val="40000"/>
                            </a:schemeClr>
                          </a:solidFill>
                          <a:effectLst/>
                          <a:latin typeface="+mn-lt"/>
                          <a:ea typeface="+mn-ea"/>
                          <a:cs typeface="+mn-cs"/>
                        </a:rPr>
                        <a:t>DONACIÓN DEL TERRENO UBICADO EN CALLE 16 DE SEPTIEMBRE NÚMERO 402-B DE LA COLONIA VILLA JUÁREZ</a:t>
                      </a:r>
                      <a:endParaRPr lang="es-MX" sz="1400" kern="1200" dirty="0" smtClean="0">
                        <a:solidFill>
                          <a:schemeClr val="tx2">
                            <a:lumMod val="60000"/>
                            <a:lumOff val="40000"/>
                          </a:schemeClr>
                        </a:solidFill>
                        <a:effectLst/>
                        <a:latin typeface="+mn-lt"/>
                        <a:ea typeface="+mn-ea"/>
                        <a:cs typeface="+mn-cs"/>
                      </a:endParaRPr>
                    </a:p>
                    <a:p>
                      <a:pPr algn="ctr" fontAlgn="b"/>
                      <a:endParaRPr lang="es-ES" sz="21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a16="http://schemas.microsoft.com/office/drawing/2014/main" xmlns="" val="10000"/>
                  </a:ext>
                </a:extLst>
              </a:tr>
              <a:tr h="240316">
                <a:tc>
                  <a:txBody>
                    <a:bodyPr/>
                    <a:lstStyle/>
                    <a:p>
                      <a:pPr algn="ctr" fontAlgn="b"/>
                      <a:endParaRPr lang="es-ES" sz="15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a16="http://schemas.microsoft.com/office/drawing/2014/main" xmlns="" val="10001"/>
                  </a:ext>
                </a:extLst>
              </a:tr>
            </a:tbl>
          </a:graphicData>
        </a:graphic>
      </p:graphicFrame>
      <p:sp>
        <p:nvSpPr>
          <p:cNvPr id="6" name="5 CuadroTexto"/>
          <p:cNvSpPr txBox="1"/>
          <p:nvPr/>
        </p:nvSpPr>
        <p:spPr>
          <a:xfrm>
            <a:off x="210126" y="1093597"/>
            <a:ext cx="8479512" cy="346249"/>
          </a:xfrm>
          <a:prstGeom prst="rect">
            <a:avLst/>
          </a:prstGeom>
          <a:noFill/>
        </p:spPr>
        <p:txBody>
          <a:bodyPr wrap="square" lIns="68580" tIns="34290" rIns="68580" bIns="34290" rtlCol="0">
            <a:spAutoFit/>
          </a:bodyPr>
          <a:lstStyle/>
          <a:p>
            <a:pPr marL="214313" indent="-214313" algn="ctr"/>
            <a:r>
              <a:rPr lang="es-MX" b="1" dirty="0" smtClean="0">
                <a:solidFill>
                  <a:schemeClr val="tx2">
                    <a:lumMod val="60000"/>
                    <a:lumOff val="40000"/>
                  </a:schemeClr>
                </a:solidFill>
              </a:rPr>
              <a:t>ANTECEDENTES.</a:t>
            </a:r>
            <a:endParaRPr lang="es-MX" b="1" dirty="0">
              <a:solidFill>
                <a:schemeClr val="tx2">
                  <a:lumMod val="60000"/>
                  <a:lumOff val="40000"/>
                </a:schemeClr>
              </a:solidFill>
            </a:endParaRPr>
          </a:p>
        </p:txBody>
      </p:sp>
      <p:sp>
        <p:nvSpPr>
          <p:cNvPr id="9" name="8 Marcador de número de diapositiva"/>
          <p:cNvSpPr>
            <a:spLocks noGrp="1"/>
          </p:cNvSpPr>
          <p:nvPr>
            <p:ph type="sldNum" sz="quarter" idx="12"/>
          </p:nvPr>
        </p:nvSpPr>
        <p:spPr/>
        <p:txBody>
          <a:bodyPr/>
          <a:lstStyle/>
          <a:p>
            <a:fld id="{773FA2E4-C0FC-4DA9-9CAE-4AE3AB6BB26E}" type="slidenum">
              <a:rPr lang="es-MX" smtClean="0"/>
              <a:pPr/>
              <a:t>17</a:t>
            </a:fld>
            <a:endParaRPr lang="es-MX" dirty="0"/>
          </a:p>
        </p:txBody>
      </p:sp>
      <p:sp>
        <p:nvSpPr>
          <p:cNvPr id="2" name="1 Marcador de contenido"/>
          <p:cNvSpPr>
            <a:spLocks noGrp="1"/>
          </p:cNvSpPr>
          <p:nvPr>
            <p:ph sz="half" idx="1"/>
          </p:nvPr>
        </p:nvSpPr>
        <p:spPr>
          <a:xfrm>
            <a:off x="457200" y="1405220"/>
            <a:ext cx="8147248" cy="3189403"/>
          </a:xfrm>
        </p:spPr>
        <p:txBody>
          <a:bodyPr>
            <a:normAutofit fontScale="62500" lnSpcReduction="20000"/>
          </a:bodyPr>
          <a:lstStyle/>
          <a:p>
            <a:pPr algn="just"/>
            <a:r>
              <a:rPr lang="es-MX" dirty="0"/>
              <a:t>La C. MARTINA EVA ALVAREZ RODRIGUEZ, posee un bien inmueble ubicado en la Calle 16 de Septiembre número 402-B de la Colonia Villa Juárez, que cuenta  con datos de Registro Público de la Propiedad: Inscripción 22, Folio 22, Libro 2734, el cual es propiedad del Instituto Municipal de Pensiones, y  mediante Sesión del H. Ayuntamiento de Chihuahua, se autorizó donar dicho inmueble a favor de la C. MARTINA EVA ALVAREZ RODRIGUEZ, por lo que para restituir al IMPE de esa afectación en su patrimonio mediante Sesión Ordinaria del H. Ayuntamiento S.O. 15/08, celebrada el 14 de agosto de 2008, se autorizó la donación del inmueble ubicado en Avenida Hidroeléctrica </a:t>
            </a:r>
            <a:r>
              <a:rPr lang="es-MX" dirty="0" err="1" smtClean="0"/>
              <a:t>Chicoacén</a:t>
            </a:r>
            <a:r>
              <a:rPr lang="es-MX" dirty="0" smtClean="0"/>
              <a:t> s/n </a:t>
            </a:r>
            <a:r>
              <a:rPr lang="es-MX" dirty="0"/>
              <a:t>Fracción del lote 2 de la manzana 1, con superficie de 5,174.37 metros cuadrados a favor del Instituto Municipal de Pensiones, inmueble que actualmente se encuentra escriturada a nombre del IMPE</a:t>
            </a:r>
            <a:r>
              <a:rPr lang="es-MX" dirty="0" smtClean="0"/>
              <a:t>.</a:t>
            </a:r>
          </a:p>
          <a:p>
            <a:pPr algn="just"/>
            <a:endParaRPr lang="es-MX" dirty="0"/>
          </a:p>
          <a:p>
            <a:endParaRPr lang="es-MX" dirty="0"/>
          </a:p>
        </p:txBody>
      </p:sp>
    </p:spTree>
    <p:extLst>
      <p:ext uri="{BB962C8B-B14F-4D97-AF65-F5344CB8AC3E}">
        <p14:creationId xmlns:p14="http://schemas.microsoft.com/office/powerpoint/2010/main" val="838957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PRESMPAL TRANSPARENTE.jpg.png"/>
          <p:cNvPicPr>
            <a:picLocks noChangeAspect="1"/>
          </p:cNvPicPr>
          <p:nvPr/>
        </p:nvPicPr>
        <p:blipFill>
          <a:blip r:embed="rId2" cstate="print"/>
          <a:stretch>
            <a:fillRect/>
          </a:stretch>
        </p:blipFill>
        <p:spPr>
          <a:xfrm>
            <a:off x="196944" y="195486"/>
            <a:ext cx="2028148" cy="872075"/>
          </a:xfrm>
          <a:prstGeom prst="rect">
            <a:avLst/>
          </a:prstGeom>
        </p:spPr>
      </p:pic>
      <p:pic>
        <p:nvPicPr>
          <p:cNvPr id="8" name="7 Imagen" descr="LogoIMPE azul TRANSPARENTE.jpg.png"/>
          <p:cNvPicPr>
            <a:picLocks noChangeAspect="1"/>
          </p:cNvPicPr>
          <p:nvPr/>
        </p:nvPicPr>
        <p:blipFill>
          <a:blip r:embed="rId3" cstate="print"/>
          <a:stretch>
            <a:fillRect/>
          </a:stretch>
        </p:blipFill>
        <p:spPr>
          <a:xfrm>
            <a:off x="7596730" y="87475"/>
            <a:ext cx="1432200" cy="998345"/>
          </a:xfrm>
          <a:prstGeom prst="rect">
            <a:avLst/>
          </a:prstGeom>
        </p:spPr>
      </p:pic>
      <p:graphicFrame>
        <p:nvGraphicFramePr>
          <p:cNvPr id="13" name="12 Tabla"/>
          <p:cNvGraphicFramePr>
            <a:graphicFrameLocks noGrp="1"/>
          </p:cNvGraphicFramePr>
          <p:nvPr>
            <p:extLst>
              <p:ext uri="{D42A27DB-BD31-4B8C-83A1-F6EECF244321}">
                <p14:modId xmlns:p14="http://schemas.microsoft.com/office/powerpoint/2010/main" val="1916311320"/>
              </p:ext>
            </p:extLst>
          </p:nvPr>
        </p:nvGraphicFramePr>
        <p:xfrm>
          <a:off x="1951934" y="146549"/>
          <a:ext cx="5671368" cy="819612"/>
        </p:xfrm>
        <a:graphic>
          <a:graphicData uri="http://schemas.openxmlformats.org/drawingml/2006/table">
            <a:tbl>
              <a:tblPr/>
              <a:tblGrid>
                <a:gridCol w="5671368">
                  <a:extLst>
                    <a:ext uri="{9D8B030D-6E8A-4147-A177-3AD203B41FA5}">
                      <a16:colId xmlns:a16="http://schemas.microsoft.com/office/drawing/2014/main" xmlns="" val="20000"/>
                    </a:ext>
                  </a:extLst>
                </a:gridCol>
              </a:tblGrid>
              <a:tr h="579296">
                <a:tc>
                  <a:txBody>
                    <a:bodyPr/>
                    <a:lstStyle/>
                    <a:p>
                      <a:pPr algn="ctr" fontAlgn="b"/>
                      <a:endParaRPr lang="es-ES" sz="21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a16="http://schemas.microsoft.com/office/drawing/2014/main" xmlns="" val="10000"/>
                  </a:ext>
                </a:extLst>
              </a:tr>
              <a:tr h="240316">
                <a:tc>
                  <a:txBody>
                    <a:bodyPr/>
                    <a:lstStyle/>
                    <a:p>
                      <a:pPr algn="ctr" fontAlgn="b"/>
                      <a:endParaRPr lang="es-ES" sz="15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a16="http://schemas.microsoft.com/office/drawing/2014/main" xmlns="" val="10001"/>
                  </a:ext>
                </a:extLst>
              </a:tr>
            </a:tbl>
          </a:graphicData>
        </a:graphic>
      </p:graphicFrame>
      <p:sp>
        <p:nvSpPr>
          <p:cNvPr id="9" name="8 Marcador de número de diapositiva"/>
          <p:cNvSpPr>
            <a:spLocks noGrp="1"/>
          </p:cNvSpPr>
          <p:nvPr>
            <p:ph type="sldNum" sz="quarter" idx="12"/>
          </p:nvPr>
        </p:nvSpPr>
        <p:spPr/>
        <p:txBody>
          <a:bodyPr/>
          <a:lstStyle/>
          <a:p>
            <a:fld id="{773FA2E4-C0FC-4DA9-9CAE-4AE3AB6BB26E}" type="slidenum">
              <a:rPr lang="es-MX" smtClean="0"/>
              <a:pPr/>
              <a:t>18</a:t>
            </a:fld>
            <a:endParaRPr lang="es-MX" dirty="0"/>
          </a:p>
        </p:txBody>
      </p:sp>
      <p:sp>
        <p:nvSpPr>
          <p:cNvPr id="2" name="1 Marcador de contenido"/>
          <p:cNvSpPr>
            <a:spLocks noGrp="1"/>
          </p:cNvSpPr>
          <p:nvPr>
            <p:ph sz="half" idx="1"/>
          </p:nvPr>
        </p:nvSpPr>
        <p:spPr>
          <a:xfrm>
            <a:off x="457200" y="1200151"/>
            <a:ext cx="8075240" cy="3394472"/>
          </a:xfrm>
        </p:spPr>
        <p:txBody>
          <a:bodyPr>
            <a:normAutofit fontScale="62500" lnSpcReduction="20000"/>
          </a:bodyPr>
          <a:lstStyle/>
          <a:p>
            <a:pPr algn="just"/>
            <a:r>
              <a:rPr lang="es-MX" dirty="0"/>
              <a:t>Por otro lado en cuanto al inmueble ubicado en la Calle 16 de Septiembre número 402-B de la Colonia Villa Juárez, donado a favor de la C.  MARTINA EVA ALVAREZ RODRIGUEZ, no ha podido ser escriturado a favor de la ciudadana en comento, toda vez que no se cuenta con copia certificada o incluso copia simple del acuerdo de donación, ignorando la fecha exacta en que se desahogó la Sesión del H. Ayuntamiento en la cual se autorizó la donación del citado predio, por lo que la Secretaría del Ayuntamiento por conducto de Propiedad Inmobiliaria informo a este Instituto que la donación debe ser autorizada por parte del propietario que es el Instituto Municipal de Pensiones, y toda vez que el H. Ayuntamiento si cumplió con lo acordado donando el inmueble ubicado en Avenida Hidroeléctrica </a:t>
            </a:r>
            <a:r>
              <a:rPr lang="es-MX" dirty="0" err="1" smtClean="0"/>
              <a:t>Chicoacén</a:t>
            </a:r>
            <a:r>
              <a:rPr lang="es-MX" dirty="0" smtClean="0"/>
              <a:t> </a:t>
            </a:r>
            <a:r>
              <a:rPr lang="es-MX" dirty="0"/>
              <a:t>, se solicita a este Consejo Directivo se autorice la donación del inmueble ubicado en la Calle 16 de Septiembre número 402-B de la Colonia Villa Juárez  a favor de la C. MARTINA EVA ALVAREZ RODRÍGUEZ, la cual tiene varios años intentando regularizar su situación sin que le haya sido posible escriturar el predio del cual es posesionaria.</a:t>
            </a:r>
          </a:p>
        </p:txBody>
      </p:sp>
    </p:spTree>
    <p:extLst>
      <p:ext uri="{BB962C8B-B14F-4D97-AF65-F5344CB8AC3E}">
        <p14:creationId xmlns:p14="http://schemas.microsoft.com/office/powerpoint/2010/main" val="2735450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PRESMPAL TRANSPARENTE.jpg.png"/>
          <p:cNvPicPr>
            <a:picLocks noChangeAspect="1"/>
          </p:cNvPicPr>
          <p:nvPr/>
        </p:nvPicPr>
        <p:blipFill>
          <a:blip r:embed="rId2" cstate="print"/>
          <a:stretch>
            <a:fillRect/>
          </a:stretch>
        </p:blipFill>
        <p:spPr>
          <a:xfrm>
            <a:off x="196944" y="195486"/>
            <a:ext cx="2028148" cy="872075"/>
          </a:xfrm>
          <a:prstGeom prst="rect">
            <a:avLst/>
          </a:prstGeom>
        </p:spPr>
      </p:pic>
      <p:pic>
        <p:nvPicPr>
          <p:cNvPr id="8" name="7 Imagen" descr="LogoIMPE azul TRANSPARENTE.jpg.png"/>
          <p:cNvPicPr>
            <a:picLocks noChangeAspect="1"/>
          </p:cNvPicPr>
          <p:nvPr/>
        </p:nvPicPr>
        <p:blipFill>
          <a:blip r:embed="rId3" cstate="print"/>
          <a:stretch>
            <a:fillRect/>
          </a:stretch>
        </p:blipFill>
        <p:spPr>
          <a:xfrm>
            <a:off x="7596730" y="87475"/>
            <a:ext cx="1432200" cy="998345"/>
          </a:xfrm>
          <a:prstGeom prst="rect">
            <a:avLst/>
          </a:prstGeom>
        </p:spPr>
      </p:pic>
      <p:graphicFrame>
        <p:nvGraphicFramePr>
          <p:cNvPr id="13" name="12 Tabla"/>
          <p:cNvGraphicFramePr>
            <a:graphicFrameLocks noGrp="1"/>
          </p:cNvGraphicFramePr>
          <p:nvPr>
            <p:extLst>
              <p:ext uri="{D42A27DB-BD31-4B8C-83A1-F6EECF244321}">
                <p14:modId xmlns:p14="http://schemas.microsoft.com/office/powerpoint/2010/main" val="4253464878"/>
              </p:ext>
            </p:extLst>
          </p:nvPr>
        </p:nvGraphicFramePr>
        <p:xfrm>
          <a:off x="2051720" y="173074"/>
          <a:ext cx="5671368" cy="1207580"/>
        </p:xfrm>
        <a:graphic>
          <a:graphicData uri="http://schemas.openxmlformats.org/drawingml/2006/table">
            <a:tbl>
              <a:tblPr/>
              <a:tblGrid>
                <a:gridCol w="5671368">
                  <a:extLst>
                    <a:ext uri="{9D8B030D-6E8A-4147-A177-3AD203B41FA5}">
                      <a16:colId xmlns="" xmlns:a16="http://schemas.microsoft.com/office/drawing/2014/main" val="20000"/>
                    </a:ext>
                  </a:extLst>
                </a:gridCol>
              </a:tblGrid>
              <a:tr h="967264">
                <a:tc>
                  <a:txBody>
                    <a:bodyPr/>
                    <a:lstStyle/>
                    <a:p>
                      <a:pPr algn="ctr" fontAlgn="b"/>
                      <a:r>
                        <a:rPr lang="es-ES" sz="2100" b="1" i="0" u="none" strike="noStrike" dirty="0">
                          <a:solidFill>
                            <a:srgbClr val="0070C0"/>
                          </a:solidFill>
                          <a:latin typeface="Calibri"/>
                        </a:rPr>
                        <a:t>PENSIONES</a:t>
                      </a:r>
                      <a:r>
                        <a:rPr lang="es-ES" sz="2100" b="1" i="0" u="none" strike="noStrike" baseline="0" dirty="0">
                          <a:solidFill>
                            <a:srgbClr val="0070C0"/>
                          </a:solidFill>
                          <a:latin typeface="Calibri"/>
                        </a:rPr>
                        <a:t> OTORGADAS </a:t>
                      </a:r>
                      <a:endParaRPr lang="es-ES" sz="2100" b="1" i="0" u="none" strike="noStrike" baseline="0" dirty="0" smtClean="0">
                        <a:solidFill>
                          <a:srgbClr val="0070C0"/>
                        </a:solidFill>
                        <a:latin typeface="Calibri"/>
                      </a:endParaRPr>
                    </a:p>
                    <a:p>
                      <a:pPr algn="ctr" fontAlgn="b"/>
                      <a:r>
                        <a:rPr lang="es-ES" sz="2100" b="1" i="0" u="none" strike="noStrike" baseline="0" dirty="0" smtClean="0">
                          <a:solidFill>
                            <a:srgbClr val="0070C0"/>
                          </a:solidFill>
                          <a:latin typeface="Calibri"/>
                        </a:rPr>
                        <a:t>AL 30 DE SEPTIEMBRE DE 2019</a:t>
                      </a:r>
                      <a:endParaRPr lang="es-ES" sz="2100" b="1" i="0" u="none" strike="noStrike" baseline="0" dirty="0">
                        <a:solidFill>
                          <a:srgbClr val="0070C0"/>
                        </a:solidFill>
                        <a:latin typeface="Calibri"/>
                      </a:endParaRPr>
                    </a:p>
                    <a:p>
                      <a:pPr algn="ctr" fontAlgn="b"/>
                      <a:endParaRPr lang="es-ES" sz="21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 xmlns:a16="http://schemas.microsoft.com/office/drawing/2014/main" val="10000"/>
                  </a:ext>
                </a:extLst>
              </a:tr>
              <a:tr h="240316">
                <a:tc>
                  <a:txBody>
                    <a:bodyPr/>
                    <a:lstStyle/>
                    <a:p>
                      <a:pPr algn="ctr" fontAlgn="b"/>
                      <a:endParaRPr lang="es-ES" sz="15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 xmlns:a16="http://schemas.microsoft.com/office/drawing/2014/main" val="10001"/>
                  </a:ext>
                </a:extLst>
              </a:tr>
            </a:tbl>
          </a:graphicData>
        </a:graphic>
      </p:graphicFrame>
      <p:sp>
        <p:nvSpPr>
          <p:cNvPr id="6" name="5 CuadroTexto"/>
          <p:cNvSpPr txBox="1"/>
          <p:nvPr/>
        </p:nvSpPr>
        <p:spPr>
          <a:xfrm>
            <a:off x="395536" y="1093597"/>
            <a:ext cx="8479512" cy="346249"/>
          </a:xfrm>
          <a:prstGeom prst="rect">
            <a:avLst/>
          </a:prstGeom>
          <a:noFill/>
        </p:spPr>
        <p:txBody>
          <a:bodyPr wrap="square" lIns="68580" tIns="34290" rIns="68580" bIns="34290" rtlCol="0">
            <a:spAutoFit/>
          </a:bodyPr>
          <a:lstStyle/>
          <a:p>
            <a:pPr marL="214313" indent="-214313"/>
            <a:r>
              <a:rPr lang="es-MX" dirty="0" smtClean="0"/>
              <a:t>18 Dictámenes </a:t>
            </a:r>
            <a:r>
              <a:rPr lang="es-MX" dirty="0"/>
              <a:t>ingresaron a la nómina en </a:t>
            </a:r>
            <a:r>
              <a:rPr lang="es-MX" dirty="0" smtClean="0"/>
              <a:t>los meses de julio a septiembre del año 2019.</a:t>
            </a:r>
            <a:endParaRPr lang="es-MX" dirty="0"/>
          </a:p>
        </p:txBody>
      </p:sp>
      <p:graphicFrame>
        <p:nvGraphicFramePr>
          <p:cNvPr id="12" name="11 Marcador de contenido"/>
          <p:cNvGraphicFramePr>
            <a:graphicFrameLocks noGrp="1"/>
          </p:cNvGraphicFramePr>
          <p:nvPr>
            <p:ph sz="half" idx="1"/>
            <p:extLst>
              <p:ext uri="{D42A27DB-BD31-4B8C-83A1-F6EECF244321}">
                <p14:modId xmlns:p14="http://schemas.microsoft.com/office/powerpoint/2010/main" val="817598856"/>
              </p:ext>
            </p:extLst>
          </p:nvPr>
        </p:nvGraphicFramePr>
        <p:xfrm>
          <a:off x="323528" y="1470028"/>
          <a:ext cx="8344534" cy="3061120"/>
        </p:xfrm>
        <a:graphic>
          <a:graphicData uri="http://schemas.openxmlformats.org/drawingml/2006/table">
            <a:tbl>
              <a:tblPr firstRow="1" bandRow="1">
                <a:tableStyleId>{5C22544A-7EE6-4342-B048-85BDC9FD1C3A}</a:tableStyleId>
              </a:tblPr>
              <a:tblGrid>
                <a:gridCol w="2833994"/>
                <a:gridCol w="2278574"/>
                <a:gridCol w="864096"/>
                <a:gridCol w="1080120"/>
                <a:gridCol w="1287750"/>
              </a:tblGrid>
              <a:tr h="425196">
                <a:tc>
                  <a:txBody>
                    <a:bodyPr/>
                    <a:lstStyle/>
                    <a:p>
                      <a:pPr algn="ctr"/>
                      <a:r>
                        <a:rPr lang="es-MX" sz="1200" dirty="0" smtClean="0"/>
                        <a:t>NOMBRE</a:t>
                      </a:r>
                      <a:endParaRPr lang="es-MX" sz="1200" dirty="0"/>
                    </a:p>
                  </a:txBody>
                  <a:tcPr marL="68589" marR="68589" marT="34290" marB="34290"/>
                </a:tc>
                <a:tc>
                  <a:txBody>
                    <a:bodyPr/>
                    <a:lstStyle/>
                    <a:p>
                      <a:pPr algn="ctr"/>
                      <a:r>
                        <a:rPr lang="es-MX" sz="1200" dirty="0" smtClean="0"/>
                        <a:t>DEPENDENCIA</a:t>
                      </a:r>
                      <a:endParaRPr lang="es-MX" sz="1200" dirty="0"/>
                    </a:p>
                  </a:txBody>
                  <a:tcPr marL="68589" marR="68589" marT="34290" marB="34290"/>
                </a:tc>
                <a:tc>
                  <a:txBody>
                    <a:bodyPr/>
                    <a:lstStyle/>
                    <a:p>
                      <a:pPr algn="ctr"/>
                      <a:r>
                        <a:rPr lang="es-MX" sz="1200" dirty="0" smtClean="0"/>
                        <a:t>FECHA DE ALTA</a:t>
                      </a:r>
                      <a:endParaRPr lang="es-MX" sz="1200" dirty="0"/>
                    </a:p>
                  </a:txBody>
                  <a:tcPr marL="68589" marR="68589" marT="34290" marB="34290"/>
                </a:tc>
                <a:tc>
                  <a:txBody>
                    <a:bodyPr/>
                    <a:lstStyle/>
                    <a:p>
                      <a:pPr algn="ctr"/>
                      <a:r>
                        <a:rPr lang="es-MX" sz="1200" dirty="0" smtClean="0"/>
                        <a:t>DESCRIPCIÓN</a:t>
                      </a:r>
                      <a:endParaRPr lang="es-MX" sz="1200" dirty="0"/>
                    </a:p>
                  </a:txBody>
                  <a:tcPr marL="68589" marR="68589" marT="34290" marB="34290"/>
                </a:tc>
                <a:tc>
                  <a:txBody>
                    <a:bodyPr/>
                    <a:lstStyle/>
                    <a:p>
                      <a:pPr algn="ctr"/>
                      <a:r>
                        <a:rPr lang="es-MX" sz="1200" dirty="0" smtClean="0"/>
                        <a:t>COSTO ANUAL DE LA PENSIÓN</a:t>
                      </a:r>
                      <a:endParaRPr lang="es-MX" sz="1200" dirty="0"/>
                    </a:p>
                  </a:txBody>
                  <a:tcPr marL="68589" marR="68589" marT="34290" marB="34290"/>
                </a:tc>
              </a:tr>
              <a:tr h="365189">
                <a:tc>
                  <a:txBody>
                    <a:bodyPr/>
                    <a:lstStyle/>
                    <a:p>
                      <a:pPr algn="ctr" fontAlgn="b">
                        <a:spcBef>
                          <a:spcPts val="0"/>
                        </a:spcBef>
                      </a:pPr>
                      <a:r>
                        <a:rPr lang="es-MX" sz="1200" b="0" i="0" u="none" strike="noStrike" dirty="0" smtClean="0">
                          <a:solidFill>
                            <a:srgbClr val="000000"/>
                          </a:solidFill>
                          <a:effectLst/>
                          <a:latin typeface="Calibri"/>
                        </a:rPr>
                        <a:t>JAVIER ANSELMO</a:t>
                      </a:r>
                      <a:r>
                        <a:rPr lang="es-MX" sz="1200" b="0" i="0" u="none" strike="noStrike" baseline="0" dirty="0" smtClean="0">
                          <a:solidFill>
                            <a:srgbClr val="000000"/>
                          </a:solidFill>
                          <a:effectLst/>
                          <a:latin typeface="Calibri"/>
                        </a:rPr>
                        <a:t> GARCÍA MENDOZA</a:t>
                      </a:r>
                    </a:p>
                  </a:txBody>
                  <a:tcPr marL="9525" marR="9525" marT="9525" marB="0"/>
                </a:tc>
                <a:tc>
                  <a:txBody>
                    <a:bodyPr/>
                    <a:lstStyle/>
                    <a:p>
                      <a:pPr algn="ctr" fontAlgn="b">
                        <a:spcBef>
                          <a:spcPts val="0"/>
                        </a:spcBef>
                      </a:pPr>
                      <a:r>
                        <a:rPr lang="es-MX" sz="1100" b="0" i="0" u="none" strike="noStrike" dirty="0" smtClean="0">
                          <a:solidFill>
                            <a:srgbClr val="000000"/>
                          </a:solidFill>
                          <a:effectLst/>
                          <a:latin typeface="Calibri"/>
                        </a:rPr>
                        <a:t>DIRECCIÓN DE OBRAS PÚBLICAS</a:t>
                      </a:r>
                      <a:endParaRPr lang="es-MX" sz="11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JUBILACIÓN</a:t>
                      </a: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$180,765.85</a:t>
                      </a:r>
                      <a:endParaRPr lang="es-MX" sz="1200" b="1" i="0" u="none" strike="noStrike" dirty="0">
                        <a:solidFill>
                          <a:srgbClr val="000000"/>
                        </a:solidFill>
                        <a:effectLst/>
                        <a:latin typeface="Calibri"/>
                      </a:endParaRPr>
                    </a:p>
                  </a:txBody>
                  <a:tcPr marL="9525" marR="9525" marT="8573" marB="0"/>
                </a:tc>
              </a:tr>
              <a:tr h="259229">
                <a:tc>
                  <a:txBody>
                    <a:bodyPr/>
                    <a:lstStyle/>
                    <a:p>
                      <a:pPr algn="ctr" fontAlgn="b">
                        <a:spcBef>
                          <a:spcPts val="0"/>
                        </a:spcBef>
                      </a:pPr>
                      <a:r>
                        <a:rPr lang="es-MX" sz="1200" b="0" i="0" u="none" strike="noStrike" dirty="0" smtClean="0">
                          <a:solidFill>
                            <a:srgbClr val="000000"/>
                          </a:solidFill>
                          <a:effectLst/>
                          <a:latin typeface="Calibri"/>
                        </a:rPr>
                        <a:t>RAMÓN VALENZUELA</a:t>
                      </a:r>
                    </a:p>
                  </a:txBody>
                  <a:tcPr marL="9525" marR="9525" marT="9525" marB="0"/>
                </a:tc>
                <a:tc>
                  <a:txBody>
                    <a:bodyPr/>
                    <a:lstStyle/>
                    <a:p>
                      <a:pPr algn="ctr" fontAlgn="b">
                        <a:spcBef>
                          <a:spcPts val="0"/>
                        </a:spcBef>
                      </a:pPr>
                      <a:r>
                        <a:rPr lang="es-MX" sz="1100" b="0" i="0" u="none" strike="noStrike" dirty="0" smtClean="0">
                          <a:solidFill>
                            <a:srgbClr val="000000"/>
                          </a:solidFill>
                          <a:effectLst/>
                          <a:latin typeface="Calibri"/>
                        </a:rPr>
                        <a:t>DIRECCIÓN DE SEGURIDAD PÚBLICA</a:t>
                      </a:r>
                      <a:endParaRPr lang="es-MX" sz="11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16/07/2019</a:t>
                      </a: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JUBILACIÓN</a:t>
                      </a: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$248,239.61</a:t>
                      </a:r>
                    </a:p>
                  </a:txBody>
                  <a:tcPr marL="9525" marR="9525" marT="8573" marB="0"/>
                </a:tc>
              </a:tr>
              <a:tr h="311338">
                <a:tc>
                  <a:txBody>
                    <a:bodyPr/>
                    <a:lstStyle/>
                    <a:p>
                      <a:pPr algn="ctr" fontAlgn="b">
                        <a:spcBef>
                          <a:spcPts val="0"/>
                        </a:spcBef>
                      </a:pPr>
                      <a:r>
                        <a:rPr lang="es-MX" sz="1200" b="0" i="0" u="none" strike="noStrike" dirty="0" smtClean="0">
                          <a:solidFill>
                            <a:srgbClr val="000000"/>
                          </a:solidFill>
                          <a:effectLst/>
                          <a:latin typeface="Calibri"/>
                        </a:rPr>
                        <a:t>VÍCTOR</a:t>
                      </a:r>
                      <a:r>
                        <a:rPr lang="es-MX" sz="1200" b="0" i="0" u="none" strike="noStrike" baseline="0" dirty="0" smtClean="0">
                          <a:solidFill>
                            <a:srgbClr val="000000"/>
                          </a:solidFill>
                          <a:effectLst/>
                          <a:latin typeface="Calibri"/>
                        </a:rPr>
                        <a:t> HUGO NUÑEZ GIL</a:t>
                      </a:r>
                      <a:endParaRPr lang="es-MX" sz="1200" b="0" i="0" u="none" strike="noStrike" dirty="0">
                        <a:solidFill>
                          <a:srgbClr val="000000"/>
                        </a:solidFill>
                        <a:effectLst/>
                        <a:latin typeface="Calibri"/>
                      </a:endParaRPr>
                    </a:p>
                  </a:txBody>
                  <a:tcPr marL="9525" marR="9525" marT="9525" marB="0"/>
                </a:tc>
                <a:tc>
                  <a:txBody>
                    <a:bodyPr/>
                    <a:lstStyle/>
                    <a:p>
                      <a:pPr algn="ctr" fontAlgn="b">
                        <a:spcBef>
                          <a:spcPts val="0"/>
                        </a:spcBef>
                      </a:pPr>
                      <a:r>
                        <a:rPr lang="es-MX" sz="1100" b="0" i="0" u="none" strike="noStrike" dirty="0" smtClean="0">
                          <a:solidFill>
                            <a:srgbClr val="000000"/>
                          </a:solidFill>
                          <a:effectLst/>
                          <a:latin typeface="+mn-lt"/>
                        </a:rPr>
                        <a:t>DIRECCIÓN DE SEGURIDAD PÚBLICA</a:t>
                      </a:r>
                      <a:endParaRPr lang="es-MX" sz="1100" b="0" i="0" u="none" strike="noStrike" dirty="0">
                        <a:solidFill>
                          <a:srgbClr val="000000"/>
                        </a:solidFill>
                        <a:effectLst/>
                        <a:latin typeface="+mn-lt"/>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INVALIDEZ</a:t>
                      </a: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$272,592.35</a:t>
                      </a:r>
                    </a:p>
                  </a:txBody>
                  <a:tcPr marL="9525" marR="9525" marT="8573" marB="0"/>
                </a:tc>
              </a:tr>
              <a:tr h="245508">
                <a:tc>
                  <a:txBody>
                    <a:bodyPr/>
                    <a:lstStyle/>
                    <a:p>
                      <a:pPr algn="ctr" fontAlgn="b">
                        <a:spcBef>
                          <a:spcPts val="0"/>
                        </a:spcBef>
                      </a:pPr>
                      <a:r>
                        <a:rPr lang="es-MX" sz="1200" b="0" i="0" u="none" strike="noStrike" dirty="0" smtClean="0">
                          <a:solidFill>
                            <a:srgbClr val="000000"/>
                          </a:solidFill>
                          <a:effectLst/>
                          <a:latin typeface="Calibri"/>
                        </a:rPr>
                        <a:t>RAÚL MARTÍNEZ VEGA</a:t>
                      </a:r>
                      <a:endParaRPr lang="es-MX" sz="1200" b="0" i="0" u="none" strike="noStrike" dirty="0">
                        <a:solidFill>
                          <a:srgbClr val="000000"/>
                        </a:solidFill>
                        <a:effectLst/>
                        <a:latin typeface="Calibri"/>
                      </a:endParaRPr>
                    </a:p>
                  </a:txBody>
                  <a:tcPr marL="9525" marR="9525" marT="9525" marB="0"/>
                </a:tc>
                <a:tc>
                  <a:txBody>
                    <a:bodyPr/>
                    <a:lstStyle/>
                    <a:p>
                      <a:pPr algn="ctr" fontAlgn="b">
                        <a:spcBef>
                          <a:spcPts val="0"/>
                        </a:spcBef>
                      </a:pPr>
                      <a:r>
                        <a:rPr lang="es-MX" sz="1100" b="0" i="0" u="none" strike="noStrike" dirty="0" smtClean="0">
                          <a:solidFill>
                            <a:srgbClr val="000000"/>
                          </a:solidFill>
                          <a:effectLst/>
                          <a:latin typeface="Calibri"/>
                        </a:rPr>
                        <a:t>DIRECCIÓN DE SEGURIDAD</a:t>
                      </a:r>
                      <a:r>
                        <a:rPr lang="es-MX" sz="1100" b="0" i="0" u="none" strike="noStrike" baseline="0" dirty="0" smtClean="0">
                          <a:solidFill>
                            <a:srgbClr val="000000"/>
                          </a:solidFill>
                          <a:effectLst/>
                          <a:latin typeface="Calibri"/>
                        </a:rPr>
                        <a:t> PÚBLICA</a:t>
                      </a:r>
                      <a:endParaRPr lang="es-MX" sz="11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INVALIDEZ</a:t>
                      </a: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$305,270.73</a:t>
                      </a:r>
                      <a:endParaRPr lang="es-MX" sz="1200" b="1" i="0" u="none" strike="noStrike" dirty="0">
                        <a:solidFill>
                          <a:srgbClr val="000000"/>
                        </a:solidFill>
                        <a:effectLst/>
                        <a:latin typeface="Calibri"/>
                      </a:endParaRPr>
                    </a:p>
                  </a:txBody>
                  <a:tcPr marL="9525" marR="9525" marT="8573" marB="0"/>
                </a:tc>
              </a:tr>
              <a:tr h="365189">
                <a:tc>
                  <a:txBody>
                    <a:bodyPr/>
                    <a:lstStyle/>
                    <a:p>
                      <a:pPr algn="ctr" fontAlgn="b">
                        <a:spcBef>
                          <a:spcPts val="0"/>
                        </a:spcBef>
                      </a:pPr>
                      <a:r>
                        <a:rPr lang="es-MX" sz="1200" b="0" i="0" u="none" strike="noStrike" dirty="0" smtClean="0">
                          <a:solidFill>
                            <a:srgbClr val="000000"/>
                          </a:solidFill>
                          <a:effectLst/>
                          <a:latin typeface="Calibri"/>
                        </a:rPr>
                        <a:t>CARLOS MARTÍNEZ RAMOS</a:t>
                      </a:r>
                      <a:endParaRPr lang="es-MX" sz="1200" b="0" i="0" u="none" strike="noStrike" dirty="0">
                        <a:solidFill>
                          <a:srgbClr val="000000"/>
                        </a:solidFill>
                        <a:effectLst/>
                        <a:latin typeface="Calibri"/>
                      </a:endParaRPr>
                    </a:p>
                  </a:txBody>
                  <a:tcPr marL="9525" marR="9525"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100" b="0" i="0" u="none" strike="noStrike" dirty="0" smtClean="0">
                          <a:solidFill>
                            <a:srgbClr val="000000"/>
                          </a:solidFill>
                          <a:effectLst/>
                          <a:latin typeface="+mn-lt"/>
                        </a:rPr>
                        <a:t>DIRECCIÓN DE OBRAS PÚBLICAS</a:t>
                      </a: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RETIRO</a:t>
                      </a: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$53,939.58</a:t>
                      </a:r>
                      <a:endParaRPr lang="es-MX" sz="1200" b="1" i="0" u="none" strike="noStrike" dirty="0">
                        <a:solidFill>
                          <a:srgbClr val="000000"/>
                        </a:solidFill>
                        <a:effectLst/>
                        <a:latin typeface="Calibri"/>
                      </a:endParaRPr>
                    </a:p>
                  </a:txBody>
                  <a:tcPr marL="9525" marR="9525" marT="8573" marB="0"/>
                </a:tc>
              </a:tr>
              <a:tr h="337757">
                <a:tc>
                  <a:txBody>
                    <a:bodyPr/>
                    <a:lstStyle/>
                    <a:p>
                      <a:pPr algn="ctr" fontAlgn="b">
                        <a:spcBef>
                          <a:spcPts val="0"/>
                        </a:spcBef>
                      </a:pPr>
                      <a:r>
                        <a:rPr lang="es-MX" sz="1200" b="0" i="0" u="none" strike="noStrike" dirty="0" smtClean="0">
                          <a:solidFill>
                            <a:srgbClr val="000000"/>
                          </a:solidFill>
                          <a:effectLst/>
                          <a:latin typeface="Calibri"/>
                        </a:rPr>
                        <a:t>JESÚS SOSA</a:t>
                      </a:r>
                      <a:endParaRPr lang="es-MX" sz="1200" b="0" i="0" u="none" strike="noStrike" dirty="0">
                        <a:solidFill>
                          <a:srgbClr val="000000"/>
                        </a:solidFill>
                        <a:effectLst/>
                        <a:latin typeface="Calibri"/>
                      </a:endParaRPr>
                    </a:p>
                  </a:txBody>
                  <a:tcPr marL="9525" marR="9525" marT="9525" marB="0"/>
                </a:tc>
                <a:tc>
                  <a:txBody>
                    <a:bodyPr/>
                    <a:lstStyle/>
                    <a:p>
                      <a:pPr algn="ctr" fontAlgn="b">
                        <a:spcBef>
                          <a:spcPts val="0"/>
                        </a:spcBef>
                      </a:pPr>
                      <a:r>
                        <a:rPr lang="es-MX" sz="1100" b="0" i="0" u="none" strike="noStrike" dirty="0" smtClean="0">
                          <a:solidFill>
                            <a:srgbClr val="000000"/>
                          </a:solidFill>
                          <a:effectLst/>
                          <a:latin typeface="Calibri"/>
                        </a:rPr>
                        <a:t>DIRECCIÓN DE MANTENIMIENTO URBANO</a:t>
                      </a:r>
                      <a:endParaRPr lang="es-MX" sz="11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INVALIDEZ</a:t>
                      </a: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$51,286.04</a:t>
                      </a:r>
                      <a:endParaRPr lang="es-MX" sz="1200" b="1" i="0" u="none" strike="noStrike" dirty="0">
                        <a:solidFill>
                          <a:srgbClr val="000000"/>
                        </a:solidFill>
                        <a:effectLst/>
                        <a:latin typeface="Calibri"/>
                      </a:endParaRPr>
                    </a:p>
                  </a:txBody>
                  <a:tcPr marL="9525" marR="9525" marT="8573" marB="0"/>
                </a:tc>
              </a:tr>
              <a:tr h="337757">
                <a:tc>
                  <a:txBody>
                    <a:bodyPr/>
                    <a:lstStyle/>
                    <a:p>
                      <a:pPr algn="ctr" fontAlgn="b">
                        <a:spcBef>
                          <a:spcPts val="0"/>
                        </a:spcBef>
                      </a:pPr>
                      <a:r>
                        <a:rPr lang="es-MX" sz="1200" b="0" i="0" u="none" strike="noStrike" dirty="0" smtClean="0">
                          <a:solidFill>
                            <a:srgbClr val="000000"/>
                          </a:solidFill>
                          <a:effectLst/>
                          <a:latin typeface="Calibri"/>
                        </a:rPr>
                        <a:t>ROSA E. VALDIVIEZO</a:t>
                      </a:r>
                      <a:r>
                        <a:rPr lang="es-MX" sz="1200" b="0" i="0" u="none" strike="noStrike" baseline="0" dirty="0" smtClean="0">
                          <a:solidFill>
                            <a:srgbClr val="000000"/>
                          </a:solidFill>
                          <a:effectLst/>
                          <a:latin typeface="Calibri"/>
                        </a:rPr>
                        <a:t> LÓPEZ</a:t>
                      </a:r>
                      <a:endParaRPr lang="es-MX" sz="1200" b="0" i="0" u="none" strike="noStrike" dirty="0">
                        <a:solidFill>
                          <a:srgbClr val="000000"/>
                        </a:solidFill>
                        <a:effectLst/>
                        <a:latin typeface="Calibri"/>
                      </a:endParaRPr>
                    </a:p>
                  </a:txBody>
                  <a:tcPr marL="9525" marR="9525" marT="9525" marB="0"/>
                </a:tc>
                <a:tc>
                  <a:txBody>
                    <a:bodyPr/>
                    <a:lstStyle/>
                    <a:p>
                      <a:pPr algn="ctr" fontAlgn="b">
                        <a:spcBef>
                          <a:spcPts val="0"/>
                        </a:spcBef>
                      </a:pPr>
                      <a:r>
                        <a:rPr lang="es-MX" sz="1100" b="0" i="0" u="none" strike="noStrike" dirty="0" smtClean="0">
                          <a:solidFill>
                            <a:srgbClr val="000000"/>
                          </a:solidFill>
                          <a:effectLst/>
                          <a:latin typeface="Calibri"/>
                        </a:rPr>
                        <a:t>DIRECCIÓN DE MANTENIMIENTO URBANO</a:t>
                      </a:r>
                      <a:endParaRPr lang="es-MX" sz="11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INVALIDEZ</a:t>
                      </a: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mn-lt"/>
                        </a:rPr>
                        <a:t>$34,671.27</a:t>
                      </a:r>
                      <a:endParaRPr lang="es-MX" sz="1200" b="1" i="0" u="none" strike="noStrike" dirty="0">
                        <a:solidFill>
                          <a:srgbClr val="000000"/>
                        </a:solidFill>
                        <a:effectLst/>
                        <a:latin typeface="+mn-lt"/>
                      </a:endParaRPr>
                    </a:p>
                  </a:txBody>
                  <a:tcPr marL="9525" marR="9525" marT="8573" marB="0"/>
                </a:tc>
              </a:tr>
              <a:tr h="365189">
                <a:tc>
                  <a:txBody>
                    <a:bodyPr/>
                    <a:lstStyle/>
                    <a:p>
                      <a:pPr algn="ctr" fontAlgn="b">
                        <a:spcBef>
                          <a:spcPts val="0"/>
                        </a:spcBef>
                      </a:pPr>
                      <a:r>
                        <a:rPr lang="es-MX" sz="1200" b="0" i="0" u="none" strike="noStrike" dirty="0" smtClean="0">
                          <a:solidFill>
                            <a:srgbClr val="000000"/>
                          </a:solidFill>
                          <a:effectLst/>
                          <a:latin typeface="Calibri"/>
                        </a:rPr>
                        <a:t>FRANCISCO JAVIER HERNÁDEZ</a:t>
                      </a:r>
                      <a:r>
                        <a:rPr lang="es-MX" sz="1200" b="0" i="0" u="none" strike="noStrike" baseline="0" dirty="0" smtClean="0">
                          <a:solidFill>
                            <a:srgbClr val="000000"/>
                          </a:solidFill>
                          <a:effectLst/>
                          <a:latin typeface="Calibri"/>
                        </a:rPr>
                        <a:t> ARMIJO</a:t>
                      </a:r>
                      <a:endParaRPr lang="es-MX" sz="1200" b="0" i="0" u="none" strike="noStrike" dirty="0">
                        <a:solidFill>
                          <a:srgbClr val="000000"/>
                        </a:solidFill>
                        <a:effectLst/>
                        <a:latin typeface="Calibri"/>
                      </a:endParaRPr>
                    </a:p>
                  </a:txBody>
                  <a:tcPr marL="9525" marR="9525"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100" b="0" i="0" u="none" strike="noStrike" dirty="0" smtClean="0">
                          <a:solidFill>
                            <a:srgbClr val="000000"/>
                          </a:solidFill>
                          <a:effectLst/>
                          <a:latin typeface="+mn-lt"/>
                        </a:rPr>
                        <a:t>DIRECCIÓN DE SEGURIDAD</a:t>
                      </a:r>
                      <a:r>
                        <a:rPr lang="es-MX" sz="1100" b="0" i="0" u="none" strike="noStrike" baseline="0" dirty="0" smtClean="0">
                          <a:solidFill>
                            <a:srgbClr val="000000"/>
                          </a:solidFill>
                          <a:effectLst/>
                          <a:latin typeface="+mn-lt"/>
                        </a:rPr>
                        <a:t> PÚBLICA</a:t>
                      </a:r>
                      <a:endParaRPr lang="es-MX" sz="1100" b="0" i="0" u="none" strike="noStrike" dirty="0" smtClean="0">
                        <a:solidFill>
                          <a:srgbClr val="000000"/>
                        </a:solidFill>
                        <a:effectLst/>
                        <a:latin typeface="+mn-lt"/>
                      </a:endParaRP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INVALIDEZ</a:t>
                      </a: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$146.868.38</a:t>
                      </a:r>
                      <a:endParaRPr lang="es-MX" sz="1200" b="1" i="0" u="none" strike="noStrike" dirty="0">
                        <a:solidFill>
                          <a:srgbClr val="000000"/>
                        </a:solidFill>
                        <a:effectLst/>
                        <a:latin typeface="Calibri"/>
                      </a:endParaRPr>
                    </a:p>
                  </a:txBody>
                  <a:tcPr marL="9525" marR="9525" marT="8573" marB="0"/>
                </a:tc>
              </a:tr>
            </a:tbl>
          </a:graphicData>
        </a:graphic>
      </p:graphicFrame>
      <p:sp>
        <p:nvSpPr>
          <p:cNvPr id="9" name="8 Marcador de número de diapositiva"/>
          <p:cNvSpPr>
            <a:spLocks noGrp="1"/>
          </p:cNvSpPr>
          <p:nvPr>
            <p:ph type="sldNum" sz="quarter" idx="12"/>
          </p:nvPr>
        </p:nvSpPr>
        <p:spPr/>
        <p:txBody>
          <a:bodyPr/>
          <a:lstStyle/>
          <a:p>
            <a:fld id="{773FA2E4-C0FC-4DA9-9CAE-4AE3AB6BB26E}" type="slidenum">
              <a:rPr lang="es-MX" smtClean="0"/>
              <a:pPr/>
              <a:t>19</a:t>
            </a:fld>
            <a:endParaRPr lang="es-MX" dirty="0"/>
          </a:p>
        </p:txBody>
      </p:sp>
    </p:spTree>
    <p:extLst>
      <p:ext uri="{BB962C8B-B14F-4D97-AF65-F5344CB8AC3E}">
        <p14:creationId xmlns:p14="http://schemas.microsoft.com/office/powerpoint/2010/main" val="2660094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2015534" y="267518"/>
            <a:ext cx="5112933" cy="584775"/>
          </a:xfrm>
          <a:prstGeom prst="rect">
            <a:avLst/>
          </a:prstGeom>
          <a:noFill/>
        </p:spPr>
        <p:txBody>
          <a:bodyPr wrap="square" lIns="91438" tIns="45719" rIns="91438" bIns="45719" rtlCol="0">
            <a:spAutoFit/>
          </a:bodyPr>
          <a:lstStyle>
            <a:defPPr>
              <a:defRPr lang="es-MX"/>
            </a:defPPr>
            <a:lvl1pPr algn="ctr">
              <a:defRPr sz="4400" b="1">
                <a:solidFill>
                  <a:srgbClr val="0070C0"/>
                </a:solidFill>
                <a:latin typeface="+mj-lt"/>
              </a:defRPr>
            </a:lvl1pPr>
          </a:lstStyle>
          <a:p>
            <a:r>
              <a:rPr lang="es-ES" sz="3200" dirty="0">
                <a:solidFill>
                  <a:srgbClr val="002060"/>
                </a:solidFill>
                <a:effectLst>
                  <a:outerShdw blurRad="38100" dist="38100" dir="2700000" algn="tl">
                    <a:srgbClr val="000000">
                      <a:alpha val="43137"/>
                    </a:srgbClr>
                  </a:outerShdw>
                </a:effectLst>
              </a:rPr>
              <a:t>ORDEN DEL DÍA</a:t>
            </a:r>
          </a:p>
        </p:txBody>
      </p:sp>
      <p:sp>
        <p:nvSpPr>
          <p:cNvPr id="5" name="Marcador de contenido 4">
            <a:extLst>
              <a:ext uri="{FF2B5EF4-FFF2-40B4-BE49-F238E27FC236}">
                <a16:creationId xmlns:a16="http://schemas.microsoft.com/office/drawing/2014/main" xmlns="" id="{09CF5E49-699D-498A-86EF-95CA220F5EF9}"/>
              </a:ext>
            </a:extLst>
          </p:cNvPr>
          <p:cNvSpPr>
            <a:spLocks noGrp="1"/>
          </p:cNvSpPr>
          <p:nvPr>
            <p:ph idx="1"/>
          </p:nvPr>
        </p:nvSpPr>
        <p:spPr>
          <a:xfrm>
            <a:off x="457199" y="1491631"/>
            <a:ext cx="8229600" cy="3376759"/>
          </a:xfrm>
        </p:spPr>
        <p:txBody>
          <a:bodyPr>
            <a:normAutofit lnSpcReduction="10000"/>
          </a:bodyPr>
          <a:lstStyle/>
          <a:p>
            <a:pPr marL="0" indent="0">
              <a:buNone/>
            </a:pPr>
            <a:r>
              <a:rPr lang="es-MX" sz="1600" dirty="0"/>
              <a:t>1.- Bienvenida y apertura de la Sesión.</a:t>
            </a:r>
          </a:p>
          <a:p>
            <a:pPr marL="0" indent="0">
              <a:buNone/>
            </a:pPr>
            <a:r>
              <a:rPr lang="es-MX" sz="1600" dirty="0"/>
              <a:t>2.- Lista de asistencia y verificación de quórum legal.</a:t>
            </a:r>
          </a:p>
          <a:p>
            <a:pPr marL="0" indent="0">
              <a:buNone/>
            </a:pPr>
            <a:r>
              <a:rPr lang="es-MX" sz="1600" dirty="0"/>
              <a:t>3.- Lectura y aprobación del acta de la sesión anterior.</a:t>
            </a:r>
          </a:p>
          <a:p>
            <a:pPr marL="0" indent="0">
              <a:buNone/>
            </a:pPr>
            <a:r>
              <a:rPr lang="es-MX" sz="1600" dirty="0"/>
              <a:t>4.- Informe de estado que guarda el Instituto Municipal de Pensiones al cierre del tercer trimestre </a:t>
            </a:r>
            <a:endParaRPr lang="es-MX" sz="1600" dirty="0" smtClean="0"/>
          </a:p>
          <a:p>
            <a:pPr marL="0" indent="0">
              <a:buNone/>
            </a:pPr>
            <a:r>
              <a:rPr lang="es-MX" sz="1600" dirty="0"/>
              <a:t> </a:t>
            </a:r>
            <a:r>
              <a:rPr lang="es-MX" sz="1600" dirty="0" smtClean="0"/>
              <a:t>     del </a:t>
            </a:r>
            <a:r>
              <a:rPr lang="es-MX" sz="1600" dirty="0"/>
              <a:t>año dos mil </a:t>
            </a:r>
            <a:r>
              <a:rPr lang="es-MX" sz="1600" dirty="0" smtClean="0"/>
              <a:t>diecinueve:</a:t>
            </a:r>
          </a:p>
          <a:p>
            <a:pPr marL="0" indent="0">
              <a:buNone/>
            </a:pPr>
            <a:r>
              <a:rPr lang="es-MX" sz="1600" dirty="0"/>
              <a:t> </a:t>
            </a:r>
            <a:r>
              <a:rPr lang="es-MX" sz="1600" dirty="0" smtClean="0"/>
              <a:t>           a) Subdirección Médica</a:t>
            </a:r>
          </a:p>
          <a:p>
            <a:pPr marL="0" indent="0">
              <a:buNone/>
            </a:pPr>
            <a:r>
              <a:rPr lang="es-MX" sz="1600" dirty="0"/>
              <a:t> </a:t>
            </a:r>
            <a:r>
              <a:rPr lang="es-MX" sz="1600" dirty="0" smtClean="0"/>
              <a:t>           b) Subdirección </a:t>
            </a:r>
            <a:r>
              <a:rPr lang="es-MX" sz="1600" dirty="0"/>
              <a:t>de Planeación y </a:t>
            </a:r>
            <a:r>
              <a:rPr lang="es-MX" sz="1600" dirty="0" smtClean="0"/>
              <a:t>Evaluación.</a:t>
            </a:r>
          </a:p>
          <a:p>
            <a:pPr marL="0" indent="0">
              <a:buNone/>
            </a:pPr>
            <a:r>
              <a:rPr lang="es-MX" sz="1600" dirty="0"/>
              <a:t> </a:t>
            </a:r>
            <a:r>
              <a:rPr lang="es-MX" sz="1600" dirty="0" smtClean="0"/>
              <a:t>           c) Subdirección </a:t>
            </a:r>
            <a:r>
              <a:rPr lang="es-MX" sz="1600" dirty="0"/>
              <a:t>Administrativa</a:t>
            </a:r>
          </a:p>
          <a:p>
            <a:pPr marL="0" indent="0">
              <a:buNone/>
            </a:pPr>
            <a:r>
              <a:rPr lang="es-MX" sz="1600" dirty="0"/>
              <a:t>5.- Donación del terreno ubicado en Calle 16 de Septiembre número 402-B de la Colonia Villa </a:t>
            </a:r>
            <a:r>
              <a:rPr lang="es-MX" sz="1600" dirty="0" smtClean="0"/>
              <a:t> </a:t>
            </a:r>
          </a:p>
          <a:p>
            <a:pPr marL="0" indent="0">
              <a:buNone/>
            </a:pPr>
            <a:r>
              <a:rPr lang="es-MX" sz="1600" dirty="0"/>
              <a:t> </a:t>
            </a:r>
            <a:r>
              <a:rPr lang="es-MX" sz="1600" dirty="0" smtClean="0"/>
              <a:t>     Juárez</a:t>
            </a:r>
            <a:endParaRPr lang="es-MX" sz="1600" dirty="0"/>
          </a:p>
          <a:p>
            <a:pPr marL="0" indent="0">
              <a:buNone/>
            </a:pPr>
            <a:r>
              <a:rPr lang="es-MX" sz="1600" dirty="0"/>
              <a:t>6.- Pensiones otorgadas durante el tercer trimestre del año dos mil diecinueve.</a:t>
            </a:r>
          </a:p>
          <a:p>
            <a:pPr marL="0" indent="0">
              <a:buNone/>
            </a:pPr>
            <a:r>
              <a:rPr lang="es-MX" sz="1600" dirty="0"/>
              <a:t>7.- Asuntos Generales. </a:t>
            </a:r>
          </a:p>
          <a:p>
            <a:pPr marL="0" indent="0">
              <a:buNone/>
            </a:pPr>
            <a:endParaRPr lang="es-MX" sz="1600" dirty="0"/>
          </a:p>
          <a:p>
            <a:pPr marL="0" indent="0">
              <a:buNone/>
            </a:pPr>
            <a:endParaRPr lang="es-MX" sz="1400" dirty="0"/>
          </a:p>
        </p:txBody>
      </p:sp>
      <p:pic>
        <p:nvPicPr>
          <p:cNvPr id="7" name="5 Imagen" descr="LogoIMPE azul TRANSPARENTE.jpg.png">
            <a:extLst>
              <a:ext uri="{FF2B5EF4-FFF2-40B4-BE49-F238E27FC236}">
                <a16:creationId xmlns:a16="http://schemas.microsoft.com/office/drawing/2014/main" xmlns="" id="{AEE7A135-89FD-4AAA-BE95-C5DDC1E0E02C}"/>
              </a:ext>
            </a:extLst>
          </p:cNvPr>
          <p:cNvPicPr>
            <a:picLocks noChangeAspect="1"/>
          </p:cNvPicPr>
          <p:nvPr/>
        </p:nvPicPr>
        <p:blipFill>
          <a:blip r:embed="rId2" cstate="print"/>
          <a:stretch>
            <a:fillRect/>
          </a:stretch>
        </p:blipFill>
        <p:spPr>
          <a:xfrm>
            <a:off x="7308306" y="275656"/>
            <a:ext cx="1296143" cy="903506"/>
          </a:xfrm>
          <a:prstGeom prst="rect">
            <a:avLst/>
          </a:prstGeom>
        </p:spPr>
      </p:pic>
      <p:pic>
        <p:nvPicPr>
          <p:cNvPr id="8" name="Imagen 7">
            <a:extLst>
              <a:ext uri="{FF2B5EF4-FFF2-40B4-BE49-F238E27FC236}">
                <a16:creationId xmlns:a16="http://schemas.microsoft.com/office/drawing/2014/main" xmlns="" id="{788FF142-E07A-405E-A87C-5CBB42E5CE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1086"/>
            <a:ext cx="1666239" cy="792367"/>
          </a:xfrm>
          <a:prstGeom prst="rect">
            <a:avLst/>
          </a:prstGeom>
          <a:noFill/>
        </p:spPr>
      </p:pic>
    </p:spTree>
    <p:extLst>
      <p:ext uri="{BB962C8B-B14F-4D97-AF65-F5344CB8AC3E}">
        <p14:creationId xmlns:p14="http://schemas.microsoft.com/office/powerpoint/2010/main" val="1625168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PRESMPAL TRANSPARENTE.jpg.png"/>
          <p:cNvPicPr>
            <a:picLocks noChangeAspect="1"/>
          </p:cNvPicPr>
          <p:nvPr/>
        </p:nvPicPr>
        <p:blipFill>
          <a:blip r:embed="rId2" cstate="print"/>
          <a:stretch>
            <a:fillRect/>
          </a:stretch>
        </p:blipFill>
        <p:spPr>
          <a:xfrm>
            <a:off x="196944" y="195486"/>
            <a:ext cx="2028148" cy="872075"/>
          </a:xfrm>
          <a:prstGeom prst="rect">
            <a:avLst/>
          </a:prstGeom>
        </p:spPr>
      </p:pic>
      <p:pic>
        <p:nvPicPr>
          <p:cNvPr id="8" name="7 Imagen" descr="LogoIMPE azul TRANSPARENTE.jpg.png"/>
          <p:cNvPicPr>
            <a:picLocks noChangeAspect="1"/>
          </p:cNvPicPr>
          <p:nvPr/>
        </p:nvPicPr>
        <p:blipFill>
          <a:blip r:embed="rId3" cstate="print"/>
          <a:stretch>
            <a:fillRect/>
          </a:stretch>
        </p:blipFill>
        <p:spPr>
          <a:xfrm>
            <a:off x="7596730" y="87475"/>
            <a:ext cx="1432200" cy="998345"/>
          </a:xfrm>
          <a:prstGeom prst="rect">
            <a:avLst/>
          </a:prstGeom>
        </p:spPr>
      </p:pic>
      <p:graphicFrame>
        <p:nvGraphicFramePr>
          <p:cNvPr id="13" name="12 Tabla"/>
          <p:cNvGraphicFramePr>
            <a:graphicFrameLocks noGrp="1"/>
          </p:cNvGraphicFramePr>
          <p:nvPr>
            <p:extLst>
              <p:ext uri="{D42A27DB-BD31-4B8C-83A1-F6EECF244321}">
                <p14:modId xmlns:p14="http://schemas.microsoft.com/office/powerpoint/2010/main" val="1324353384"/>
              </p:ext>
            </p:extLst>
          </p:nvPr>
        </p:nvGraphicFramePr>
        <p:xfrm>
          <a:off x="1951934" y="146549"/>
          <a:ext cx="5671368" cy="1207580"/>
        </p:xfrm>
        <a:graphic>
          <a:graphicData uri="http://schemas.openxmlformats.org/drawingml/2006/table">
            <a:tbl>
              <a:tblPr/>
              <a:tblGrid>
                <a:gridCol w="5671368">
                  <a:extLst>
                    <a:ext uri="{9D8B030D-6E8A-4147-A177-3AD203B41FA5}">
                      <a16:colId xmlns="" xmlns:a16="http://schemas.microsoft.com/office/drawing/2014/main" val="20000"/>
                    </a:ext>
                  </a:extLst>
                </a:gridCol>
              </a:tblGrid>
              <a:tr h="953548">
                <a:tc>
                  <a:txBody>
                    <a:bodyPr/>
                    <a:lstStyle/>
                    <a:p>
                      <a:pPr algn="ctr" fontAlgn="b"/>
                      <a:r>
                        <a:rPr lang="es-ES" sz="2100" b="1" i="0" u="none" strike="noStrike" dirty="0">
                          <a:solidFill>
                            <a:srgbClr val="0070C0"/>
                          </a:solidFill>
                          <a:latin typeface="Calibri"/>
                        </a:rPr>
                        <a:t>PENSIONES</a:t>
                      </a:r>
                      <a:r>
                        <a:rPr lang="es-ES" sz="2100" b="1" i="0" u="none" strike="noStrike" baseline="0" dirty="0">
                          <a:solidFill>
                            <a:srgbClr val="0070C0"/>
                          </a:solidFill>
                          <a:latin typeface="Calibri"/>
                        </a:rPr>
                        <a:t> OTORGADAS </a:t>
                      </a:r>
                      <a:endParaRPr lang="es-ES" sz="2100" b="1" i="0" u="none" strike="noStrike" baseline="0" dirty="0" smtClean="0">
                        <a:solidFill>
                          <a:srgbClr val="0070C0"/>
                        </a:solidFill>
                        <a:latin typeface="Calibri"/>
                      </a:endParaRPr>
                    </a:p>
                    <a:p>
                      <a:pPr algn="ctr" fontAlgn="b"/>
                      <a:r>
                        <a:rPr lang="es-ES" sz="2100" b="1" i="0" u="none" strike="noStrike" baseline="0" dirty="0" smtClean="0">
                          <a:solidFill>
                            <a:srgbClr val="0070C0"/>
                          </a:solidFill>
                          <a:latin typeface="Calibri"/>
                        </a:rPr>
                        <a:t>AL 30 DE SEPTIEMBRE DE 2019</a:t>
                      </a:r>
                      <a:endParaRPr lang="es-ES" sz="2100" b="1" i="0" u="none" strike="noStrike" baseline="0" dirty="0">
                        <a:solidFill>
                          <a:srgbClr val="0070C0"/>
                        </a:solidFill>
                        <a:latin typeface="Calibri"/>
                      </a:endParaRPr>
                    </a:p>
                    <a:p>
                      <a:pPr algn="ctr" fontAlgn="b"/>
                      <a:endParaRPr lang="es-ES" sz="21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 xmlns:a16="http://schemas.microsoft.com/office/drawing/2014/main" val="10000"/>
                  </a:ext>
                </a:extLst>
              </a:tr>
              <a:tr h="240316">
                <a:tc>
                  <a:txBody>
                    <a:bodyPr/>
                    <a:lstStyle/>
                    <a:p>
                      <a:pPr algn="ctr" fontAlgn="b"/>
                      <a:endParaRPr lang="es-ES" sz="15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 xmlns:a16="http://schemas.microsoft.com/office/drawing/2014/main" val="10001"/>
                  </a:ext>
                </a:extLst>
              </a:tr>
            </a:tbl>
          </a:graphicData>
        </a:graphic>
      </p:graphicFrame>
      <p:sp>
        <p:nvSpPr>
          <p:cNvPr id="6" name="5 CuadroTexto"/>
          <p:cNvSpPr txBox="1"/>
          <p:nvPr/>
        </p:nvSpPr>
        <p:spPr>
          <a:xfrm>
            <a:off x="539553" y="1093597"/>
            <a:ext cx="8343503" cy="346249"/>
          </a:xfrm>
          <a:prstGeom prst="rect">
            <a:avLst/>
          </a:prstGeom>
          <a:noFill/>
        </p:spPr>
        <p:txBody>
          <a:bodyPr wrap="none" lIns="68580" tIns="34290" rIns="68580" bIns="34290" rtlCol="0">
            <a:spAutoFit/>
          </a:bodyPr>
          <a:lstStyle/>
          <a:p>
            <a:pPr marL="214313" indent="-214313"/>
            <a:r>
              <a:rPr lang="es-MX" dirty="0" smtClean="0"/>
              <a:t>18 Dictámenes </a:t>
            </a:r>
            <a:r>
              <a:rPr lang="es-MX" dirty="0"/>
              <a:t>ingresaron a la nómina en </a:t>
            </a:r>
            <a:r>
              <a:rPr lang="es-MX" dirty="0" smtClean="0"/>
              <a:t>los meses de julio a septiembre del año 2019.</a:t>
            </a:r>
            <a:endParaRPr lang="es-MX" dirty="0"/>
          </a:p>
        </p:txBody>
      </p:sp>
      <p:graphicFrame>
        <p:nvGraphicFramePr>
          <p:cNvPr id="12" name="11 Marcador de contenido"/>
          <p:cNvGraphicFramePr>
            <a:graphicFrameLocks noGrp="1"/>
          </p:cNvGraphicFramePr>
          <p:nvPr>
            <p:ph sz="half" idx="1"/>
            <p:extLst>
              <p:ext uri="{D42A27DB-BD31-4B8C-83A1-F6EECF244321}">
                <p14:modId xmlns:p14="http://schemas.microsoft.com/office/powerpoint/2010/main" val="1753817163"/>
              </p:ext>
            </p:extLst>
          </p:nvPr>
        </p:nvGraphicFramePr>
        <p:xfrm>
          <a:off x="467544" y="1491219"/>
          <a:ext cx="8208912" cy="2419364"/>
        </p:xfrm>
        <a:graphic>
          <a:graphicData uri="http://schemas.openxmlformats.org/drawingml/2006/table">
            <a:tbl>
              <a:tblPr firstRow="1" bandRow="1">
                <a:tableStyleId>{5C22544A-7EE6-4342-B048-85BDC9FD1C3A}</a:tableStyleId>
              </a:tblPr>
              <a:tblGrid>
                <a:gridCol w="2808433"/>
                <a:gridCol w="2220450"/>
                <a:gridCol w="887450"/>
                <a:gridCol w="1068443"/>
                <a:gridCol w="1224136"/>
              </a:tblGrid>
              <a:tr h="444773">
                <a:tc>
                  <a:txBody>
                    <a:bodyPr/>
                    <a:lstStyle/>
                    <a:p>
                      <a:pPr algn="ctr"/>
                      <a:r>
                        <a:rPr lang="es-MX" sz="1200" dirty="0" smtClean="0"/>
                        <a:t>NOMBRE</a:t>
                      </a:r>
                      <a:endParaRPr lang="es-MX" sz="1200" dirty="0"/>
                    </a:p>
                  </a:txBody>
                  <a:tcPr marL="68589" marR="68589" marT="34290" marB="34290" anchor="ctr"/>
                </a:tc>
                <a:tc>
                  <a:txBody>
                    <a:bodyPr/>
                    <a:lstStyle/>
                    <a:p>
                      <a:pPr algn="ctr"/>
                      <a:r>
                        <a:rPr lang="es-MX" sz="1200" dirty="0" smtClean="0"/>
                        <a:t>DEPENDENCIA</a:t>
                      </a:r>
                      <a:endParaRPr lang="es-MX" sz="1200" dirty="0"/>
                    </a:p>
                  </a:txBody>
                  <a:tcPr marL="68589" marR="68589" marT="34290" marB="34290" anchor="ctr"/>
                </a:tc>
                <a:tc>
                  <a:txBody>
                    <a:bodyPr/>
                    <a:lstStyle/>
                    <a:p>
                      <a:pPr algn="ctr"/>
                      <a:r>
                        <a:rPr lang="es-MX" sz="1200" dirty="0" smtClean="0"/>
                        <a:t>FECHA DE ALTA</a:t>
                      </a:r>
                      <a:endParaRPr lang="es-MX" sz="1200" dirty="0"/>
                    </a:p>
                  </a:txBody>
                  <a:tcPr marL="68589" marR="68589" marT="34290" marB="34290" anchor="ctr"/>
                </a:tc>
                <a:tc>
                  <a:txBody>
                    <a:bodyPr/>
                    <a:lstStyle/>
                    <a:p>
                      <a:pPr algn="ctr"/>
                      <a:r>
                        <a:rPr lang="es-MX" sz="1200" dirty="0" smtClean="0"/>
                        <a:t>DESCRIPCIÓN</a:t>
                      </a:r>
                      <a:endParaRPr lang="es-MX" sz="1200" dirty="0"/>
                    </a:p>
                  </a:txBody>
                  <a:tcPr marL="68589" marR="68589" marT="34290" marB="34290" anchor="ctr"/>
                </a:tc>
                <a:tc>
                  <a:txBody>
                    <a:bodyPr/>
                    <a:lstStyle/>
                    <a:p>
                      <a:pPr algn="ctr"/>
                      <a:r>
                        <a:rPr lang="es-MX" sz="1200" dirty="0" smtClean="0"/>
                        <a:t>COSTO ANUAL DE LA PENSIÓN</a:t>
                      </a:r>
                      <a:endParaRPr lang="es-MX" sz="1200" dirty="0"/>
                    </a:p>
                  </a:txBody>
                  <a:tcPr marL="68589" marR="68589" marT="34290" marB="34290" anchor="ctr"/>
                </a:tc>
              </a:tr>
              <a:tr h="502349">
                <a:tc>
                  <a:txBody>
                    <a:bodyPr/>
                    <a:lstStyle/>
                    <a:p>
                      <a:pPr algn="ctr" fontAlgn="b"/>
                      <a:r>
                        <a:rPr lang="es-MX" sz="1200" b="0" i="0" u="none" strike="noStrike" dirty="0" smtClean="0">
                          <a:solidFill>
                            <a:srgbClr val="000000"/>
                          </a:solidFill>
                          <a:effectLst/>
                          <a:latin typeface="Calibri"/>
                        </a:rPr>
                        <a:t>MARÍA</a:t>
                      </a:r>
                      <a:r>
                        <a:rPr lang="es-MX" sz="1200" b="0" i="0" u="none" strike="noStrike" baseline="0" dirty="0" smtClean="0">
                          <a:solidFill>
                            <a:srgbClr val="000000"/>
                          </a:solidFill>
                          <a:effectLst/>
                          <a:latin typeface="Calibri"/>
                        </a:rPr>
                        <a:t> ELENA RICHARTE LIMAS</a:t>
                      </a:r>
                      <a:endParaRPr lang="es-MX" sz="1200" b="0" i="0" u="none" strike="noStrike" dirty="0">
                        <a:solidFill>
                          <a:srgbClr val="000000"/>
                        </a:solidFill>
                        <a:effectLst/>
                        <a:latin typeface="Calibri"/>
                      </a:endParaRPr>
                    </a:p>
                  </a:txBody>
                  <a:tcPr marL="9525" marR="9525" marT="9525" marB="0" anchor="ctr"/>
                </a:tc>
                <a:tc>
                  <a:txBody>
                    <a:bodyPr/>
                    <a:lstStyle/>
                    <a:p>
                      <a:pPr algn="ctr" fontAlgn="b"/>
                      <a:r>
                        <a:rPr lang="es-MX" sz="1100" b="0" i="0" u="none" strike="noStrike" dirty="0" smtClean="0">
                          <a:solidFill>
                            <a:srgbClr val="000000"/>
                          </a:solidFill>
                          <a:effectLst/>
                          <a:latin typeface="+mn-lt"/>
                        </a:rPr>
                        <a:t>SISTEMA PARA EL DESARROLLO INTEGRAL DE LA FAMILIA DEL MUNICIPIO DE CHIHUAHUA</a:t>
                      </a:r>
                      <a:endParaRPr lang="es-MX" sz="11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16/09/2019</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INVALIDEZ</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$443.442.20</a:t>
                      </a:r>
                    </a:p>
                  </a:txBody>
                  <a:tcPr marL="9525" marR="9525" marT="8573" marB="0" anchor="ctr"/>
                </a:tc>
              </a:tr>
              <a:tr h="376675">
                <a:tc>
                  <a:txBody>
                    <a:bodyPr/>
                    <a:lstStyle/>
                    <a:p>
                      <a:pPr algn="ctr" fontAlgn="b"/>
                      <a:r>
                        <a:rPr lang="es-MX" sz="1200" b="0" i="0" u="none" strike="noStrike" dirty="0" smtClean="0">
                          <a:solidFill>
                            <a:srgbClr val="000000"/>
                          </a:solidFill>
                          <a:effectLst/>
                          <a:latin typeface="Calibri"/>
                        </a:rPr>
                        <a:t>ANIBAL RAMÍREZ LEAL</a:t>
                      </a:r>
                      <a:endParaRPr lang="es-MX" sz="1200" b="0" i="0" u="none" strike="noStrike" dirty="0">
                        <a:solidFill>
                          <a:srgbClr val="000000"/>
                        </a:solidFill>
                        <a:effectLst/>
                        <a:latin typeface="Calibri"/>
                      </a:endParaRPr>
                    </a:p>
                  </a:txBody>
                  <a:tcPr marL="9525" marR="9525" marT="9525" marB="0" anchor="ctr"/>
                </a:tc>
                <a:tc>
                  <a:txBody>
                    <a:bodyPr/>
                    <a:lstStyle/>
                    <a:p>
                      <a:pPr algn="ctr" fontAlgn="b"/>
                      <a:r>
                        <a:rPr lang="es-MX" sz="1100" b="0" i="0" u="none" strike="noStrike" dirty="0" smtClean="0">
                          <a:solidFill>
                            <a:srgbClr val="000000"/>
                          </a:solidFill>
                          <a:effectLst/>
                          <a:latin typeface="Calibri"/>
                        </a:rPr>
                        <a:t>CONSEJO DE URBANIZACIÓN MUNICIPAL</a:t>
                      </a:r>
                      <a:endParaRPr lang="es-MX" sz="11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16/07/2019</a:t>
                      </a:r>
                    </a:p>
                  </a:txBody>
                  <a:tcPr marL="9525" marR="9525" marT="8573" marB="0" anchor="ctr"/>
                </a:tc>
                <a:tc>
                  <a:txBody>
                    <a:bodyPr/>
                    <a:lstStyle/>
                    <a:p>
                      <a:pPr algn="ctr" fontAlgn="b"/>
                      <a:r>
                        <a:rPr lang="es-MX" sz="1200" b="0" i="0" u="none" strike="noStrike" dirty="0" smtClean="0">
                          <a:solidFill>
                            <a:srgbClr val="000000"/>
                          </a:solidFill>
                          <a:effectLst/>
                          <a:latin typeface="Calibri"/>
                        </a:rPr>
                        <a:t>RETIRO</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$105,068.67</a:t>
                      </a:r>
                      <a:endParaRPr lang="es-MX" sz="1200" b="1" i="0" u="none" strike="noStrike" dirty="0">
                        <a:solidFill>
                          <a:srgbClr val="000000"/>
                        </a:solidFill>
                        <a:effectLst/>
                        <a:latin typeface="Calibri"/>
                      </a:endParaRPr>
                    </a:p>
                  </a:txBody>
                  <a:tcPr marL="9525" marR="9525" marT="8573" marB="0" anchor="ctr"/>
                </a:tc>
              </a:tr>
              <a:tr h="392621">
                <a:tc>
                  <a:txBody>
                    <a:bodyPr/>
                    <a:lstStyle/>
                    <a:p>
                      <a:pPr algn="ctr" fontAlgn="b"/>
                      <a:r>
                        <a:rPr lang="es-MX" sz="1200" b="0" i="0" u="none" strike="noStrike" dirty="0" smtClean="0">
                          <a:solidFill>
                            <a:srgbClr val="000000"/>
                          </a:solidFill>
                          <a:effectLst/>
                          <a:latin typeface="Calibri"/>
                        </a:rPr>
                        <a:t>EMMA MARTÍNEZ GÓMEZ</a:t>
                      </a:r>
                      <a:endParaRPr lang="es-MX" sz="1200" b="0" i="0" u="none" strike="noStrike" dirty="0">
                        <a:solidFill>
                          <a:srgbClr val="000000"/>
                        </a:solidFill>
                        <a:effectLst/>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300" b="0" i="0" u="none" strike="noStrike" dirty="0" smtClean="0">
                          <a:solidFill>
                            <a:srgbClr val="000000"/>
                          </a:solidFill>
                          <a:effectLst/>
                          <a:latin typeface="+mn-lt"/>
                        </a:rPr>
                        <a:t>CONSEJO DE URBANIZACIÓN MUNICIPAL</a:t>
                      </a:r>
                    </a:p>
                  </a:txBody>
                  <a:tcPr marL="9525" marR="9525" marT="8573" marB="0" anchor="ctr"/>
                </a:tc>
                <a:tc>
                  <a:txBody>
                    <a:bodyPr/>
                    <a:lstStyle/>
                    <a:p>
                      <a:pPr algn="ctr" fontAlgn="b"/>
                      <a:r>
                        <a:rPr lang="es-MX" sz="1200" b="0" i="0" u="none" strike="noStrike" dirty="0" smtClean="0">
                          <a:solidFill>
                            <a:srgbClr val="000000"/>
                          </a:solidFill>
                          <a:effectLst/>
                          <a:latin typeface="Calibri"/>
                        </a:rPr>
                        <a:t>01/09/2019</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RETIRO</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$102,458.93</a:t>
                      </a:r>
                      <a:endParaRPr lang="es-MX" sz="1200" b="1" i="0" u="none" strike="noStrike" dirty="0">
                        <a:solidFill>
                          <a:srgbClr val="000000"/>
                        </a:solidFill>
                        <a:effectLst/>
                        <a:latin typeface="Calibri"/>
                      </a:endParaRPr>
                    </a:p>
                  </a:txBody>
                  <a:tcPr marL="9525" marR="9525" marT="8573" marB="0" anchor="ctr"/>
                </a:tc>
              </a:tr>
              <a:tr h="337757">
                <a:tc>
                  <a:txBody>
                    <a:bodyPr/>
                    <a:lstStyle/>
                    <a:p>
                      <a:pPr algn="ctr" fontAlgn="b"/>
                      <a:r>
                        <a:rPr lang="es-MX" sz="1200" b="0" i="0" u="none" strike="noStrike" dirty="0" smtClean="0">
                          <a:solidFill>
                            <a:srgbClr val="000000"/>
                          </a:solidFill>
                          <a:effectLst/>
                          <a:latin typeface="Calibri"/>
                        </a:rPr>
                        <a:t>MARÍA SONIA JUÁREZ SOSA</a:t>
                      </a:r>
                      <a:endParaRPr lang="es-MX" sz="1200" b="0" i="0" u="none" strike="noStrike" dirty="0">
                        <a:solidFill>
                          <a:srgbClr val="000000"/>
                        </a:solidFill>
                        <a:effectLst/>
                        <a:latin typeface="Calibri"/>
                      </a:endParaRPr>
                    </a:p>
                  </a:txBody>
                  <a:tcPr marL="9525" marR="9525" marT="9525" marB="0" anchor="ctr"/>
                </a:tc>
                <a:tc>
                  <a:txBody>
                    <a:bodyPr/>
                    <a:lstStyle/>
                    <a:p>
                      <a:pPr algn="ctr" fontAlgn="b"/>
                      <a:r>
                        <a:rPr lang="es-MX" sz="1100" b="0" i="0" u="none" strike="noStrike" dirty="0" smtClean="0">
                          <a:solidFill>
                            <a:srgbClr val="000000"/>
                          </a:solidFill>
                          <a:effectLst/>
                          <a:latin typeface="Calibri"/>
                        </a:rPr>
                        <a:t>DIRECCIÓN DE MANTENIMIENTO</a:t>
                      </a:r>
                      <a:r>
                        <a:rPr lang="es-MX" sz="1100" b="0" i="0" u="none" strike="noStrike" baseline="0" dirty="0" smtClean="0">
                          <a:solidFill>
                            <a:srgbClr val="000000"/>
                          </a:solidFill>
                          <a:effectLst/>
                          <a:latin typeface="Calibri"/>
                        </a:rPr>
                        <a:t> URBANO</a:t>
                      </a:r>
                      <a:endParaRPr lang="es-MX" sz="11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16/07/2019</a:t>
                      </a:r>
                    </a:p>
                  </a:txBody>
                  <a:tcPr marL="9525" marR="9525" marT="8573" marB="0" anchor="ctr"/>
                </a:tc>
                <a:tc>
                  <a:txBody>
                    <a:bodyPr/>
                    <a:lstStyle/>
                    <a:p>
                      <a:pPr algn="ctr" fontAlgn="b"/>
                      <a:r>
                        <a:rPr lang="es-MX" sz="1200" b="0" i="0" u="none" strike="noStrike" dirty="0" smtClean="0">
                          <a:solidFill>
                            <a:srgbClr val="000000"/>
                          </a:solidFill>
                          <a:effectLst/>
                          <a:latin typeface="Calibri"/>
                        </a:rPr>
                        <a:t>INVALIDEZ</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$88,249.51</a:t>
                      </a:r>
                      <a:endParaRPr lang="es-MX" sz="1200" b="1" i="0" u="none" strike="noStrike" dirty="0">
                        <a:solidFill>
                          <a:srgbClr val="000000"/>
                        </a:solidFill>
                        <a:effectLst/>
                        <a:latin typeface="Calibri"/>
                      </a:endParaRPr>
                    </a:p>
                  </a:txBody>
                  <a:tcPr marL="9525" marR="9525" marT="8573" marB="0" anchor="ctr"/>
                </a:tc>
              </a:tr>
              <a:tr h="337757">
                <a:tc>
                  <a:txBody>
                    <a:bodyPr/>
                    <a:lstStyle/>
                    <a:p>
                      <a:pPr algn="ctr" fontAlgn="b"/>
                      <a:r>
                        <a:rPr lang="es-MX" sz="1200" b="0" i="0" u="none" strike="noStrike" dirty="0" smtClean="0">
                          <a:solidFill>
                            <a:srgbClr val="000000"/>
                          </a:solidFill>
                          <a:effectLst/>
                          <a:latin typeface="Calibri"/>
                        </a:rPr>
                        <a:t>MARCO ANTONIO HERRERA</a:t>
                      </a:r>
                      <a:r>
                        <a:rPr lang="es-MX" sz="1200" b="0" i="0" u="none" strike="noStrike" baseline="0" dirty="0" smtClean="0">
                          <a:solidFill>
                            <a:srgbClr val="000000"/>
                          </a:solidFill>
                          <a:effectLst/>
                          <a:latin typeface="Calibri"/>
                        </a:rPr>
                        <a:t> MARTÍNEZ</a:t>
                      </a:r>
                      <a:endParaRPr lang="es-MX" sz="1200" b="0" i="0" u="none" strike="noStrike" dirty="0">
                        <a:solidFill>
                          <a:srgbClr val="000000"/>
                        </a:solidFill>
                        <a:effectLst/>
                        <a:latin typeface="Calibri"/>
                      </a:endParaRPr>
                    </a:p>
                  </a:txBody>
                  <a:tcPr marL="9525" marR="9525" marT="9525" marB="0" anchor="ctr"/>
                </a:tc>
                <a:tc>
                  <a:txBody>
                    <a:bodyPr/>
                    <a:lstStyle/>
                    <a:p>
                      <a:pPr algn="ctr" fontAlgn="b"/>
                      <a:r>
                        <a:rPr lang="es-MX" sz="1100" b="0" i="0" u="none" strike="noStrike" dirty="0" smtClean="0">
                          <a:solidFill>
                            <a:srgbClr val="000000"/>
                          </a:solidFill>
                          <a:effectLst/>
                          <a:latin typeface="Calibri"/>
                        </a:rPr>
                        <a:t>DIRECCIÓN DE SEGURIDAD PÚBLICA</a:t>
                      </a:r>
                      <a:endParaRPr lang="es-MX" sz="11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16/07/2019</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INVALIDEZ</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$106,284.12</a:t>
                      </a:r>
                      <a:endParaRPr lang="es-MX" sz="1200" b="1" i="0" u="none" strike="noStrike" dirty="0">
                        <a:solidFill>
                          <a:srgbClr val="000000"/>
                        </a:solidFill>
                        <a:effectLst/>
                        <a:latin typeface="Calibri"/>
                      </a:endParaRPr>
                    </a:p>
                  </a:txBody>
                  <a:tcPr marL="9525" marR="9525" marT="8573" marB="0" anchor="ctr"/>
                </a:tc>
              </a:tr>
            </a:tbl>
          </a:graphicData>
        </a:graphic>
      </p:graphicFrame>
      <p:sp>
        <p:nvSpPr>
          <p:cNvPr id="9" name="8 Marcador de número de diapositiva"/>
          <p:cNvSpPr>
            <a:spLocks noGrp="1"/>
          </p:cNvSpPr>
          <p:nvPr>
            <p:ph type="sldNum" sz="quarter" idx="12"/>
          </p:nvPr>
        </p:nvSpPr>
        <p:spPr/>
        <p:txBody>
          <a:bodyPr/>
          <a:lstStyle/>
          <a:p>
            <a:fld id="{773FA2E4-C0FC-4DA9-9CAE-4AE3AB6BB26E}" type="slidenum">
              <a:rPr lang="es-MX" smtClean="0"/>
              <a:pPr/>
              <a:t>20</a:t>
            </a:fld>
            <a:endParaRPr lang="es-MX" dirty="0"/>
          </a:p>
        </p:txBody>
      </p:sp>
    </p:spTree>
    <p:extLst>
      <p:ext uri="{BB962C8B-B14F-4D97-AF65-F5344CB8AC3E}">
        <p14:creationId xmlns:p14="http://schemas.microsoft.com/office/powerpoint/2010/main" val="481699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PRESMPAL TRANSPARENTE.jpg.png"/>
          <p:cNvPicPr>
            <a:picLocks noChangeAspect="1"/>
          </p:cNvPicPr>
          <p:nvPr/>
        </p:nvPicPr>
        <p:blipFill>
          <a:blip r:embed="rId2" cstate="print"/>
          <a:stretch>
            <a:fillRect/>
          </a:stretch>
        </p:blipFill>
        <p:spPr>
          <a:xfrm>
            <a:off x="196944" y="195486"/>
            <a:ext cx="2028148" cy="872075"/>
          </a:xfrm>
          <a:prstGeom prst="rect">
            <a:avLst/>
          </a:prstGeom>
        </p:spPr>
      </p:pic>
      <p:pic>
        <p:nvPicPr>
          <p:cNvPr id="8" name="7 Imagen" descr="LogoIMPE azul TRANSPARENTE.jpg.png"/>
          <p:cNvPicPr>
            <a:picLocks noChangeAspect="1"/>
          </p:cNvPicPr>
          <p:nvPr/>
        </p:nvPicPr>
        <p:blipFill>
          <a:blip r:embed="rId3" cstate="print"/>
          <a:stretch>
            <a:fillRect/>
          </a:stretch>
        </p:blipFill>
        <p:spPr>
          <a:xfrm>
            <a:off x="7596730" y="87475"/>
            <a:ext cx="1432200" cy="998345"/>
          </a:xfrm>
          <a:prstGeom prst="rect">
            <a:avLst/>
          </a:prstGeom>
        </p:spPr>
      </p:pic>
      <p:graphicFrame>
        <p:nvGraphicFramePr>
          <p:cNvPr id="13" name="12 Tabla"/>
          <p:cNvGraphicFramePr>
            <a:graphicFrameLocks noGrp="1"/>
          </p:cNvGraphicFramePr>
          <p:nvPr>
            <p:extLst>
              <p:ext uri="{D42A27DB-BD31-4B8C-83A1-F6EECF244321}">
                <p14:modId xmlns:p14="http://schemas.microsoft.com/office/powerpoint/2010/main" val="384730690"/>
              </p:ext>
            </p:extLst>
          </p:nvPr>
        </p:nvGraphicFramePr>
        <p:xfrm>
          <a:off x="1901351" y="368305"/>
          <a:ext cx="5671368" cy="887540"/>
        </p:xfrm>
        <a:graphic>
          <a:graphicData uri="http://schemas.openxmlformats.org/drawingml/2006/table">
            <a:tbl>
              <a:tblPr/>
              <a:tblGrid>
                <a:gridCol w="5671368">
                  <a:extLst>
                    <a:ext uri="{9D8B030D-6E8A-4147-A177-3AD203B41FA5}">
                      <a16:colId xmlns="" xmlns:a16="http://schemas.microsoft.com/office/drawing/2014/main" val="20000"/>
                    </a:ext>
                  </a:extLst>
                </a:gridCol>
              </a:tblGrid>
              <a:tr h="647224">
                <a:tc>
                  <a:txBody>
                    <a:bodyPr/>
                    <a:lstStyle/>
                    <a:p>
                      <a:pPr algn="ctr" fontAlgn="b"/>
                      <a:r>
                        <a:rPr lang="es-ES" sz="2100" b="1" i="0" u="none" strike="noStrike" dirty="0">
                          <a:solidFill>
                            <a:srgbClr val="0070C0"/>
                          </a:solidFill>
                          <a:latin typeface="Calibri"/>
                        </a:rPr>
                        <a:t>PENSIONES</a:t>
                      </a:r>
                      <a:r>
                        <a:rPr lang="es-ES" sz="2100" b="1" i="0" u="none" strike="noStrike" baseline="0" dirty="0">
                          <a:solidFill>
                            <a:srgbClr val="0070C0"/>
                          </a:solidFill>
                          <a:latin typeface="Calibri"/>
                        </a:rPr>
                        <a:t> OTORGADAS </a:t>
                      </a:r>
                      <a:endParaRPr lang="es-ES" sz="2100" b="1" i="0" u="none" strike="noStrike" baseline="0" dirty="0" smtClean="0">
                        <a:solidFill>
                          <a:srgbClr val="0070C0"/>
                        </a:solidFill>
                        <a:latin typeface="Calibri"/>
                      </a:endParaRPr>
                    </a:p>
                    <a:p>
                      <a:pPr algn="ctr" fontAlgn="b"/>
                      <a:r>
                        <a:rPr lang="es-ES" sz="2100" b="1" i="0" u="none" strike="noStrike" baseline="0" dirty="0" smtClean="0">
                          <a:solidFill>
                            <a:srgbClr val="0070C0"/>
                          </a:solidFill>
                          <a:latin typeface="+mn-lt"/>
                        </a:rPr>
                        <a:t>AL 30 DE SEPTIEMBRE DE 2019</a:t>
                      </a:r>
                      <a:endParaRPr lang="es-ES" sz="21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 xmlns:a16="http://schemas.microsoft.com/office/drawing/2014/main" val="10000"/>
                  </a:ext>
                </a:extLst>
              </a:tr>
              <a:tr h="240316">
                <a:tc>
                  <a:txBody>
                    <a:bodyPr/>
                    <a:lstStyle/>
                    <a:p>
                      <a:pPr algn="ctr" fontAlgn="b"/>
                      <a:endParaRPr lang="es-ES" sz="15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 xmlns:a16="http://schemas.microsoft.com/office/drawing/2014/main" val="10001"/>
                  </a:ext>
                </a:extLst>
              </a:tr>
            </a:tbl>
          </a:graphicData>
        </a:graphic>
      </p:graphicFrame>
      <p:sp>
        <p:nvSpPr>
          <p:cNvPr id="6" name="5 CuadroTexto"/>
          <p:cNvSpPr txBox="1"/>
          <p:nvPr/>
        </p:nvSpPr>
        <p:spPr>
          <a:xfrm>
            <a:off x="683568" y="1016377"/>
            <a:ext cx="7877962" cy="623248"/>
          </a:xfrm>
          <a:prstGeom prst="rect">
            <a:avLst/>
          </a:prstGeom>
          <a:noFill/>
        </p:spPr>
        <p:txBody>
          <a:bodyPr wrap="square" lIns="68580" tIns="34290" rIns="68580" bIns="34290" rtlCol="0">
            <a:spAutoFit/>
          </a:bodyPr>
          <a:lstStyle/>
          <a:p>
            <a:pPr marL="214313" indent="-214313" algn="ctr"/>
            <a:r>
              <a:rPr lang="es-MX" dirty="0"/>
              <a:t>Cambio de titular de pensión al fallecer el pensionado y/o jubilado al </a:t>
            </a:r>
            <a:r>
              <a:rPr lang="es-MX" dirty="0" smtClean="0"/>
              <a:t>fallecer el pensionado y/o jubilado en los meses de julio </a:t>
            </a:r>
            <a:r>
              <a:rPr lang="es-MX" dirty="0"/>
              <a:t>a </a:t>
            </a:r>
            <a:r>
              <a:rPr lang="es-MX" dirty="0" smtClean="0"/>
              <a:t>septiembre </a:t>
            </a:r>
            <a:r>
              <a:rPr lang="es-MX" dirty="0"/>
              <a:t>del año 2019</a:t>
            </a:r>
          </a:p>
        </p:txBody>
      </p:sp>
      <p:sp>
        <p:nvSpPr>
          <p:cNvPr id="9" name="8 Marcador de número de diapositiva"/>
          <p:cNvSpPr>
            <a:spLocks noGrp="1"/>
          </p:cNvSpPr>
          <p:nvPr>
            <p:ph type="sldNum" sz="quarter" idx="12"/>
          </p:nvPr>
        </p:nvSpPr>
        <p:spPr/>
        <p:txBody>
          <a:bodyPr/>
          <a:lstStyle/>
          <a:p>
            <a:fld id="{773FA2E4-C0FC-4DA9-9CAE-4AE3AB6BB26E}" type="slidenum">
              <a:rPr lang="es-MX" smtClean="0"/>
              <a:pPr/>
              <a:t>21</a:t>
            </a:fld>
            <a:endParaRPr lang="es-MX" dirty="0"/>
          </a:p>
        </p:txBody>
      </p:sp>
      <p:graphicFrame>
        <p:nvGraphicFramePr>
          <p:cNvPr id="10" name="11 Marcador de contenido"/>
          <p:cNvGraphicFramePr>
            <a:graphicFrameLocks noGrp="1"/>
          </p:cNvGraphicFramePr>
          <p:nvPr>
            <p:ph sz="half" idx="1"/>
            <p:extLst>
              <p:ext uri="{D42A27DB-BD31-4B8C-83A1-F6EECF244321}">
                <p14:modId xmlns:p14="http://schemas.microsoft.com/office/powerpoint/2010/main" val="1011012901"/>
              </p:ext>
            </p:extLst>
          </p:nvPr>
        </p:nvGraphicFramePr>
        <p:xfrm>
          <a:off x="683568" y="1664449"/>
          <a:ext cx="7704855" cy="2814210"/>
        </p:xfrm>
        <a:graphic>
          <a:graphicData uri="http://schemas.openxmlformats.org/drawingml/2006/table">
            <a:tbl>
              <a:tblPr firstRow="1" bandRow="1">
                <a:tableStyleId>{5C22544A-7EE6-4342-B048-85BDC9FD1C3A}</a:tableStyleId>
              </a:tblPr>
              <a:tblGrid>
                <a:gridCol w="2919736"/>
                <a:gridCol w="1378763"/>
                <a:gridCol w="1703178"/>
                <a:gridCol w="1703178"/>
              </a:tblGrid>
              <a:tr h="596646">
                <a:tc>
                  <a:txBody>
                    <a:bodyPr/>
                    <a:lstStyle/>
                    <a:p>
                      <a:pPr algn="ctr"/>
                      <a:r>
                        <a:rPr lang="es-MX" sz="1200" dirty="0" smtClean="0"/>
                        <a:t>NOMBRE</a:t>
                      </a:r>
                      <a:endParaRPr lang="es-MX" sz="1200" dirty="0"/>
                    </a:p>
                  </a:txBody>
                  <a:tcPr marL="68589" marR="68589" marT="30861" marB="30861" anchor="ctr"/>
                </a:tc>
                <a:tc>
                  <a:txBody>
                    <a:bodyPr/>
                    <a:lstStyle/>
                    <a:p>
                      <a:pPr algn="ctr"/>
                      <a:r>
                        <a:rPr lang="es-MX" sz="1200" dirty="0" smtClean="0"/>
                        <a:t>FECHA DE ALTA</a:t>
                      </a:r>
                      <a:endParaRPr lang="es-MX" sz="1200" dirty="0"/>
                    </a:p>
                  </a:txBody>
                  <a:tcPr marL="68589" marR="68589" marT="30861" marB="30861" anchor="ctr"/>
                </a:tc>
                <a:tc>
                  <a:txBody>
                    <a:bodyPr/>
                    <a:lstStyle/>
                    <a:p>
                      <a:pPr algn="ctr"/>
                      <a:r>
                        <a:rPr lang="es-MX" sz="1200" dirty="0" smtClean="0"/>
                        <a:t>DESCRIPCIÓN</a:t>
                      </a:r>
                      <a:endParaRPr lang="es-MX" sz="1200" dirty="0"/>
                    </a:p>
                  </a:txBody>
                  <a:tcPr marL="68589" marR="68589" marT="30861" marB="308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t>COSTO ANUAL DE LA PENSIÓN</a:t>
                      </a:r>
                    </a:p>
                    <a:p>
                      <a:pPr algn="ctr"/>
                      <a:endParaRPr lang="es-MX" sz="1200" dirty="0"/>
                    </a:p>
                  </a:txBody>
                  <a:tcPr marL="68589" marR="68589" marT="30861" marB="30861" anchor="ctr"/>
                </a:tc>
              </a:tr>
              <a:tr h="286672">
                <a:tc>
                  <a:txBody>
                    <a:bodyPr/>
                    <a:lstStyle/>
                    <a:p>
                      <a:pPr algn="ctr" fontAlgn="b"/>
                      <a:r>
                        <a:rPr lang="es-MX" sz="1200" b="0" i="0" u="none" strike="noStrike" dirty="0" smtClean="0">
                          <a:solidFill>
                            <a:srgbClr val="000000"/>
                          </a:solidFill>
                          <a:effectLst/>
                          <a:latin typeface="+mn-lt"/>
                        </a:rPr>
                        <a:t>MARÍA</a:t>
                      </a:r>
                      <a:r>
                        <a:rPr lang="es-MX" sz="1200" b="0" i="0" u="none" strike="noStrike" baseline="0" dirty="0" smtClean="0">
                          <a:solidFill>
                            <a:srgbClr val="000000"/>
                          </a:solidFill>
                          <a:effectLst/>
                          <a:latin typeface="+mn-lt"/>
                        </a:rPr>
                        <a:t> SOCORRO VENEGAS</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01/09/2019</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VIUDEZ</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$34,663.97</a:t>
                      </a:r>
                      <a:endParaRPr lang="es-MX" sz="1200" b="1" i="0" u="none" strike="noStrike" dirty="0">
                        <a:solidFill>
                          <a:srgbClr val="000000"/>
                        </a:solidFill>
                        <a:effectLst/>
                        <a:latin typeface="Calibri"/>
                      </a:endParaRPr>
                    </a:p>
                  </a:txBody>
                  <a:tcPr marL="9525" marR="9525" marT="8573" marB="0" anchor="ctr"/>
                </a:tc>
              </a:tr>
              <a:tr h="479294">
                <a:tc>
                  <a:txBody>
                    <a:bodyPr/>
                    <a:lstStyle/>
                    <a:p>
                      <a:pPr algn="ctr" fontAlgn="b"/>
                      <a:r>
                        <a:rPr lang="es-MX" sz="1200" b="0" i="0" u="none" strike="noStrike" dirty="0" smtClean="0">
                          <a:solidFill>
                            <a:srgbClr val="000000"/>
                          </a:solidFill>
                          <a:effectLst/>
                          <a:latin typeface="+mn-lt"/>
                        </a:rPr>
                        <a:t>ANGELA CHACÓN VILLALVA</a:t>
                      </a:r>
                    </a:p>
                  </a:txBody>
                  <a:tcPr marL="9525" marR="9525" marT="8573" marB="0" anchor="ctr"/>
                </a:tc>
                <a:tc>
                  <a:txBody>
                    <a:bodyPr/>
                    <a:lstStyle/>
                    <a:p>
                      <a:pPr algn="ctr" fontAlgn="b"/>
                      <a:r>
                        <a:rPr lang="es-MX" sz="1200" b="0" i="0" u="none" strike="noStrike" dirty="0" smtClean="0">
                          <a:solidFill>
                            <a:srgbClr val="000000"/>
                          </a:solidFill>
                          <a:effectLst/>
                          <a:latin typeface="+mn-lt"/>
                        </a:rPr>
                        <a:t>01/08/2019</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VIUDEZ</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$57,512.92</a:t>
                      </a:r>
                      <a:endParaRPr lang="es-MX" sz="1200" b="1" i="0" u="none" strike="noStrike" dirty="0">
                        <a:solidFill>
                          <a:srgbClr val="000000"/>
                        </a:solidFill>
                        <a:effectLst/>
                        <a:latin typeface="Calibri"/>
                      </a:endParaRPr>
                    </a:p>
                  </a:txBody>
                  <a:tcPr marL="9525" marR="9525" marT="8573" marB="0" anchor="ctr"/>
                </a:tc>
              </a:tr>
              <a:tr h="479294">
                <a:tc>
                  <a:txBody>
                    <a:bodyPr/>
                    <a:lstStyle/>
                    <a:p>
                      <a:pPr algn="ctr" fontAlgn="b"/>
                      <a:r>
                        <a:rPr lang="es-MX" sz="1200" b="0" i="0" u="none" strike="noStrike" dirty="0" smtClean="0">
                          <a:solidFill>
                            <a:srgbClr val="000000"/>
                          </a:solidFill>
                          <a:effectLst/>
                          <a:latin typeface="+mn-lt"/>
                        </a:rPr>
                        <a:t>EDGAR JOSÉ RODRÍGUEZ QUEZADA</a:t>
                      </a:r>
                    </a:p>
                  </a:txBody>
                  <a:tcPr marL="9525" marR="9525" marT="8573" marB="0" anchor="ctr"/>
                </a:tc>
                <a:tc>
                  <a:txBody>
                    <a:bodyPr/>
                    <a:lstStyle/>
                    <a:p>
                      <a:pPr algn="ctr" fontAlgn="b"/>
                      <a:r>
                        <a:rPr lang="es-MX" sz="1200" b="0" i="0" u="none" strike="noStrike" dirty="0" smtClean="0">
                          <a:solidFill>
                            <a:srgbClr val="000000"/>
                          </a:solidFill>
                          <a:effectLst/>
                          <a:latin typeface="+mn-lt"/>
                        </a:rPr>
                        <a:t>16/08/2019</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ORFANDAD</a:t>
                      </a:r>
                    </a:p>
                  </a:txBody>
                  <a:tcPr marL="9525" marR="9525" marT="8573" marB="0" anchor="ctr"/>
                </a:tc>
                <a:tc>
                  <a:txBody>
                    <a:bodyPr/>
                    <a:lstStyle/>
                    <a:p>
                      <a:pPr algn="ctr" fontAlgn="b"/>
                      <a:r>
                        <a:rPr lang="es-MX" sz="1200" b="1" i="0" u="none" strike="noStrike" dirty="0" smtClean="0">
                          <a:solidFill>
                            <a:srgbClr val="000000"/>
                          </a:solidFill>
                          <a:effectLst/>
                          <a:latin typeface="Calibri"/>
                        </a:rPr>
                        <a:t>$58,399.87</a:t>
                      </a:r>
                      <a:endParaRPr lang="es-MX" sz="1200" b="1" i="0" u="none" strike="noStrike" dirty="0">
                        <a:solidFill>
                          <a:srgbClr val="000000"/>
                        </a:solidFill>
                        <a:effectLst/>
                        <a:latin typeface="Calibri"/>
                      </a:endParaRPr>
                    </a:p>
                  </a:txBody>
                  <a:tcPr marL="9525" marR="9525" marT="8573" marB="0" anchor="ctr"/>
                </a:tc>
              </a:tr>
              <a:tr h="479294">
                <a:tc>
                  <a:txBody>
                    <a:bodyPr/>
                    <a:lstStyle/>
                    <a:p>
                      <a:pPr algn="ctr" fontAlgn="b"/>
                      <a:r>
                        <a:rPr lang="es-MX" sz="1200" b="0" i="0" u="none" strike="noStrike" dirty="0" smtClean="0">
                          <a:solidFill>
                            <a:srgbClr val="000000"/>
                          </a:solidFill>
                          <a:effectLst/>
                          <a:latin typeface="+mn-lt"/>
                        </a:rPr>
                        <a:t>MARÍA GUADALUPE</a:t>
                      </a:r>
                      <a:r>
                        <a:rPr lang="es-MX" sz="1200" b="0" i="0" u="none" strike="noStrike" baseline="0" dirty="0" smtClean="0">
                          <a:solidFill>
                            <a:srgbClr val="000000"/>
                          </a:solidFill>
                          <a:effectLst/>
                          <a:latin typeface="+mn-lt"/>
                        </a:rPr>
                        <a:t> VÁZQUEZ REZA</a:t>
                      </a:r>
                      <a:endParaRPr lang="es-MX" sz="1200" b="0" i="0" u="none" strike="noStrike" dirty="0" smtClean="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01/09/2019</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VIUDEZ</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$19,377.81</a:t>
                      </a:r>
                      <a:endParaRPr lang="es-MX" sz="1200" b="1" i="0" u="none" strike="noStrike" dirty="0">
                        <a:solidFill>
                          <a:srgbClr val="000000"/>
                        </a:solidFill>
                        <a:effectLst/>
                        <a:latin typeface="Calibri"/>
                      </a:endParaRPr>
                    </a:p>
                  </a:txBody>
                  <a:tcPr marL="9525" marR="9525" marT="8573" marB="0" anchor="ctr"/>
                </a:tc>
              </a:tr>
              <a:tr h="479294">
                <a:tc>
                  <a:txBody>
                    <a:bodyPr/>
                    <a:lstStyle/>
                    <a:p>
                      <a:pPr algn="ctr" fontAlgn="b"/>
                      <a:r>
                        <a:rPr lang="es-MX" sz="1200" b="0" i="0" u="none" strike="noStrike" dirty="0" smtClean="0">
                          <a:solidFill>
                            <a:srgbClr val="000000"/>
                          </a:solidFill>
                          <a:effectLst/>
                          <a:latin typeface="+mn-lt"/>
                        </a:rPr>
                        <a:t>ANA GABRIELA BARRAZA</a:t>
                      </a:r>
                      <a:r>
                        <a:rPr lang="es-MX" sz="1200" b="0" i="0" u="none" strike="noStrike" baseline="0" dirty="0" smtClean="0">
                          <a:solidFill>
                            <a:srgbClr val="000000"/>
                          </a:solidFill>
                          <a:effectLst/>
                          <a:latin typeface="+mn-lt"/>
                        </a:rPr>
                        <a:t> CABALLERO</a:t>
                      </a:r>
                      <a:endParaRPr lang="es-MX" sz="1200" b="0" i="0" u="none" strike="noStrike" dirty="0" smtClean="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01/09/2019</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ORFANDAD</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$38,751.97</a:t>
                      </a:r>
                      <a:endParaRPr lang="es-MX" sz="1200" b="1" i="0" u="none" strike="noStrike" dirty="0">
                        <a:solidFill>
                          <a:srgbClr val="000000"/>
                        </a:solidFill>
                        <a:effectLst/>
                        <a:latin typeface="Calibri"/>
                      </a:endParaRPr>
                    </a:p>
                  </a:txBody>
                  <a:tcPr marL="9525" marR="9525" marT="8573" marB="0" anchor="ctr"/>
                </a:tc>
              </a:tr>
            </a:tbl>
          </a:graphicData>
        </a:graphic>
      </p:graphicFrame>
    </p:spTree>
    <p:extLst>
      <p:ext uri="{BB962C8B-B14F-4D97-AF65-F5344CB8AC3E}">
        <p14:creationId xmlns:p14="http://schemas.microsoft.com/office/powerpoint/2010/main" val="2786476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475474" y="2571750"/>
            <a:ext cx="6193054" cy="1620180"/>
          </a:xfrm>
          <a:prstGeom prst="rect">
            <a:avLst/>
          </a:prstGeom>
        </p:spPr>
        <p:txBody>
          <a:bodyPr wrap="square" lIns="91438" tIns="45719" rIns="91438" bIns="45719" rtlCol="0">
            <a:scene3d>
              <a:camera prst="orthographicFront"/>
              <a:lightRig rig="sunset" dir="t"/>
            </a:scene3d>
            <a:sp3d prstMaterial="dkEdge"/>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6600" b="1" dirty="0">
                <a:ln>
                  <a:solidFill>
                    <a:schemeClr val="tx2">
                      <a:lumMod val="75000"/>
                    </a:schemeClr>
                  </a:solidFill>
                </a:ln>
                <a:solidFill>
                  <a:srgbClr val="002060"/>
                </a:solidFill>
                <a:effectLst>
                  <a:outerShdw blurRad="38100" dist="38100" dir="2700000" algn="tl">
                    <a:srgbClr val="000000">
                      <a:alpha val="43137"/>
                    </a:srgbClr>
                  </a:outerShdw>
                </a:effectLst>
                <a:latin typeface="+mj-lt"/>
              </a:rPr>
              <a:t>ASUNTOS</a:t>
            </a:r>
          </a:p>
          <a:p>
            <a:pPr algn="ctr"/>
            <a:r>
              <a:rPr lang="es-ES" sz="6600" b="1" dirty="0">
                <a:ln>
                  <a:solidFill>
                    <a:schemeClr val="tx2">
                      <a:lumMod val="75000"/>
                    </a:schemeClr>
                  </a:solidFill>
                </a:ln>
                <a:solidFill>
                  <a:srgbClr val="002060"/>
                </a:solidFill>
                <a:effectLst>
                  <a:outerShdw blurRad="38100" dist="38100" dir="2700000" algn="tl">
                    <a:srgbClr val="000000">
                      <a:alpha val="43137"/>
                    </a:srgbClr>
                  </a:outerShdw>
                </a:effectLst>
                <a:latin typeface="+mj-lt"/>
              </a:rPr>
              <a:t>GENERALES</a:t>
            </a:r>
          </a:p>
        </p:txBody>
      </p:sp>
      <p:pic>
        <p:nvPicPr>
          <p:cNvPr id="8" name="2 Imagen" descr="LogoIMPE azul TRANSPARENTE.jpg.png">
            <a:extLst>
              <a:ext uri="{FF2B5EF4-FFF2-40B4-BE49-F238E27FC236}">
                <a16:creationId xmlns:a16="http://schemas.microsoft.com/office/drawing/2014/main" xmlns="" id="{C5B19339-23F5-40B3-AB13-9DD6060C66B9}"/>
              </a:ext>
            </a:extLst>
          </p:cNvPr>
          <p:cNvPicPr>
            <a:picLocks noChangeAspect="1"/>
          </p:cNvPicPr>
          <p:nvPr/>
        </p:nvPicPr>
        <p:blipFill>
          <a:blip r:embed="rId2" cstate="print"/>
          <a:stretch>
            <a:fillRect/>
          </a:stretch>
        </p:blipFill>
        <p:spPr>
          <a:xfrm>
            <a:off x="5364088" y="847719"/>
            <a:ext cx="2473250" cy="1724032"/>
          </a:xfrm>
          <a:prstGeom prst="rect">
            <a:avLst/>
          </a:prstGeom>
        </p:spPr>
      </p:pic>
      <p:pic>
        <p:nvPicPr>
          <p:cNvPr id="5" name="Imagen 4">
            <a:extLst>
              <a:ext uri="{FF2B5EF4-FFF2-40B4-BE49-F238E27FC236}">
                <a16:creationId xmlns:a16="http://schemas.microsoft.com/office/drawing/2014/main" xmlns="" id="{F7559F0E-EEEA-49EA-B4D4-27FC7F7E13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31590"/>
            <a:ext cx="2016224" cy="1188132"/>
          </a:xfrm>
          <a:prstGeom prst="rect">
            <a:avLst/>
          </a:prstGeom>
          <a:noFill/>
        </p:spPr>
      </p:pic>
    </p:spTree>
    <p:extLst>
      <p:ext uri="{BB962C8B-B14F-4D97-AF65-F5344CB8AC3E}">
        <p14:creationId xmlns:p14="http://schemas.microsoft.com/office/powerpoint/2010/main" val="2582635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104916" y="2594046"/>
            <a:ext cx="6912768" cy="1224136"/>
          </a:xfrm>
          <a:prstGeom prst="rect">
            <a:avLst/>
          </a:prstGeom>
        </p:spPr>
        <p:txBody>
          <a:bodyPr wrap="square" lIns="91438" tIns="45719" rIns="91438" bIns="45719" rtlCol="0">
            <a:scene3d>
              <a:camera prst="orthographicFront"/>
              <a:lightRig rig="sunset" dir="t"/>
            </a:scene3d>
            <a:sp3d prstMaterial="dkEdge"/>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6600" b="1" dirty="0">
                <a:ln>
                  <a:solidFill>
                    <a:schemeClr val="tx2">
                      <a:lumMod val="75000"/>
                    </a:schemeClr>
                  </a:solidFill>
                </a:ln>
                <a:solidFill>
                  <a:srgbClr val="002060"/>
                </a:solidFill>
                <a:effectLst>
                  <a:outerShdw blurRad="38100" dist="38100" dir="2700000" algn="tl">
                    <a:srgbClr val="000000">
                      <a:alpha val="43137"/>
                    </a:srgbClr>
                  </a:outerShdw>
                </a:effectLst>
                <a:latin typeface="+mj-lt"/>
              </a:rPr>
              <a:t>GRACIAS</a:t>
            </a:r>
          </a:p>
        </p:txBody>
      </p:sp>
      <p:pic>
        <p:nvPicPr>
          <p:cNvPr id="8" name="2 Imagen" descr="LogoIMPE azul TRANSPARENTE.jpg.png">
            <a:extLst>
              <a:ext uri="{FF2B5EF4-FFF2-40B4-BE49-F238E27FC236}">
                <a16:creationId xmlns:a16="http://schemas.microsoft.com/office/drawing/2014/main" xmlns="" id="{A07176D9-AD5F-4EAC-92E4-9786F343032A}"/>
              </a:ext>
            </a:extLst>
          </p:cNvPr>
          <p:cNvPicPr>
            <a:picLocks noChangeAspect="1"/>
          </p:cNvPicPr>
          <p:nvPr/>
        </p:nvPicPr>
        <p:blipFill>
          <a:blip r:embed="rId2" cstate="print"/>
          <a:stretch>
            <a:fillRect/>
          </a:stretch>
        </p:blipFill>
        <p:spPr>
          <a:xfrm>
            <a:off x="5508105" y="699543"/>
            <a:ext cx="2185217" cy="1523252"/>
          </a:xfrm>
          <a:prstGeom prst="rect">
            <a:avLst/>
          </a:prstGeom>
        </p:spPr>
      </p:pic>
      <p:pic>
        <p:nvPicPr>
          <p:cNvPr id="5" name="Imagen 4">
            <a:extLst>
              <a:ext uri="{FF2B5EF4-FFF2-40B4-BE49-F238E27FC236}">
                <a16:creationId xmlns:a16="http://schemas.microsoft.com/office/drawing/2014/main" xmlns="" id="{4C824769-E1CE-42C6-B063-DB1D86853EC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4917" y="1108107"/>
            <a:ext cx="1942804" cy="1019854"/>
          </a:xfrm>
          <a:prstGeom prst="rect">
            <a:avLst/>
          </a:prstGeom>
          <a:noFill/>
        </p:spPr>
      </p:pic>
    </p:spTree>
    <p:extLst>
      <p:ext uri="{BB962C8B-B14F-4D97-AF65-F5344CB8AC3E}">
        <p14:creationId xmlns:p14="http://schemas.microsoft.com/office/powerpoint/2010/main" val="1634699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276824" y="2570737"/>
            <a:ext cx="8568951" cy="2052228"/>
          </a:xfrm>
          <a:prstGeom prst="rect">
            <a:avLst/>
          </a:prstGeom>
        </p:spPr>
        <p:txBody>
          <a:bodyPr wrap="square" lIns="68579" tIns="34289" rIns="68579" bIns="34289" rtlCol="0">
            <a:scene3d>
              <a:camera prst="orthographicFront"/>
              <a:lightRig rig="sunset" dir="t"/>
            </a:scene3d>
            <a:sp3d prstMaterial="dkEdge"/>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6600" b="1" dirty="0">
                <a:ln>
                  <a:solidFill>
                    <a:schemeClr val="tx2">
                      <a:lumMod val="75000"/>
                    </a:schemeClr>
                  </a:solidFill>
                </a:ln>
                <a:solidFill>
                  <a:srgbClr val="002060"/>
                </a:solidFill>
                <a:effectLst>
                  <a:outerShdw blurRad="38100" dist="38100" dir="2700000" algn="tl">
                    <a:srgbClr val="000000">
                      <a:alpha val="43137"/>
                    </a:srgbClr>
                  </a:outerShdw>
                </a:effectLst>
                <a:latin typeface="+mj-lt"/>
              </a:rPr>
              <a:t>COMITÉ TÉCNICO DE FIDEICOMISOS</a:t>
            </a:r>
          </a:p>
        </p:txBody>
      </p:sp>
      <p:pic>
        <p:nvPicPr>
          <p:cNvPr id="7" name="2 Imagen" descr="LogoIMPE azul TRANSPARENTE.jpg.png">
            <a:extLst>
              <a:ext uri="{FF2B5EF4-FFF2-40B4-BE49-F238E27FC236}">
                <a16:creationId xmlns:a16="http://schemas.microsoft.com/office/drawing/2014/main" xmlns="" id="{2ADE9E3C-2FF5-42B9-8F99-79B9C7E920F3}"/>
              </a:ext>
            </a:extLst>
          </p:cNvPr>
          <p:cNvPicPr>
            <a:picLocks noChangeAspect="1"/>
          </p:cNvPicPr>
          <p:nvPr/>
        </p:nvPicPr>
        <p:blipFill>
          <a:blip r:embed="rId2" cstate="print"/>
          <a:stretch>
            <a:fillRect/>
          </a:stretch>
        </p:blipFill>
        <p:spPr>
          <a:xfrm>
            <a:off x="5724129" y="771550"/>
            <a:ext cx="2016224" cy="1405452"/>
          </a:xfrm>
          <a:prstGeom prst="rect">
            <a:avLst/>
          </a:prstGeom>
        </p:spPr>
      </p:pic>
      <p:pic>
        <p:nvPicPr>
          <p:cNvPr id="5" name="Imagen 4">
            <a:extLst>
              <a:ext uri="{FF2B5EF4-FFF2-40B4-BE49-F238E27FC236}">
                <a16:creationId xmlns:a16="http://schemas.microsoft.com/office/drawing/2014/main" xmlns="" id="{2AB75EF0-1A57-47AE-8665-DA9AB0FD4F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3610" y="1059583"/>
            <a:ext cx="2016223" cy="936104"/>
          </a:xfrm>
          <a:prstGeom prst="rect">
            <a:avLst/>
          </a:prstGeom>
          <a:noFill/>
        </p:spPr>
      </p:pic>
    </p:spTree>
    <p:extLst>
      <p:ext uri="{BB962C8B-B14F-4D97-AF65-F5344CB8AC3E}">
        <p14:creationId xmlns:p14="http://schemas.microsoft.com/office/powerpoint/2010/main" val="1619893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2015534" y="388078"/>
            <a:ext cx="5112933" cy="584773"/>
          </a:xfrm>
          <a:prstGeom prst="rect">
            <a:avLst/>
          </a:prstGeom>
          <a:noFill/>
        </p:spPr>
        <p:txBody>
          <a:bodyPr wrap="square" lIns="91438" tIns="45719" rIns="91438" bIns="45719" rtlCol="0">
            <a:spAutoFit/>
          </a:bodyPr>
          <a:lstStyle>
            <a:defPPr>
              <a:defRPr lang="es-MX"/>
            </a:defPPr>
            <a:lvl1pPr algn="ctr">
              <a:defRPr sz="3200" b="1">
                <a:solidFill>
                  <a:srgbClr val="002060"/>
                </a:solidFill>
                <a:effectLst>
                  <a:outerShdw blurRad="38100" dist="38100" dir="2700000" algn="tl">
                    <a:srgbClr val="000000">
                      <a:alpha val="43137"/>
                    </a:srgbClr>
                  </a:outerShdw>
                </a:effectLst>
                <a:latin typeface="+mj-lt"/>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dirty="0"/>
              <a:t>ORDEN DEL DÍA</a:t>
            </a:r>
          </a:p>
        </p:txBody>
      </p:sp>
      <p:sp>
        <p:nvSpPr>
          <p:cNvPr id="9" name="Marcador de contenido 4">
            <a:extLst>
              <a:ext uri="{FF2B5EF4-FFF2-40B4-BE49-F238E27FC236}">
                <a16:creationId xmlns:a16="http://schemas.microsoft.com/office/drawing/2014/main" xmlns="" id="{ECB79998-680C-447B-95F2-17B05A64398C}"/>
              </a:ext>
            </a:extLst>
          </p:cNvPr>
          <p:cNvSpPr>
            <a:spLocks noGrp="1"/>
          </p:cNvSpPr>
          <p:nvPr>
            <p:ph idx="1"/>
          </p:nvPr>
        </p:nvSpPr>
        <p:spPr>
          <a:xfrm>
            <a:off x="719572" y="1851670"/>
            <a:ext cx="7704856" cy="2376264"/>
          </a:xfrm>
        </p:spPr>
        <p:txBody>
          <a:bodyPr>
            <a:normAutofit fontScale="77500" lnSpcReduction="20000"/>
          </a:bodyPr>
          <a:lstStyle/>
          <a:p>
            <a:pPr marL="0" indent="0">
              <a:buNone/>
            </a:pPr>
            <a:r>
              <a:rPr lang="es-MX" sz="2900" dirty="0"/>
              <a:t>1. Bienvenida y apertura de la sesión.</a:t>
            </a:r>
          </a:p>
          <a:p>
            <a:pPr marL="0" indent="0">
              <a:buNone/>
            </a:pPr>
            <a:r>
              <a:rPr lang="es-MX" sz="2900" dirty="0"/>
              <a:t>2. Lista de asistencia y verificación del </a:t>
            </a:r>
            <a:r>
              <a:rPr lang="es-MX" sz="2900" dirty="0" smtClean="0"/>
              <a:t>quórum </a:t>
            </a:r>
            <a:r>
              <a:rPr lang="es-MX" sz="2900" dirty="0"/>
              <a:t>legal.</a:t>
            </a:r>
          </a:p>
          <a:p>
            <a:pPr marL="0" indent="0">
              <a:buNone/>
            </a:pPr>
            <a:r>
              <a:rPr lang="es-MX" sz="2900" dirty="0"/>
              <a:t>3. Lectura y aprobación del acta de la sesión  anterior.</a:t>
            </a:r>
          </a:p>
          <a:p>
            <a:pPr marL="0" indent="0">
              <a:buNone/>
            </a:pPr>
            <a:r>
              <a:rPr lang="es-MX" sz="2900" dirty="0"/>
              <a:t>4. Informe del estado que guardan los fideicomisos </a:t>
            </a:r>
            <a:r>
              <a:rPr lang="es-MX" sz="2900" b="1" dirty="0"/>
              <a:t>2003829 y </a:t>
            </a:r>
            <a:r>
              <a:rPr lang="es-MX" sz="2900" b="1" dirty="0" smtClean="0"/>
              <a:t>     </a:t>
            </a:r>
          </a:p>
          <a:p>
            <a:pPr marL="0" indent="0">
              <a:buNone/>
            </a:pPr>
            <a:r>
              <a:rPr lang="es-MX" sz="2900" b="1" dirty="0" smtClean="0"/>
              <a:t>    024038-4</a:t>
            </a:r>
            <a:r>
              <a:rPr lang="es-MX" sz="2900" b="1" dirty="0"/>
              <a:t> </a:t>
            </a:r>
            <a:r>
              <a:rPr lang="es-MX" sz="2900" dirty="0"/>
              <a:t>al cierre del </a:t>
            </a:r>
            <a:r>
              <a:rPr lang="es-MX" sz="2900" dirty="0" smtClean="0"/>
              <a:t>tercer trimestre </a:t>
            </a:r>
            <a:r>
              <a:rPr lang="es-MX" sz="2900" dirty="0"/>
              <a:t>del 2019.</a:t>
            </a:r>
          </a:p>
          <a:p>
            <a:pPr marL="0" indent="0">
              <a:buNone/>
            </a:pPr>
            <a:r>
              <a:rPr lang="es-MX" sz="2900" dirty="0"/>
              <a:t>5. </a:t>
            </a:r>
            <a:r>
              <a:rPr lang="es-MX" sz="2900" dirty="0" smtClean="0"/>
              <a:t>Informe </a:t>
            </a:r>
            <a:r>
              <a:rPr lang="es-MX" sz="2900" dirty="0"/>
              <a:t>de ingresos de </a:t>
            </a:r>
            <a:r>
              <a:rPr lang="es-MX" sz="2900" dirty="0" smtClean="0"/>
              <a:t>pensionados </a:t>
            </a:r>
            <a:r>
              <a:rPr lang="es-MX" sz="2900" dirty="0"/>
              <a:t>y jubilados.</a:t>
            </a:r>
          </a:p>
          <a:p>
            <a:pPr marL="0" indent="0">
              <a:buNone/>
            </a:pPr>
            <a:r>
              <a:rPr lang="es-MX" sz="2900" dirty="0"/>
              <a:t>6</a:t>
            </a:r>
            <a:r>
              <a:rPr lang="es-MX" sz="2900" dirty="0" smtClean="0"/>
              <a:t>. </a:t>
            </a:r>
            <a:r>
              <a:rPr lang="es-MX" sz="2900" dirty="0"/>
              <a:t>Asuntos Generales.</a:t>
            </a:r>
          </a:p>
          <a:p>
            <a:pPr>
              <a:buFont typeface="+mj-lt"/>
              <a:buAutoNum type="arabicPeriod"/>
            </a:pPr>
            <a:endParaRPr lang="es-MX" sz="1600" dirty="0"/>
          </a:p>
        </p:txBody>
      </p:sp>
      <p:pic>
        <p:nvPicPr>
          <p:cNvPr id="8" name="5 Imagen" descr="LogoIMPE azul TRANSPARENTE.jpg.png">
            <a:extLst>
              <a:ext uri="{FF2B5EF4-FFF2-40B4-BE49-F238E27FC236}">
                <a16:creationId xmlns:a16="http://schemas.microsoft.com/office/drawing/2014/main" xmlns="" id="{21965B47-0C52-4CDC-89D9-53941E3C31AA}"/>
              </a:ext>
            </a:extLst>
          </p:cNvPr>
          <p:cNvPicPr>
            <a:picLocks noChangeAspect="1"/>
          </p:cNvPicPr>
          <p:nvPr/>
        </p:nvPicPr>
        <p:blipFill>
          <a:blip r:embed="rId2" cstate="print"/>
          <a:stretch>
            <a:fillRect/>
          </a:stretch>
        </p:blipFill>
        <p:spPr>
          <a:xfrm>
            <a:off x="7308306" y="275656"/>
            <a:ext cx="1296143" cy="903506"/>
          </a:xfrm>
          <a:prstGeom prst="rect">
            <a:avLst/>
          </a:prstGeom>
        </p:spPr>
      </p:pic>
      <p:pic>
        <p:nvPicPr>
          <p:cNvPr id="10" name="Imagen 9">
            <a:extLst>
              <a:ext uri="{FF2B5EF4-FFF2-40B4-BE49-F238E27FC236}">
                <a16:creationId xmlns:a16="http://schemas.microsoft.com/office/drawing/2014/main" xmlns="" id="{C4A92309-6CF8-40E6-8FB0-EE60DCB8DD5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1086"/>
            <a:ext cx="1666239" cy="792367"/>
          </a:xfrm>
          <a:prstGeom prst="rect">
            <a:avLst/>
          </a:prstGeom>
          <a:noFill/>
        </p:spPr>
      </p:pic>
    </p:spTree>
    <p:extLst>
      <p:ext uri="{BB962C8B-B14F-4D97-AF65-F5344CB8AC3E}">
        <p14:creationId xmlns:p14="http://schemas.microsoft.com/office/powerpoint/2010/main" val="3453091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IMPE azul TRANSPARENTE.jpg.png"/>
          <p:cNvPicPr>
            <a:picLocks noChangeAspect="1"/>
          </p:cNvPicPr>
          <p:nvPr/>
        </p:nvPicPr>
        <p:blipFill>
          <a:blip r:embed="rId2" cstate="print"/>
          <a:stretch>
            <a:fillRect/>
          </a:stretch>
        </p:blipFill>
        <p:spPr>
          <a:xfrm>
            <a:off x="7308305" y="123478"/>
            <a:ext cx="1691590" cy="929671"/>
          </a:xfrm>
          <a:prstGeom prst="rect">
            <a:avLst/>
          </a:prstGeom>
        </p:spPr>
      </p:pic>
      <p:sp>
        <p:nvSpPr>
          <p:cNvPr id="10" name="9 Marcador de número de diapositiva"/>
          <p:cNvSpPr>
            <a:spLocks noGrp="1"/>
          </p:cNvSpPr>
          <p:nvPr>
            <p:ph type="sldNum" sz="quarter" idx="12"/>
          </p:nvPr>
        </p:nvSpPr>
        <p:spPr/>
        <p:txBody>
          <a:bodyPr/>
          <a:lstStyle/>
          <a:p>
            <a:fld id="{773FA2E4-C0FC-4DA9-9CAE-4AE3AB6BB26E}" type="slidenum">
              <a:rPr lang="es-MX" smtClean="0"/>
              <a:pPr/>
              <a:t>26</a:t>
            </a:fld>
            <a:endParaRPr lang="es-MX" dirty="0"/>
          </a:p>
        </p:txBody>
      </p:sp>
      <p:sp>
        <p:nvSpPr>
          <p:cNvPr id="9" name="8 CuadroTexto"/>
          <p:cNvSpPr txBox="1"/>
          <p:nvPr/>
        </p:nvSpPr>
        <p:spPr>
          <a:xfrm>
            <a:off x="1403648" y="729040"/>
            <a:ext cx="6430799" cy="900246"/>
          </a:xfrm>
          <a:prstGeom prst="rect">
            <a:avLst/>
          </a:prstGeom>
        </p:spPr>
        <p:txBody>
          <a:bodyPr vert="horz" lIns="91440" tIns="45720" rIns="91440" bIns="45720" rtlCol="0" anchor="b">
            <a:noAutofit/>
          </a:bodyPr>
          <a:lstStyle>
            <a:defPPr>
              <a:defRPr lang="es-MX"/>
            </a:defPPr>
            <a:lvl1pPr algn="ctr">
              <a:lnSpc>
                <a:spcPct val="90000"/>
              </a:lnSpc>
              <a:spcBef>
                <a:spcPts val="1000"/>
              </a:spcBef>
              <a:defRPr sz="6000" b="1">
                <a:solidFill>
                  <a:schemeClr val="accent4">
                    <a:lumMod val="75000"/>
                  </a:schemeClr>
                </a:solidFill>
                <a:effectLst>
                  <a:outerShdw blurRad="38100" dist="38100" dir="2700000" algn="tl">
                    <a:srgbClr val="000000">
                      <a:alpha val="43137"/>
                    </a:srgbClr>
                  </a:outerShdw>
                </a:effectLst>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endParaRPr lang="es-MX" sz="5333" dirty="0">
              <a:solidFill>
                <a:srgbClr val="002060"/>
              </a:solidFill>
            </a:endParaRPr>
          </a:p>
        </p:txBody>
      </p:sp>
      <p:sp>
        <p:nvSpPr>
          <p:cNvPr id="4" name="3 CuadroTexto"/>
          <p:cNvSpPr txBox="1"/>
          <p:nvPr/>
        </p:nvSpPr>
        <p:spPr>
          <a:xfrm>
            <a:off x="107504" y="411510"/>
            <a:ext cx="7704856" cy="1077218"/>
          </a:xfrm>
          <a:prstGeom prst="rect">
            <a:avLst/>
          </a:prstGeom>
          <a:noFill/>
        </p:spPr>
        <p:txBody>
          <a:bodyPr wrap="square" rtlCol="0">
            <a:spAutoFit/>
          </a:bodyPr>
          <a:lstStyle/>
          <a:p>
            <a:pPr algn="ctr"/>
            <a:r>
              <a:rPr lang="es-MX" sz="3200" b="1" dirty="0" smtClean="0">
                <a:solidFill>
                  <a:srgbClr val="002060"/>
                </a:solidFill>
                <a:effectLst>
                  <a:outerShdw blurRad="38100" dist="38100" dir="2700000" algn="tl">
                    <a:srgbClr val="000000">
                      <a:alpha val="43137"/>
                    </a:srgbClr>
                  </a:outerShdw>
                </a:effectLst>
              </a:rPr>
              <a:t>FIDEICOMISO DE INVERSION F-2003829</a:t>
            </a:r>
          </a:p>
          <a:p>
            <a:pPr algn="ctr"/>
            <a:r>
              <a:rPr lang="es-MX" sz="3200" b="1" dirty="0" smtClean="0">
                <a:solidFill>
                  <a:srgbClr val="002060"/>
                </a:solidFill>
                <a:effectLst>
                  <a:outerShdw blurRad="38100" dist="38100" dir="2700000" algn="tl">
                    <a:srgbClr val="000000">
                      <a:alpha val="43137"/>
                    </a:srgbClr>
                  </a:outerShdw>
                </a:effectLst>
              </a:rPr>
              <a:t>BALANCE GENERAL</a:t>
            </a:r>
            <a:endParaRPr lang="es-MX" sz="3200" b="1" dirty="0">
              <a:solidFill>
                <a:srgbClr val="002060"/>
              </a:solidFill>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729" y="1488728"/>
            <a:ext cx="6430799" cy="334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464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IMPE azul TRANSPARENTE.jpg.png"/>
          <p:cNvPicPr>
            <a:picLocks noChangeAspect="1"/>
          </p:cNvPicPr>
          <p:nvPr/>
        </p:nvPicPr>
        <p:blipFill>
          <a:blip r:embed="rId2" cstate="print"/>
          <a:stretch>
            <a:fillRect/>
          </a:stretch>
        </p:blipFill>
        <p:spPr>
          <a:xfrm>
            <a:off x="7289755" y="141480"/>
            <a:ext cx="1691590" cy="875665"/>
          </a:xfrm>
          <a:prstGeom prst="rect">
            <a:avLst/>
          </a:prstGeom>
        </p:spPr>
      </p:pic>
      <p:sp>
        <p:nvSpPr>
          <p:cNvPr id="10" name="9 Marcador de número de diapositiva"/>
          <p:cNvSpPr>
            <a:spLocks noGrp="1"/>
          </p:cNvSpPr>
          <p:nvPr>
            <p:ph type="sldNum" sz="quarter" idx="12"/>
          </p:nvPr>
        </p:nvSpPr>
        <p:spPr/>
        <p:txBody>
          <a:bodyPr/>
          <a:lstStyle/>
          <a:p>
            <a:fld id="{773FA2E4-C0FC-4DA9-9CAE-4AE3AB6BB26E}" type="slidenum">
              <a:rPr lang="es-MX" smtClean="0"/>
              <a:pPr/>
              <a:t>27</a:t>
            </a:fld>
            <a:endParaRPr lang="es-MX" dirty="0"/>
          </a:p>
        </p:txBody>
      </p:sp>
      <p:sp>
        <p:nvSpPr>
          <p:cNvPr id="9" name="8 CuadroTexto"/>
          <p:cNvSpPr txBox="1"/>
          <p:nvPr/>
        </p:nvSpPr>
        <p:spPr>
          <a:xfrm>
            <a:off x="1403648" y="729040"/>
            <a:ext cx="6430799" cy="900246"/>
          </a:xfrm>
          <a:prstGeom prst="rect">
            <a:avLst/>
          </a:prstGeom>
        </p:spPr>
        <p:txBody>
          <a:bodyPr vert="horz" lIns="91440" tIns="45720" rIns="91440" bIns="45720" rtlCol="0" anchor="b">
            <a:noAutofit/>
          </a:bodyPr>
          <a:lstStyle>
            <a:defPPr>
              <a:defRPr lang="es-MX"/>
            </a:defPPr>
            <a:lvl1pPr algn="ctr">
              <a:lnSpc>
                <a:spcPct val="90000"/>
              </a:lnSpc>
              <a:spcBef>
                <a:spcPts val="1000"/>
              </a:spcBef>
              <a:defRPr sz="6000" b="1">
                <a:solidFill>
                  <a:schemeClr val="accent4">
                    <a:lumMod val="75000"/>
                  </a:schemeClr>
                </a:solidFill>
                <a:effectLst>
                  <a:outerShdw blurRad="38100" dist="38100" dir="2700000" algn="tl">
                    <a:srgbClr val="000000">
                      <a:alpha val="43137"/>
                    </a:srgbClr>
                  </a:outerShdw>
                </a:effectLst>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endParaRPr lang="es-MX" sz="5333" dirty="0">
              <a:solidFill>
                <a:srgbClr val="002060"/>
              </a:solidFill>
            </a:endParaRPr>
          </a:p>
        </p:txBody>
      </p:sp>
      <p:sp>
        <p:nvSpPr>
          <p:cNvPr id="4" name="3 CuadroTexto"/>
          <p:cNvSpPr txBox="1"/>
          <p:nvPr/>
        </p:nvSpPr>
        <p:spPr>
          <a:xfrm>
            <a:off x="-180528" y="-19961"/>
            <a:ext cx="8568952" cy="2369880"/>
          </a:xfrm>
          <a:prstGeom prst="rect">
            <a:avLst/>
          </a:prstGeom>
          <a:noFill/>
        </p:spPr>
        <p:txBody>
          <a:bodyPr wrap="square" rtlCol="0">
            <a:spAutoFit/>
          </a:bodyPr>
          <a:lstStyle/>
          <a:p>
            <a:pPr algn="ctr"/>
            <a:r>
              <a:rPr lang="es-MX" sz="3600" b="1" dirty="0" smtClean="0">
                <a:solidFill>
                  <a:srgbClr val="002060"/>
                </a:solidFill>
                <a:effectLst>
                  <a:outerShdw blurRad="38100" dist="38100" dir="2700000" algn="tl">
                    <a:srgbClr val="000000">
                      <a:alpha val="43137"/>
                    </a:srgbClr>
                  </a:outerShdw>
                </a:effectLst>
              </a:rPr>
              <a:t>FIDEICOMISO DE BIENES INMUEBLES </a:t>
            </a:r>
          </a:p>
          <a:p>
            <a:pPr algn="ctr"/>
            <a:r>
              <a:rPr lang="es-MX" sz="3600" b="1" dirty="0" smtClean="0">
                <a:solidFill>
                  <a:srgbClr val="002060"/>
                </a:solidFill>
                <a:effectLst>
                  <a:outerShdw blurRad="38100" dist="38100" dir="2700000" algn="tl">
                    <a:srgbClr val="000000">
                      <a:alpha val="43137"/>
                    </a:srgbClr>
                  </a:outerShdw>
                </a:effectLst>
              </a:rPr>
              <a:t>F-024038-4</a:t>
            </a:r>
          </a:p>
          <a:p>
            <a:pPr algn="ctr"/>
            <a:r>
              <a:rPr lang="es-MX" sz="3600" b="1" dirty="0" smtClean="0">
                <a:solidFill>
                  <a:srgbClr val="002060"/>
                </a:solidFill>
                <a:effectLst>
                  <a:outerShdw blurRad="38100" dist="38100" dir="2700000" algn="tl">
                    <a:srgbClr val="000000">
                      <a:alpha val="43137"/>
                    </a:srgbClr>
                  </a:outerShdw>
                </a:effectLst>
              </a:rPr>
              <a:t>BALANCE GENERAL</a:t>
            </a:r>
          </a:p>
          <a:p>
            <a:pPr algn="ctr"/>
            <a:endParaRPr lang="es-MX" sz="4000" b="1" dirty="0">
              <a:solidFill>
                <a:srgbClr val="002060"/>
              </a:solidFill>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465" y="1779662"/>
            <a:ext cx="7235958" cy="312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609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PRESMPAL TRANSPARENTE.jpg.png"/>
          <p:cNvPicPr>
            <a:picLocks noChangeAspect="1"/>
          </p:cNvPicPr>
          <p:nvPr/>
        </p:nvPicPr>
        <p:blipFill>
          <a:blip r:embed="rId2" cstate="print"/>
          <a:stretch>
            <a:fillRect/>
          </a:stretch>
        </p:blipFill>
        <p:spPr>
          <a:xfrm>
            <a:off x="196944" y="195486"/>
            <a:ext cx="2028148" cy="872075"/>
          </a:xfrm>
          <a:prstGeom prst="rect">
            <a:avLst/>
          </a:prstGeom>
        </p:spPr>
      </p:pic>
      <p:pic>
        <p:nvPicPr>
          <p:cNvPr id="8" name="7 Imagen" descr="LogoIMPE azul TRANSPARENTE.jpg.png"/>
          <p:cNvPicPr>
            <a:picLocks noChangeAspect="1"/>
          </p:cNvPicPr>
          <p:nvPr/>
        </p:nvPicPr>
        <p:blipFill>
          <a:blip r:embed="rId3" cstate="print"/>
          <a:stretch>
            <a:fillRect/>
          </a:stretch>
        </p:blipFill>
        <p:spPr>
          <a:xfrm>
            <a:off x="7596730" y="87475"/>
            <a:ext cx="1432200" cy="998345"/>
          </a:xfrm>
          <a:prstGeom prst="rect">
            <a:avLst/>
          </a:prstGeom>
        </p:spPr>
      </p:pic>
      <p:graphicFrame>
        <p:nvGraphicFramePr>
          <p:cNvPr id="13" name="12 Tabla"/>
          <p:cNvGraphicFramePr>
            <a:graphicFrameLocks noGrp="1"/>
          </p:cNvGraphicFramePr>
          <p:nvPr>
            <p:extLst>
              <p:ext uri="{D42A27DB-BD31-4B8C-83A1-F6EECF244321}">
                <p14:modId xmlns:p14="http://schemas.microsoft.com/office/powerpoint/2010/main" val="2935215310"/>
              </p:ext>
            </p:extLst>
          </p:nvPr>
        </p:nvGraphicFramePr>
        <p:xfrm>
          <a:off x="2051720" y="173074"/>
          <a:ext cx="5671368" cy="1207580"/>
        </p:xfrm>
        <a:graphic>
          <a:graphicData uri="http://schemas.openxmlformats.org/drawingml/2006/table">
            <a:tbl>
              <a:tblPr/>
              <a:tblGrid>
                <a:gridCol w="5671368">
                  <a:extLst>
                    <a:ext uri="{9D8B030D-6E8A-4147-A177-3AD203B41FA5}">
                      <a16:colId xmlns="" xmlns:a16="http://schemas.microsoft.com/office/drawing/2014/main" val="20000"/>
                    </a:ext>
                  </a:extLst>
                </a:gridCol>
              </a:tblGrid>
              <a:tr h="967264">
                <a:tc>
                  <a:txBody>
                    <a:bodyPr/>
                    <a:lstStyle/>
                    <a:p>
                      <a:pPr algn="ctr" fontAlgn="b"/>
                      <a:r>
                        <a:rPr lang="es-ES" sz="2100" b="1" i="0" u="none" strike="noStrike" dirty="0">
                          <a:solidFill>
                            <a:srgbClr val="0070C0"/>
                          </a:solidFill>
                          <a:latin typeface="Calibri"/>
                        </a:rPr>
                        <a:t>PENSIONES</a:t>
                      </a:r>
                      <a:r>
                        <a:rPr lang="es-ES" sz="2100" b="1" i="0" u="none" strike="noStrike" baseline="0" dirty="0">
                          <a:solidFill>
                            <a:srgbClr val="0070C0"/>
                          </a:solidFill>
                          <a:latin typeface="Calibri"/>
                        </a:rPr>
                        <a:t> OTORGADAS </a:t>
                      </a:r>
                      <a:endParaRPr lang="es-ES" sz="2100" b="1" i="0" u="none" strike="noStrike" baseline="0" dirty="0" smtClean="0">
                        <a:solidFill>
                          <a:srgbClr val="0070C0"/>
                        </a:solidFill>
                        <a:latin typeface="Calibri"/>
                      </a:endParaRPr>
                    </a:p>
                    <a:p>
                      <a:pPr algn="ctr" fontAlgn="b"/>
                      <a:r>
                        <a:rPr lang="es-ES" sz="2100" b="1" i="0" u="none" strike="noStrike" baseline="0" dirty="0" smtClean="0">
                          <a:solidFill>
                            <a:srgbClr val="0070C0"/>
                          </a:solidFill>
                          <a:latin typeface="Calibri"/>
                        </a:rPr>
                        <a:t>AL 30 DE SEPTIEMBRE DE 2019</a:t>
                      </a:r>
                      <a:endParaRPr lang="es-ES" sz="2100" b="1" i="0" u="none" strike="noStrike" baseline="0" dirty="0">
                        <a:solidFill>
                          <a:srgbClr val="0070C0"/>
                        </a:solidFill>
                        <a:latin typeface="Calibri"/>
                      </a:endParaRPr>
                    </a:p>
                    <a:p>
                      <a:pPr algn="ctr" fontAlgn="b"/>
                      <a:endParaRPr lang="es-ES" sz="21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 xmlns:a16="http://schemas.microsoft.com/office/drawing/2014/main" val="10000"/>
                  </a:ext>
                </a:extLst>
              </a:tr>
              <a:tr h="240316">
                <a:tc>
                  <a:txBody>
                    <a:bodyPr/>
                    <a:lstStyle/>
                    <a:p>
                      <a:pPr algn="ctr" fontAlgn="b"/>
                      <a:endParaRPr lang="es-ES" sz="15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 xmlns:a16="http://schemas.microsoft.com/office/drawing/2014/main" val="10001"/>
                  </a:ext>
                </a:extLst>
              </a:tr>
            </a:tbl>
          </a:graphicData>
        </a:graphic>
      </p:graphicFrame>
      <p:sp>
        <p:nvSpPr>
          <p:cNvPr id="6" name="5 CuadroTexto"/>
          <p:cNvSpPr txBox="1"/>
          <p:nvPr/>
        </p:nvSpPr>
        <p:spPr>
          <a:xfrm>
            <a:off x="395536" y="1093597"/>
            <a:ext cx="8479512" cy="346249"/>
          </a:xfrm>
          <a:prstGeom prst="rect">
            <a:avLst/>
          </a:prstGeom>
          <a:noFill/>
        </p:spPr>
        <p:txBody>
          <a:bodyPr wrap="square" lIns="68580" tIns="34290" rIns="68580" bIns="34290" rtlCol="0">
            <a:spAutoFit/>
          </a:bodyPr>
          <a:lstStyle/>
          <a:p>
            <a:pPr marL="214313" indent="-214313"/>
            <a:r>
              <a:rPr lang="es-MX" dirty="0" smtClean="0"/>
              <a:t>18 Dictámenes </a:t>
            </a:r>
            <a:r>
              <a:rPr lang="es-MX" dirty="0"/>
              <a:t>ingresaron a la nómina en </a:t>
            </a:r>
            <a:r>
              <a:rPr lang="es-MX" dirty="0" smtClean="0"/>
              <a:t>los meses de julio a septiembre del año 2019.</a:t>
            </a:r>
            <a:endParaRPr lang="es-MX" dirty="0"/>
          </a:p>
        </p:txBody>
      </p:sp>
      <p:graphicFrame>
        <p:nvGraphicFramePr>
          <p:cNvPr id="12" name="11 Marcador de contenido"/>
          <p:cNvGraphicFramePr>
            <a:graphicFrameLocks noGrp="1"/>
          </p:cNvGraphicFramePr>
          <p:nvPr>
            <p:ph sz="half" idx="1"/>
            <p:extLst>
              <p:ext uri="{D42A27DB-BD31-4B8C-83A1-F6EECF244321}">
                <p14:modId xmlns:p14="http://schemas.microsoft.com/office/powerpoint/2010/main" val="3360917927"/>
              </p:ext>
            </p:extLst>
          </p:nvPr>
        </p:nvGraphicFramePr>
        <p:xfrm>
          <a:off x="323528" y="1470028"/>
          <a:ext cx="8344534" cy="3061120"/>
        </p:xfrm>
        <a:graphic>
          <a:graphicData uri="http://schemas.openxmlformats.org/drawingml/2006/table">
            <a:tbl>
              <a:tblPr firstRow="1" bandRow="1">
                <a:tableStyleId>{5C22544A-7EE6-4342-B048-85BDC9FD1C3A}</a:tableStyleId>
              </a:tblPr>
              <a:tblGrid>
                <a:gridCol w="2833994"/>
                <a:gridCol w="2278574"/>
                <a:gridCol w="864096"/>
                <a:gridCol w="1080120"/>
                <a:gridCol w="1287750"/>
              </a:tblGrid>
              <a:tr h="425196">
                <a:tc>
                  <a:txBody>
                    <a:bodyPr/>
                    <a:lstStyle/>
                    <a:p>
                      <a:pPr algn="ctr"/>
                      <a:r>
                        <a:rPr lang="es-MX" sz="1200" dirty="0" smtClean="0"/>
                        <a:t>NOMBRE</a:t>
                      </a:r>
                      <a:endParaRPr lang="es-MX" sz="1200" dirty="0"/>
                    </a:p>
                  </a:txBody>
                  <a:tcPr marL="68589" marR="68589" marT="34290" marB="34290"/>
                </a:tc>
                <a:tc>
                  <a:txBody>
                    <a:bodyPr/>
                    <a:lstStyle/>
                    <a:p>
                      <a:pPr algn="ctr"/>
                      <a:r>
                        <a:rPr lang="es-MX" sz="1200" dirty="0" smtClean="0"/>
                        <a:t>DEPENDENCIA</a:t>
                      </a:r>
                      <a:endParaRPr lang="es-MX" sz="1200" dirty="0"/>
                    </a:p>
                  </a:txBody>
                  <a:tcPr marL="68589" marR="68589" marT="34290" marB="34290"/>
                </a:tc>
                <a:tc>
                  <a:txBody>
                    <a:bodyPr/>
                    <a:lstStyle/>
                    <a:p>
                      <a:pPr algn="ctr"/>
                      <a:r>
                        <a:rPr lang="es-MX" sz="1200" dirty="0" smtClean="0"/>
                        <a:t>FECHA DE ALTA</a:t>
                      </a:r>
                      <a:endParaRPr lang="es-MX" sz="1200" dirty="0"/>
                    </a:p>
                  </a:txBody>
                  <a:tcPr marL="68589" marR="68589" marT="34290" marB="34290"/>
                </a:tc>
                <a:tc>
                  <a:txBody>
                    <a:bodyPr/>
                    <a:lstStyle/>
                    <a:p>
                      <a:pPr algn="ctr"/>
                      <a:r>
                        <a:rPr lang="es-MX" sz="1200" dirty="0" smtClean="0"/>
                        <a:t>DESCRIPCIÓN</a:t>
                      </a:r>
                      <a:endParaRPr lang="es-MX" sz="1200" dirty="0"/>
                    </a:p>
                  </a:txBody>
                  <a:tcPr marL="68589" marR="68589" marT="34290" marB="34290"/>
                </a:tc>
                <a:tc>
                  <a:txBody>
                    <a:bodyPr/>
                    <a:lstStyle/>
                    <a:p>
                      <a:pPr algn="ctr"/>
                      <a:r>
                        <a:rPr lang="es-MX" sz="1200" dirty="0" smtClean="0"/>
                        <a:t>COSTO ANUAL DE LA PENSIÓN</a:t>
                      </a:r>
                      <a:endParaRPr lang="es-MX" sz="1200" dirty="0"/>
                    </a:p>
                  </a:txBody>
                  <a:tcPr marL="68589" marR="68589" marT="34290" marB="34290"/>
                </a:tc>
              </a:tr>
              <a:tr h="365189">
                <a:tc>
                  <a:txBody>
                    <a:bodyPr/>
                    <a:lstStyle/>
                    <a:p>
                      <a:pPr algn="ctr" fontAlgn="b">
                        <a:spcBef>
                          <a:spcPts val="0"/>
                        </a:spcBef>
                      </a:pPr>
                      <a:r>
                        <a:rPr lang="es-MX" sz="1200" b="0" i="0" u="none" strike="noStrike" dirty="0" smtClean="0">
                          <a:solidFill>
                            <a:srgbClr val="000000"/>
                          </a:solidFill>
                          <a:effectLst/>
                          <a:latin typeface="Calibri"/>
                        </a:rPr>
                        <a:t>JAVIER ANSELMO</a:t>
                      </a:r>
                      <a:r>
                        <a:rPr lang="es-MX" sz="1200" b="0" i="0" u="none" strike="noStrike" baseline="0" dirty="0" smtClean="0">
                          <a:solidFill>
                            <a:srgbClr val="000000"/>
                          </a:solidFill>
                          <a:effectLst/>
                          <a:latin typeface="Calibri"/>
                        </a:rPr>
                        <a:t> GARCÍA MENDOZA</a:t>
                      </a:r>
                    </a:p>
                  </a:txBody>
                  <a:tcPr marL="9525" marR="9525" marT="9525" marB="0"/>
                </a:tc>
                <a:tc>
                  <a:txBody>
                    <a:bodyPr/>
                    <a:lstStyle/>
                    <a:p>
                      <a:pPr algn="ctr" fontAlgn="b">
                        <a:spcBef>
                          <a:spcPts val="0"/>
                        </a:spcBef>
                      </a:pPr>
                      <a:r>
                        <a:rPr lang="es-MX" sz="1100" b="0" i="0" u="none" strike="noStrike" dirty="0" smtClean="0">
                          <a:solidFill>
                            <a:srgbClr val="000000"/>
                          </a:solidFill>
                          <a:effectLst/>
                          <a:latin typeface="Calibri"/>
                        </a:rPr>
                        <a:t>DIRECCIÓN DE OBRAS PÚBLICAS</a:t>
                      </a:r>
                      <a:endParaRPr lang="es-MX" sz="11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JUBILACIÓN</a:t>
                      </a: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$180,765.85</a:t>
                      </a:r>
                      <a:endParaRPr lang="es-MX" sz="1200" b="1" i="0" u="none" strike="noStrike" dirty="0">
                        <a:solidFill>
                          <a:srgbClr val="000000"/>
                        </a:solidFill>
                        <a:effectLst/>
                        <a:latin typeface="Calibri"/>
                      </a:endParaRPr>
                    </a:p>
                  </a:txBody>
                  <a:tcPr marL="9525" marR="9525" marT="8573" marB="0"/>
                </a:tc>
              </a:tr>
              <a:tr h="259229">
                <a:tc>
                  <a:txBody>
                    <a:bodyPr/>
                    <a:lstStyle/>
                    <a:p>
                      <a:pPr algn="ctr" fontAlgn="b">
                        <a:spcBef>
                          <a:spcPts val="0"/>
                        </a:spcBef>
                      </a:pPr>
                      <a:r>
                        <a:rPr lang="es-MX" sz="1200" b="0" i="0" u="none" strike="noStrike" dirty="0" smtClean="0">
                          <a:solidFill>
                            <a:srgbClr val="000000"/>
                          </a:solidFill>
                          <a:effectLst/>
                          <a:latin typeface="Calibri"/>
                        </a:rPr>
                        <a:t>RAMÓN VALENZUELA</a:t>
                      </a:r>
                    </a:p>
                  </a:txBody>
                  <a:tcPr marL="9525" marR="9525" marT="9525" marB="0"/>
                </a:tc>
                <a:tc>
                  <a:txBody>
                    <a:bodyPr/>
                    <a:lstStyle/>
                    <a:p>
                      <a:pPr algn="ctr" fontAlgn="b">
                        <a:spcBef>
                          <a:spcPts val="0"/>
                        </a:spcBef>
                      </a:pPr>
                      <a:r>
                        <a:rPr lang="es-MX" sz="1100" b="0" i="0" u="none" strike="noStrike" dirty="0" smtClean="0">
                          <a:solidFill>
                            <a:srgbClr val="000000"/>
                          </a:solidFill>
                          <a:effectLst/>
                          <a:latin typeface="Calibri"/>
                        </a:rPr>
                        <a:t>DIRECCIÓN DE SEGURIDAD PÚBLICA</a:t>
                      </a:r>
                      <a:endParaRPr lang="es-MX" sz="11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16/07/2019</a:t>
                      </a: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JUBILACIÓN</a:t>
                      </a: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$248,239.61</a:t>
                      </a:r>
                    </a:p>
                  </a:txBody>
                  <a:tcPr marL="9525" marR="9525" marT="8573" marB="0"/>
                </a:tc>
              </a:tr>
              <a:tr h="311338">
                <a:tc>
                  <a:txBody>
                    <a:bodyPr/>
                    <a:lstStyle/>
                    <a:p>
                      <a:pPr algn="ctr" fontAlgn="b">
                        <a:spcBef>
                          <a:spcPts val="0"/>
                        </a:spcBef>
                      </a:pPr>
                      <a:r>
                        <a:rPr lang="es-MX" sz="1200" b="0" i="0" u="none" strike="noStrike" dirty="0" smtClean="0">
                          <a:solidFill>
                            <a:srgbClr val="000000"/>
                          </a:solidFill>
                          <a:effectLst/>
                          <a:latin typeface="Calibri"/>
                        </a:rPr>
                        <a:t>VÍCTOR</a:t>
                      </a:r>
                      <a:r>
                        <a:rPr lang="es-MX" sz="1200" b="0" i="0" u="none" strike="noStrike" baseline="0" dirty="0" smtClean="0">
                          <a:solidFill>
                            <a:srgbClr val="000000"/>
                          </a:solidFill>
                          <a:effectLst/>
                          <a:latin typeface="Calibri"/>
                        </a:rPr>
                        <a:t> HUGO NUÑEZ GIL</a:t>
                      </a:r>
                      <a:endParaRPr lang="es-MX" sz="1200" b="0" i="0" u="none" strike="noStrike" dirty="0">
                        <a:solidFill>
                          <a:srgbClr val="000000"/>
                        </a:solidFill>
                        <a:effectLst/>
                        <a:latin typeface="Calibri"/>
                      </a:endParaRPr>
                    </a:p>
                  </a:txBody>
                  <a:tcPr marL="9525" marR="9525" marT="9525" marB="0"/>
                </a:tc>
                <a:tc>
                  <a:txBody>
                    <a:bodyPr/>
                    <a:lstStyle/>
                    <a:p>
                      <a:pPr algn="ctr" fontAlgn="b">
                        <a:spcBef>
                          <a:spcPts val="0"/>
                        </a:spcBef>
                      </a:pPr>
                      <a:r>
                        <a:rPr lang="es-MX" sz="1100" b="0" i="0" u="none" strike="noStrike" dirty="0" smtClean="0">
                          <a:solidFill>
                            <a:srgbClr val="000000"/>
                          </a:solidFill>
                          <a:effectLst/>
                          <a:latin typeface="+mn-lt"/>
                        </a:rPr>
                        <a:t>DIRECCIÓN DE SEGURIDAD PÚBLICA</a:t>
                      </a:r>
                      <a:endParaRPr lang="es-MX" sz="1100" b="0" i="0" u="none" strike="noStrike" dirty="0">
                        <a:solidFill>
                          <a:srgbClr val="000000"/>
                        </a:solidFill>
                        <a:effectLst/>
                        <a:latin typeface="+mn-lt"/>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INVALIDEZ</a:t>
                      </a: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$272,592.35</a:t>
                      </a:r>
                    </a:p>
                  </a:txBody>
                  <a:tcPr marL="9525" marR="9525" marT="8573" marB="0"/>
                </a:tc>
              </a:tr>
              <a:tr h="245508">
                <a:tc>
                  <a:txBody>
                    <a:bodyPr/>
                    <a:lstStyle/>
                    <a:p>
                      <a:pPr algn="ctr" fontAlgn="b">
                        <a:spcBef>
                          <a:spcPts val="0"/>
                        </a:spcBef>
                      </a:pPr>
                      <a:r>
                        <a:rPr lang="es-MX" sz="1200" b="0" i="0" u="none" strike="noStrike" dirty="0" smtClean="0">
                          <a:solidFill>
                            <a:srgbClr val="000000"/>
                          </a:solidFill>
                          <a:effectLst/>
                          <a:latin typeface="Calibri"/>
                        </a:rPr>
                        <a:t>RAÚL MARTÍNEZ VEGA</a:t>
                      </a:r>
                      <a:endParaRPr lang="es-MX" sz="1200" b="0" i="0" u="none" strike="noStrike" dirty="0">
                        <a:solidFill>
                          <a:srgbClr val="000000"/>
                        </a:solidFill>
                        <a:effectLst/>
                        <a:latin typeface="Calibri"/>
                      </a:endParaRPr>
                    </a:p>
                  </a:txBody>
                  <a:tcPr marL="9525" marR="9525" marT="9525" marB="0"/>
                </a:tc>
                <a:tc>
                  <a:txBody>
                    <a:bodyPr/>
                    <a:lstStyle/>
                    <a:p>
                      <a:pPr algn="ctr" fontAlgn="b">
                        <a:spcBef>
                          <a:spcPts val="0"/>
                        </a:spcBef>
                      </a:pPr>
                      <a:r>
                        <a:rPr lang="es-MX" sz="1100" b="0" i="0" u="none" strike="noStrike" dirty="0" smtClean="0">
                          <a:solidFill>
                            <a:srgbClr val="000000"/>
                          </a:solidFill>
                          <a:effectLst/>
                          <a:latin typeface="Calibri"/>
                        </a:rPr>
                        <a:t>DIRECCIÓN DE SEGURIDAD</a:t>
                      </a:r>
                      <a:r>
                        <a:rPr lang="es-MX" sz="1100" b="0" i="0" u="none" strike="noStrike" baseline="0" dirty="0" smtClean="0">
                          <a:solidFill>
                            <a:srgbClr val="000000"/>
                          </a:solidFill>
                          <a:effectLst/>
                          <a:latin typeface="Calibri"/>
                        </a:rPr>
                        <a:t> PÚBLICA</a:t>
                      </a:r>
                      <a:endParaRPr lang="es-MX" sz="11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INVALIDEZ</a:t>
                      </a: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$305,270.73</a:t>
                      </a:r>
                      <a:endParaRPr lang="es-MX" sz="1200" b="1" i="0" u="none" strike="noStrike" dirty="0">
                        <a:solidFill>
                          <a:srgbClr val="000000"/>
                        </a:solidFill>
                        <a:effectLst/>
                        <a:latin typeface="Calibri"/>
                      </a:endParaRPr>
                    </a:p>
                  </a:txBody>
                  <a:tcPr marL="9525" marR="9525" marT="8573" marB="0"/>
                </a:tc>
              </a:tr>
              <a:tr h="365189">
                <a:tc>
                  <a:txBody>
                    <a:bodyPr/>
                    <a:lstStyle/>
                    <a:p>
                      <a:pPr algn="ctr" fontAlgn="b">
                        <a:spcBef>
                          <a:spcPts val="0"/>
                        </a:spcBef>
                      </a:pPr>
                      <a:r>
                        <a:rPr lang="es-MX" sz="1200" b="0" i="0" u="none" strike="noStrike" dirty="0" smtClean="0">
                          <a:solidFill>
                            <a:srgbClr val="000000"/>
                          </a:solidFill>
                          <a:effectLst/>
                          <a:latin typeface="Calibri"/>
                        </a:rPr>
                        <a:t>CARLOS MARTÍNEZ RAMOS</a:t>
                      </a:r>
                      <a:endParaRPr lang="es-MX" sz="1200" b="0" i="0" u="none" strike="noStrike" dirty="0">
                        <a:solidFill>
                          <a:srgbClr val="000000"/>
                        </a:solidFill>
                        <a:effectLst/>
                        <a:latin typeface="Calibri"/>
                      </a:endParaRPr>
                    </a:p>
                  </a:txBody>
                  <a:tcPr marL="9525" marR="9525"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100" b="0" i="0" u="none" strike="noStrike" dirty="0" smtClean="0">
                          <a:solidFill>
                            <a:srgbClr val="000000"/>
                          </a:solidFill>
                          <a:effectLst/>
                          <a:latin typeface="+mn-lt"/>
                        </a:rPr>
                        <a:t>DIRECCIÓN DE OBRAS PÚBLICAS</a:t>
                      </a: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RETIRO</a:t>
                      </a: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$53,939.58</a:t>
                      </a:r>
                      <a:endParaRPr lang="es-MX" sz="1200" b="1" i="0" u="none" strike="noStrike" dirty="0">
                        <a:solidFill>
                          <a:srgbClr val="000000"/>
                        </a:solidFill>
                        <a:effectLst/>
                        <a:latin typeface="Calibri"/>
                      </a:endParaRPr>
                    </a:p>
                  </a:txBody>
                  <a:tcPr marL="9525" marR="9525" marT="8573" marB="0"/>
                </a:tc>
              </a:tr>
              <a:tr h="337757">
                <a:tc>
                  <a:txBody>
                    <a:bodyPr/>
                    <a:lstStyle/>
                    <a:p>
                      <a:pPr algn="ctr" fontAlgn="b">
                        <a:spcBef>
                          <a:spcPts val="0"/>
                        </a:spcBef>
                      </a:pPr>
                      <a:r>
                        <a:rPr lang="es-MX" sz="1200" b="0" i="0" u="none" strike="noStrike" dirty="0" smtClean="0">
                          <a:solidFill>
                            <a:srgbClr val="000000"/>
                          </a:solidFill>
                          <a:effectLst/>
                          <a:latin typeface="Calibri"/>
                        </a:rPr>
                        <a:t>JESÚS SOSA</a:t>
                      </a:r>
                      <a:endParaRPr lang="es-MX" sz="1200" b="0" i="0" u="none" strike="noStrike" dirty="0">
                        <a:solidFill>
                          <a:srgbClr val="000000"/>
                        </a:solidFill>
                        <a:effectLst/>
                        <a:latin typeface="Calibri"/>
                      </a:endParaRPr>
                    </a:p>
                  </a:txBody>
                  <a:tcPr marL="9525" marR="9525" marT="9525" marB="0"/>
                </a:tc>
                <a:tc>
                  <a:txBody>
                    <a:bodyPr/>
                    <a:lstStyle/>
                    <a:p>
                      <a:pPr algn="ctr" fontAlgn="b">
                        <a:spcBef>
                          <a:spcPts val="0"/>
                        </a:spcBef>
                      </a:pPr>
                      <a:r>
                        <a:rPr lang="es-MX" sz="1100" b="0" i="0" u="none" strike="noStrike" dirty="0" smtClean="0">
                          <a:solidFill>
                            <a:srgbClr val="000000"/>
                          </a:solidFill>
                          <a:effectLst/>
                          <a:latin typeface="Calibri"/>
                        </a:rPr>
                        <a:t>DIRECCIÓN DE MANTENIMIENTO URBANO</a:t>
                      </a:r>
                      <a:endParaRPr lang="es-MX" sz="11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INVALIDEZ</a:t>
                      </a: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$51,286.04</a:t>
                      </a:r>
                      <a:endParaRPr lang="es-MX" sz="1200" b="1" i="0" u="none" strike="noStrike" dirty="0">
                        <a:solidFill>
                          <a:srgbClr val="000000"/>
                        </a:solidFill>
                        <a:effectLst/>
                        <a:latin typeface="Calibri"/>
                      </a:endParaRPr>
                    </a:p>
                  </a:txBody>
                  <a:tcPr marL="9525" marR="9525" marT="8573" marB="0"/>
                </a:tc>
              </a:tr>
              <a:tr h="337757">
                <a:tc>
                  <a:txBody>
                    <a:bodyPr/>
                    <a:lstStyle/>
                    <a:p>
                      <a:pPr algn="ctr" fontAlgn="b">
                        <a:spcBef>
                          <a:spcPts val="0"/>
                        </a:spcBef>
                      </a:pPr>
                      <a:r>
                        <a:rPr lang="es-MX" sz="1200" b="0" i="0" u="none" strike="noStrike" dirty="0" smtClean="0">
                          <a:solidFill>
                            <a:srgbClr val="000000"/>
                          </a:solidFill>
                          <a:effectLst/>
                          <a:latin typeface="Calibri"/>
                        </a:rPr>
                        <a:t>ROSA E. VALDIVIEZO</a:t>
                      </a:r>
                      <a:r>
                        <a:rPr lang="es-MX" sz="1200" b="0" i="0" u="none" strike="noStrike" baseline="0" dirty="0" smtClean="0">
                          <a:solidFill>
                            <a:srgbClr val="000000"/>
                          </a:solidFill>
                          <a:effectLst/>
                          <a:latin typeface="Calibri"/>
                        </a:rPr>
                        <a:t> LÓPEZ</a:t>
                      </a:r>
                      <a:endParaRPr lang="es-MX" sz="1200" b="0" i="0" u="none" strike="noStrike" dirty="0">
                        <a:solidFill>
                          <a:srgbClr val="000000"/>
                        </a:solidFill>
                        <a:effectLst/>
                        <a:latin typeface="Calibri"/>
                      </a:endParaRPr>
                    </a:p>
                  </a:txBody>
                  <a:tcPr marL="9525" marR="9525" marT="9525" marB="0"/>
                </a:tc>
                <a:tc>
                  <a:txBody>
                    <a:bodyPr/>
                    <a:lstStyle/>
                    <a:p>
                      <a:pPr algn="ctr" fontAlgn="b">
                        <a:spcBef>
                          <a:spcPts val="0"/>
                        </a:spcBef>
                      </a:pPr>
                      <a:r>
                        <a:rPr lang="es-MX" sz="1100" b="0" i="0" u="none" strike="noStrike" dirty="0" smtClean="0">
                          <a:solidFill>
                            <a:srgbClr val="000000"/>
                          </a:solidFill>
                          <a:effectLst/>
                          <a:latin typeface="Calibri"/>
                        </a:rPr>
                        <a:t>DIRECCIÓN DE MANTENIMIENTO URBANO</a:t>
                      </a:r>
                      <a:endParaRPr lang="es-MX" sz="11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INVALIDEZ</a:t>
                      </a: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mn-lt"/>
                        </a:rPr>
                        <a:t>$34,671.27</a:t>
                      </a:r>
                      <a:endParaRPr lang="es-MX" sz="1200" b="1" i="0" u="none" strike="noStrike" dirty="0">
                        <a:solidFill>
                          <a:srgbClr val="000000"/>
                        </a:solidFill>
                        <a:effectLst/>
                        <a:latin typeface="+mn-lt"/>
                      </a:endParaRPr>
                    </a:p>
                  </a:txBody>
                  <a:tcPr marL="9525" marR="9525" marT="8573" marB="0"/>
                </a:tc>
              </a:tr>
              <a:tr h="365189">
                <a:tc>
                  <a:txBody>
                    <a:bodyPr/>
                    <a:lstStyle/>
                    <a:p>
                      <a:pPr algn="ctr" fontAlgn="b">
                        <a:spcBef>
                          <a:spcPts val="0"/>
                        </a:spcBef>
                      </a:pPr>
                      <a:r>
                        <a:rPr lang="es-MX" sz="1200" b="0" i="0" u="none" strike="noStrike" dirty="0" smtClean="0">
                          <a:solidFill>
                            <a:srgbClr val="000000"/>
                          </a:solidFill>
                          <a:effectLst/>
                          <a:latin typeface="Calibri"/>
                        </a:rPr>
                        <a:t>FRANCISCO JAVIER HERNÁDEZ</a:t>
                      </a:r>
                      <a:r>
                        <a:rPr lang="es-MX" sz="1200" b="0" i="0" u="none" strike="noStrike" baseline="0" dirty="0" smtClean="0">
                          <a:solidFill>
                            <a:srgbClr val="000000"/>
                          </a:solidFill>
                          <a:effectLst/>
                          <a:latin typeface="Calibri"/>
                        </a:rPr>
                        <a:t> ARMIJO</a:t>
                      </a:r>
                      <a:endParaRPr lang="es-MX" sz="1200" b="0" i="0" u="none" strike="noStrike" dirty="0">
                        <a:solidFill>
                          <a:srgbClr val="000000"/>
                        </a:solidFill>
                        <a:effectLst/>
                        <a:latin typeface="Calibri"/>
                      </a:endParaRPr>
                    </a:p>
                  </a:txBody>
                  <a:tcPr marL="9525" marR="9525"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100" b="0" i="0" u="none" strike="noStrike" dirty="0" smtClean="0">
                          <a:solidFill>
                            <a:srgbClr val="000000"/>
                          </a:solidFill>
                          <a:effectLst/>
                          <a:latin typeface="+mn-lt"/>
                        </a:rPr>
                        <a:t>DIRECCIÓN DE SEGURIDAD</a:t>
                      </a:r>
                      <a:r>
                        <a:rPr lang="es-MX" sz="1100" b="0" i="0" u="none" strike="noStrike" baseline="0" dirty="0" smtClean="0">
                          <a:solidFill>
                            <a:srgbClr val="000000"/>
                          </a:solidFill>
                          <a:effectLst/>
                          <a:latin typeface="+mn-lt"/>
                        </a:rPr>
                        <a:t> PÚBLICA</a:t>
                      </a:r>
                      <a:endParaRPr lang="es-MX" sz="1100" b="0" i="0" u="none" strike="noStrike" dirty="0" smtClean="0">
                        <a:solidFill>
                          <a:srgbClr val="000000"/>
                        </a:solidFill>
                        <a:effectLst/>
                        <a:latin typeface="+mn-lt"/>
                      </a:endParaRP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01/09/2019</a:t>
                      </a:r>
                    </a:p>
                    <a:p>
                      <a:pPr algn="ctr" fontAlgn="b">
                        <a:spcBef>
                          <a:spcPts val="0"/>
                        </a:spcBef>
                      </a:pP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0" i="0" u="none" strike="noStrike" dirty="0" smtClean="0">
                          <a:solidFill>
                            <a:srgbClr val="000000"/>
                          </a:solidFill>
                          <a:effectLst/>
                          <a:latin typeface="Calibri"/>
                        </a:rPr>
                        <a:t>INVALIDEZ</a:t>
                      </a:r>
                      <a:endParaRPr lang="es-MX" sz="1200" b="0" i="0" u="none" strike="noStrike" dirty="0">
                        <a:solidFill>
                          <a:srgbClr val="000000"/>
                        </a:solidFill>
                        <a:effectLst/>
                        <a:latin typeface="Calibri"/>
                      </a:endParaRPr>
                    </a:p>
                  </a:txBody>
                  <a:tcPr marL="9525" marR="9525" marT="8573" marB="0"/>
                </a:tc>
                <a:tc>
                  <a:txBody>
                    <a:bodyPr/>
                    <a:lstStyle/>
                    <a:p>
                      <a:pPr algn="ctr" fontAlgn="b">
                        <a:spcBef>
                          <a:spcPts val="0"/>
                        </a:spcBef>
                      </a:pPr>
                      <a:r>
                        <a:rPr lang="es-MX" sz="1200" b="1" i="0" u="none" strike="noStrike" dirty="0" smtClean="0">
                          <a:solidFill>
                            <a:srgbClr val="000000"/>
                          </a:solidFill>
                          <a:effectLst/>
                          <a:latin typeface="Calibri"/>
                        </a:rPr>
                        <a:t>$146.868.38</a:t>
                      </a:r>
                      <a:endParaRPr lang="es-MX" sz="1200" b="1" i="0" u="none" strike="noStrike" dirty="0">
                        <a:solidFill>
                          <a:srgbClr val="000000"/>
                        </a:solidFill>
                        <a:effectLst/>
                        <a:latin typeface="Calibri"/>
                      </a:endParaRPr>
                    </a:p>
                  </a:txBody>
                  <a:tcPr marL="9525" marR="9525" marT="8573" marB="0"/>
                </a:tc>
              </a:tr>
            </a:tbl>
          </a:graphicData>
        </a:graphic>
      </p:graphicFrame>
      <p:sp>
        <p:nvSpPr>
          <p:cNvPr id="9" name="8 Marcador de número de diapositiva"/>
          <p:cNvSpPr>
            <a:spLocks noGrp="1"/>
          </p:cNvSpPr>
          <p:nvPr>
            <p:ph type="sldNum" sz="quarter" idx="12"/>
          </p:nvPr>
        </p:nvSpPr>
        <p:spPr/>
        <p:txBody>
          <a:bodyPr/>
          <a:lstStyle/>
          <a:p>
            <a:fld id="{773FA2E4-C0FC-4DA9-9CAE-4AE3AB6BB26E}" type="slidenum">
              <a:rPr lang="es-MX" smtClean="0"/>
              <a:pPr/>
              <a:t>28</a:t>
            </a:fld>
            <a:endParaRPr lang="es-MX" dirty="0"/>
          </a:p>
        </p:txBody>
      </p:sp>
    </p:spTree>
    <p:extLst>
      <p:ext uri="{BB962C8B-B14F-4D97-AF65-F5344CB8AC3E}">
        <p14:creationId xmlns:p14="http://schemas.microsoft.com/office/powerpoint/2010/main" val="669685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PRESMPAL TRANSPARENTE.jpg.png"/>
          <p:cNvPicPr>
            <a:picLocks noChangeAspect="1"/>
          </p:cNvPicPr>
          <p:nvPr/>
        </p:nvPicPr>
        <p:blipFill>
          <a:blip r:embed="rId2" cstate="print"/>
          <a:stretch>
            <a:fillRect/>
          </a:stretch>
        </p:blipFill>
        <p:spPr>
          <a:xfrm>
            <a:off x="196944" y="195486"/>
            <a:ext cx="2028148" cy="872075"/>
          </a:xfrm>
          <a:prstGeom prst="rect">
            <a:avLst/>
          </a:prstGeom>
        </p:spPr>
      </p:pic>
      <p:pic>
        <p:nvPicPr>
          <p:cNvPr id="8" name="7 Imagen" descr="LogoIMPE azul TRANSPARENTE.jpg.png"/>
          <p:cNvPicPr>
            <a:picLocks noChangeAspect="1"/>
          </p:cNvPicPr>
          <p:nvPr/>
        </p:nvPicPr>
        <p:blipFill>
          <a:blip r:embed="rId3" cstate="print"/>
          <a:stretch>
            <a:fillRect/>
          </a:stretch>
        </p:blipFill>
        <p:spPr>
          <a:xfrm>
            <a:off x="7596730" y="87475"/>
            <a:ext cx="1432200" cy="998345"/>
          </a:xfrm>
          <a:prstGeom prst="rect">
            <a:avLst/>
          </a:prstGeom>
        </p:spPr>
      </p:pic>
      <p:graphicFrame>
        <p:nvGraphicFramePr>
          <p:cNvPr id="13" name="12 Tabla"/>
          <p:cNvGraphicFramePr>
            <a:graphicFrameLocks noGrp="1"/>
          </p:cNvGraphicFramePr>
          <p:nvPr>
            <p:extLst>
              <p:ext uri="{D42A27DB-BD31-4B8C-83A1-F6EECF244321}">
                <p14:modId xmlns:p14="http://schemas.microsoft.com/office/powerpoint/2010/main" val="1098586212"/>
              </p:ext>
            </p:extLst>
          </p:nvPr>
        </p:nvGraphicFramePr>
        <p:xfrm>
          <a:off x="1951934" y="146549"/>
          <a:ext cx="5671368" cy="1207580"/>
        </p:xfrm>
        <a:graphic>
          <a:graphicData uri="http://schemas.openxmlformats.org/drawingml/2006/table">
            <a:tbl>
              <a:tblPr/>
              <a:tblGrid>
                <a:gridCol w="5671368">
                  <a:extLst>
                    <a:ext uri="{9D8B030D-6E8A-4147-A177-3AD203B41FA5}">
                      <a16:colId xmlns="" xmlns:a16="http://schemas.microsoft.com/office/drawing/2014/main" val="20000"/>
                    </a:ext>
                  </a:extLst>
                </a:gridCol>
              </a:tblGrid>
              <a:tr h="953548">
                <a:tc>
                  <a:txBody>
                    <a:bodyPr/>
                    <a:lstStyle/>
                    <a:p>
                      <a:pPr algn="ctr" fontAlgn="b"/>
                      <a:r>
                        <a:rPr lang="es-ES" sz="2100" b="1" i="0" u="none" strike="noStrike" dirty="0">
                          <a:solidFill>
                            <a:srgbClr val="0070C0"/>
                          </a:solidFill>
                          <a:latin typeface="Calibri"/>
                        </a:rPr>
                        <a:t>PENSIONES</a:t>
                      </a:r>
                      <a:r>
                        <a:rPr lang="es-ES" sz="2100" b="1" i="0" u="none" strike="noStrike" baseline="0" dirty="0">
                          <a:solidFill>
                            <a:srgbClr val="0070C0"/>
                          </a:solidFill>
                          <a:latin typeface="Calibri"/>
                        </a:rPr>
                        <a:t> OTORGADAS </a:t>
                      </a:r>
                      <a:endParaRPr lang="es-ES" sz="2100" b="1" i="0" u="none" strike="noStrike" baseline="0" dirty="0" smtClean="0">
                        <a:solidFill>
                          <a:srgbClr val="0070C0"/>
                        </a:solidFill>
                        <a:latin typeface="Calibri"/>
                      </a:endParaRPr>
                    </a:p>
                    <a:p>
                      <a:pPr algn="ctr" fontAlgn="b"/>
                      <a:r>
                        <a:rPr lang="es-ES" sz="2100" b="1" i="0" u="none" strike="noStrike" baseline="0" dirty="0" smtClean="0">
                          <a:solidFill>
                            <a:srgbClr val="0070C0"/>
                          </a:solidFill>
                          <a:latin typeface="Calibri"/>
                        </a:rPr>
                        <a:t>AL 30 DE SEPTIEMBRE DE 2019</a:t>
                      </a:r>
                      <a:endParaRPr lang="es-ES" sz="2100" b="1" i="0" u="none" strike="noStrike" baseline="0" dirty="0">
                        <a:solidFill>
                          <a:srgbClr val="0070C0"/>
                        </a:solidFill>
                        <a:latin typeface="Calibri"/>
                      </a:endParaRPr>
                    </a:p>
                    <a:p>
                      <a:pPr algn="ctr" fontAlgn="b"/>
                      <a:endParaRPr lang="es-ES" sz="21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 xmlns:a16="http://schemas.microsoft.com/office/drawing/2014/main" val="10000"/>
                  </a:ext>
                </a:extLst>
              </a:tr>
              <a:tr h="240316">
                <a:tc>
                  <a:txBody>
                    <a:bodyPr/>
                    <a:lstStyle/>
                    <a:p>
                      <a:pPr algn="ctr" fontAlgn="b"/>
                      <a:endParaRPr lang="es-ES" sz="15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 xmlns:a16="http://schemas.microsoft.com/office/drawing/2014/main" val="10001"/>
                  </a:ext>
                </a:extLst>
              </a:tr>
            </a:tbl>
          </a:graphicData>
        </a:graphic>
      </p:graphicFrame>
      <p:sp>
        <p:nvSpPr>
          <p:cNvPr id="6" name="5 CuadroTexto"/>
          <p:cNvSpPr txBox="1"/>
          <p:nvPr/>
        </p:nvSpPr>
        <p:spPr>
          <a:xfrm>
            <a:off x="539553" y="1093597"/>
            <a:ext cx="8343503" cy="346249"/>
          </a:xfrm>
          <a:prstGeom prst="rect">
            <a:avLst/>
          </a:prstGeom>
          <a:noFill/>
        </p:spPr>
        <p:txBody>
          <a:bodyPr wrap="none" lIns="68580" tIns="34290" rIns="68580" bIns="34290" rtlCol="0">
            <a:spAutoFit/>
          </a:bodyPr>
          <a:lstStyle/>
          <a:p>
            <a:pPr marL="214313" indent="-214313"/>
            <a:r>
              <a:rPr lang="es-MX" dirty="0" smtClean="0"/>
              <a:t>18 Dictámenes </a:t>
            </a:r>
            <a:r>
              <a:rPr lang="es-MX" dirty="0"/>
              <a:t>ingresaron a la nómina en </a:t>
            </a:r>
            <a:r>
              <a:rPr lang="es-MX" dirty="0" smtClean="0"/>
              <a:t>los meses de julio a septiembre del año 2019.</a:t>
            </a:r>
            <a:endParaRPr lang="es-MX" dirty="0"/>
          </a:p>
        </p:txBody>
      </p:sp>
      <p:graphicFrame>
        <p:nvGraphicFramePr>
          <p:cNvPr id="12" name="11 Marcador de contenido"/>
          <p:cNvGraphicFramePr>
            <a:graphicFrameLocks noGrp="1"/>
          </p:cNvGraphicFramePr>
          <p:nvPr>
            <p:ph sz="half" idx="1"/>
            <p:extLst>
              <p:ext uri="{D42A27DB-BD31-4B8C-83A1-F6EECF244321}">
                <p14:modId xmlns:p14="http://schemas.microsoft.com/office/powerpoint/2010/main" val="1474578604"/>
              </p:ext>
            </p:extLst>
          </p:nvPr>
        </p:nvGraphicFramePr>
        <p:xfrm>
          <a:off x="467544" y="1491219"/>
          <a:ext cx="8208912" cy="2419364"/>
        </p:xfrm>
        <a:graphic>
          <a:graphicData uri="http://schemas.openxmlformats.org/drawingml/2006/table">
            <a:tbl>
              <a:tblPr firstRow="1" bandRow="1">
                <a:tableStyleId>{5C22544A-7EE6-4342-B048-85BDC9FD1C3A}</a:tableStyleId>
              </a:tblPr>
              <a:tblGrid>
                <a:gridCol w="2808433"/>
                <a:gridCol w="2220450"/>
                <a:gridCol w="887450"/>
                <a:gridCol w="1068443"/>
                <a:gridCol w="1224136"/>
              </a:tblGrid>
              <a:tr h="444773">
                <a:tc>
                  <a:txBody>
                    <a:bodyPr/>
                    <a:lstStyle/>
                    <a:p>
                      <a:pPr algn="ctr"/>
                      <a:r>
                        <a:rPr lang="es-MX" sz="1200" dirty="0" smtClean="0"/>
                        <a:t>NOMBRE</a:t>
                      </a:r>
                      <a:endParaRPr lang="es-MX" sz="1200" dirty="0"/>
                    </a:p>
                  </a:txBody>
                  <a:tcPr marL="68589" marR="68589" marT="34290" marB="34290" anchor="ctr"/>
                </a:tc>
                <a:tc>
                  <a:txBody>
                    <a:bodyPr/>
                    <a:lstStyle/>
                    <a:p>
                      <a:pPr algn="ctr"/>
                      <a:r>
                        <a:rPr lang="es-MX" sz="1200" dirty="0" smtClean="0"/>
                        <a:t>DEPENDENCIA</a:t>
                      </a:r>
                      <a:endParaRPr lang="es-MX" sz="1200" dirty="0"/>
                    </a:p>
                  </a:txBody>
                  <a:tcPr marL="68589" marR="68589" marT="34290" marB="34290" anchor="ctr"/>
                </a:tc>
                <a:tc>
                  <a:txBody>
                    <a:bodyPr/>
                    <a:lstStyle/>
                    <a:p>
                      <a:pPr algn="ctr"/>
                      <a:r>
                        <a:rPr lang="es-MX" sz="1200" dirty="0" smtClean="0"/>
                        <a:t>FECHA DE ALTA</a:t>
                      </a:r>
                      <a:endParaRPr lang="es-MX" sz="1200" dirty="0"/>
                    </a:p>
                  </a:txBody>
                  <a:tcPr marL="68589" marR="68589" marT="34290" marB="34290" anchor="ctr"/>
                </a:tc>
                <a:tc>
                  <a:txBody>
                    <a:bodyPr/>
                    <a:lstStyle/>
                    <a:p>
                      <a:pPr algn="ctr"/>
                      <a:r>
                        <a:rPr lang="es-MX" sz="1200" dirty="0" smtClean="0"/>
                        <a:t>DESCRIPCIÓN</a:t>
                      </a:r>
                      <a:endParaRPr lang="es-MX" sz="1200" dirty="0"/>
                    </a:p>
                  </a:txBody>
                  <a:tcPr marL="68589" marR="68589" marT="34290" marB="34290" anchor="ctr"/>
                </a:tc>
                <a:tc>
                  <a:txBody>
                    <a:bodyPr/>
                    <a:lstStyle/>
                    <a:p>
                      <a:pPr algn="ctr"/>
                      <a:r>
                        <a:rPr lang="es-MX" sz="1200" dirty="0" smtClean="0"/>
                        <a:t>COSTO ANUAL DE LA PENSIÓN</a:t>
                      </a:r>
                      <a:endParaRPr lang="es-MX" sz="1200" dirty="0"/>
                    </a:p>
                  </a:txBody>
                  <a:tcPr marL="68589" marR="68589" marT="34290" marB="34290" anchor="ctr"/>
                </a:tc>
              </a:tr>
              <a:tr h="502349">
                <a:tc>
                  <a:txBody>
                    <a:bodyPr/>
                    <a:lstStyle/>
                    <a:p>
                      <a:pPr algn="ctr" fontAlgn="b"/>
                      <a:r>
                        <a:rPr lang="es-MX" sz="1200" b="0" i="0" u="none" strike="noStrike" dirty="0" smtClean="0">
                          <a:solidFill>
                            <a:srgbClr val="000000"/>
                          </a:solidFill>
                          <a:effectLst/>
                          <a:latin typeface="Calibri"/>
                        </a:rPr>
                        <a:t>MARÍA</a:t>
                      </a:r>
                      <a:r>
                        <a:rPr lang="es-MX" sz="1200" b="0" i="0" u="none" strike="noStrike" baseline="0" dirty="0" smtClean="0">
                          <a:solidFill>
                            <a:srgbClr val="000000"/>
                          </a:solidFill>
                          <a:effectLst/>
                          <a:latin typeface="Calibri"/>
                        </a:rPr>
                        <a:t> ELENA RICHARTE LIMAS</a:t>
                      </a:r>
                      <a:endParaRPr lang="es-MX" sz="1200" b="0" i="0" u="none" strike="noStrike" dirty="0">
                        <a:solidFill>
                          <a:srgbClr val="000000"/>
                        </a:solidFill>
                        <a:effectLst/>
                        <a:latin typeface="Calibri"/>
                      </a:endParaRPr>
                    </a:p>
                  </a:txBody>
                  <a:tcPr marL="9525" marR="9525" marT="9525" marB="0" anchor="ctr"/>
                </a:tc>
                <a:tc>
                  <a:txBody>
                    <a:bodyPr/>
                    <a:lstStyle/>
                    <a:p>
                      <a:pPr algn="ctr" fontAlgn="b"/>
                      <a:r>
                        <a:rPr lang="es-MX" sz="1100" b="0" i="0" u="none" strike="noStrike" dirty="0" smtClean="0">
                          <a:solidFill>
                            <a:srgbClr val="000000"/>
                          </a:solidFill>
                          <a:effectLst/>
                          <a:latin typeface="+mn-lt"/>
                        </a:rPr>
                        <a:t>SISTEMA PARA EL DESARROLLO INTEGRAL DE LA FAMILIA DEL MUNICIPIO DE CHIHUAHUA</a:t>
                      </a:r>
                      <a:endParaRPr lang="es-MX" sz="11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16/09/2019</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INVALIDEZ</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$443.442.20</a:t>
                      </a:r>
                    </a:p>
                  </a:txBody>
                  <a:tcPr marL="9525" marR="9525" marT="8573" marB="0" anchor="ctr"/>
                </a:tc>
              </a:tr>
              <a:tr h="376675">
                <a:tc>
                  <a:txBody>
                    <a:bodyPr/>
                    <a:lstStyle/>
                    <a:p>
                      <a:pPr algn="ctr" fontAlgn="b"/>
                      <a:r>
                        <a:rPr lang="es-MX" sz="1200" b="0" i="0" u="none" strike="noStrike" dirty="0" smtClean="0">
                          <a:solidFill>
                            <a:srgbClr val="000000"/>
                          </a:solidFill>
                          <a:effectLst/>
                          <a:latin typeface="Calibri"/>
                        </a:rPr>
                        <a:t>ANIBAL RAMÍREZ LEAL</a:t>
                      </a:r>
                      <a:endParaRPr lang="es-MX" sz="1200" b="0" i="0" u="none" strike="noStrike" dirty="0">
                        <a:solidFill>
                          <a:srgbClr val="000000"/>
                        </a:solidFill>
                        <a:effectLst/>
                        <a:latin typeface="Calibri"/>
                      </a:endParaRPr>
                    </a:p>
                  </a:txBody>
                  <a:tcPr marL="9525" marR="9525" marT="9525" marB="0" anchor="ctr"/>
                </a:tc>
                <a:tc>
                  <a:txBody>
                    <a:bodyPr/>
                    <a:lstStyle/>
                    <a:p>
                      <a:pPr algn="ctr" fontAlgn="b"/>
                      <a:r>
                        <a:rPr lang="es-MX" sz="1100" b="0" i="0" u="none" strike="noStrike" dirty="0" smtClean="0">
                          <a:solidFill>
                            <a:srgbClr val="000000"/>
                          </a:solidFill>
                          <a:effectLst/>
                          <a:latin typeface="Calibri"/>
                        </a:rPr>
                        <a:t>CONSEJO DE URBANIZACIÓN MUNICIPAL</a:t>
                      </a:r>
                      <a:endParaRPr lang="es-MX" sz="11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16/07/2019</a:t>
                      </a:r>
                    </a:p>
                  </a:txBody>
                  <a:tcPr marL="9525" marR="9525" marT="8573" marB="0" anchor="ctr"/>
                </a:tc>
                <a:tc>
                  <a:txBody>
                    <a:bodyPr/>
                    <a:lstStyle/>
                    <a:p>
                      <a:pPr algn="ctr" fontAlgn="b"/>
                      <a:r>
                        <a:rPr lang="es-MX" sz="1200" b="0" i="0" u="none" strike="noStrike" dirty="0" smtClean="0">
                          <a:solidFill>
                            <a:srgbClr val="000000"/>
                          </a:solidFill>
                          <a:effectLst/>
                          <a:latin typeface="Calibri"/>
                        </a:rPr>
                        <a:t>RETIRO</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$105,068.67</a:t>
                      </a:r>
                      <a:endParaRPr lang="es-MX" sz="1200" b="1" i="0" u="none" strike="noStrike" dirty="0">
                        <a:solidFill>
                          <a:srgbClr val="000000"/>
                        </a:solidFill>
                        <a:effectLst/>
                        <a:latin typeface="Calibri"/>
                      </a:endParaRPr>
                    </a:p>
                  </a:txBody>
                  <a:tcPr marL="9525" marR="9525" marT="8573" marB="0" anchor="ctr"/>
                </a:tc>
              </a:tr>
              <a:tr h="392621">
                <a:tc>
                  <a:txBody>
                    <a:bodyPr/>
                    <a:lstStyle/>
                    <a:p>
                      <a:pPr algn="ctr" fontAlgn="b"/>
                      <a:r>
                        <a:rPr lang="es-MX" sz="1200" b="0" i="0" u="none" strike="noStrike" dirty="0" smtClean="0">
                          <a:solidFill>
                            <a:srgbClr val="000000"/>
                          </a:solidFill>
                          <a:effectLst/>
                          <a:latin typeface="Calibri"/>
                        </a:rPr>
                        <a:t>EMMA MARTÍNEZ GÓMEZ</a:t>
                      </a:r>
                      <a:endParaRPr lang="es-MX" sz="1200" b="0" i="0" u="none" strike="noStrike" dirty="0">
                        <a:solidFill>
                          <a:srgbClr val="000000"/>
                        </a:solidFill>
                        <a:effectLst/>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300" b="0" i="0" u="none" strike="noStrike" dirty="0" smtClean="0">
                          <a:solidFill>
                            <a:srgbClr val="000000"/>
                          </a:solidFill>
                          <a:effectLst/>
                          <a:latin typeface="+mn-lt"/>
                        </a:rPr>
                        <a:t>CONSEJO DE URBANIZACIÓN MUNICIPAL</a:t>
                      </a:r>
                    </a:p>
                  </a:txBody>
                  <a:tcPr marL="9525" marR="9525" marT="8573" marB="0" anchor="ctr"/>
                </a:tc>
                <a:tc>
                  <a:txBody>
                    <a:bodyPr/>
                    <a:lstStyle/>
                    <a:p>
                      <a:pPr algn="ctr" fontAlgn="b"/>
                      <a:r>
                        <a:rPr lang="es-MX" sz="1200" b="0" i="0" u="none" strike="noStrike" dirty="0" smtClean="0">
                          <a:solidFill>
                            <a:srgbClr val="000000"/>
                          </a:solidFill>
                          <a:effectLst/>
                          <a:latin typeface="Calibri"/>
                        </a:rPr>
                        <a:t>01/09/2019</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RETIRO</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$102,458.93</a:t>
                      </a:r>
                      <a:endParaRPr lang="es-MX" sz="1200" b="1" i="0" u="none" strike="noStrike" dirty="0">
                        <a:solidFill>
                          <a:srgbClr val="000000"/>
                        </a:solidFill>
                        <a:effectLst/>
                        <a:latin typeface="Calibri"/>
                      </a:endParaRPr>
                    </a:p>
                  </a:txBody>
                  <a:tcPr marL="9525" marR="9525" marT="8573" marB="0" anchor="ctr"/>
                </a:tc>
              </a:tr>
              <a:tr h="337757">
                <a:tc>
                  <a:txBody>
                    <a:bodyPr/>
                    <a:lstStyle/>
                    <a:p>
                      <a:pPr algn="ctr" fontAlgn="b"/>
                      <a:r>
                        <a:rPr lang="es-MX" sz="1200" b="0" i="0" u="none" strike="noStrike" dirty="0" smtClean="0">
                          <a:solidFill>
                            <a:srgbClr val="000000"/>
                          </a:solidFill>
                          <a:effectLst/>
                          <a:latin typeface="Calibri"/>
                        </a:rPr>
                        <a:t>MARÍA SONIA JUÁREZ SOSA</a:t>
                      </a:r>
                      <a:endParaRPr lang="es-MX" sz="1200" b="0" i="0" u="none" strike="noStrike" dirty="0">
                        <a:solidFill>
                          <a:srgbClr val="000000"/>
                        </a:solidFill>
                        <a:effectLst/>
                        <a:latin typeface="Calibri"/>
                      </a:endParaRPr>
                    </a:p>
                  </a:txBody>
                  <a:tcPr marL="9525" marR="9525" marT="9525" marB="0" anchor="ctr"/>
                </a:tc>
                <a:tc>
                  <a:txBody>
                    <a:bodyPr/>
                    <a:lstStyle/>
                    <a:p>
                      <a:pPr algn="ctr" fontAlgn="b"/>
                      <a:r>
                        <a:rPr lang="es-MX" sz="1100" b="0" i="0" u="none" strike="noStrike" dirty="0" smtClean="0">
                          <a:solidFill>
                            <a:srgbClr val="000000"/>
                          </a:solidFill>
                          <a:effectLst/>
                          <a:latin typeface="Calibri"/>
                        </a:rPr>
                        <a:t>DIRECCIÓN DE MANTENIMIENTO</a:t>
                      </a:r>
                      <a:r>
                        <a:rPr lang="es-MX" sz="1100" b="0" i="0" u="none" strike="noStrike" baseline="0" dirty="0" smtClean="0">
                          <a:solidFill>
                            <a:srgbClr val="000000"/>
                          </a:solidFill>
                          <a:effectLst/>
                          <a:latin typeface="Calibri"/>
                        </a:rPr>
                        <a:t> URBANO</a:t>
                      </a:r>
                      <a:endParaRPr lang="es-MX" sz="11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16/07/2019</a:t>
                      </a:r>
                    </a:p>
                  </a:txBody>
                  <a:tcPr marL="9525" marR="9525" marT="8573" marB="0" anchor="ctr"/>
                </a:tc>
                <a:tc>
                  <a:txBody>
                    <a:bodyPr/>
                    <a:lstStyle/>
                    <a:p>
                      <a:pPr algn="ctr" fontAlgn="b"/>
                      <a:r>
                        <a:rPr lang="es-MX" sz="1200" b="0" i="0" u="none" strike="noStrike" dirty="0" smtClean="0">
                          <a:solidFill>
                            <a:srgbClr val="000000"/>
                          </a:solidFill>
                          <a:effectLst/>
                          <a:latin typeface="Calibri"/>
                        </a:rPr>
                        <a:t>INVALIDEZ</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$88,249.51</a:t>
                      </a:r>
                      <a:endParaRPr lang="es-MX" sz="1200" b="1" i="0" u="none" strike="noStrike" dirty="0">
                        <a:solidFill>
                          <a:srgbClr val="000000"/>
                        </a:solidFill>
                        <a:effectLst/>
                        <a:latin typeface="Calibri"/>
                      </a:endParaRPr>
                    </a:p>
                  </a:txBody>
                  <a:tcPr marL="9525" marR="9525" marT="8573" marB="0" anchor="ctr"/>
                </a:tc>
              </a:tr>
              <a:tr h="337757">
                <a:tc>
                  <a:txBody>
                    <a:bodyPr/>
                    <a:lstStyle/>
                    <a:p>
                      <a:pPr algn="ctr" fontAlgn="b"/>
                      <a:r>
                        <a:rPr lang="es-MX" sz="1200" b="0" i="0" u="none" strike="noStrike" dirty="0" smtClean="0">
                          <a:solidFill>
                            <a:srgbClr val="000000"/>
                          </a:solidFill>
                          <a:effectLst/>
                          <a:latin typeface="Calibri"/>
                        </a:rPr>
                        <a:t>MARCO ANTONIO HERRERA</a:t>
                      </a:r>
                      <a:r>
                        <a:rPr lang="es-MX" sz="1200" b="0" i="0" u="none" strike="noStrike" baseline="0" dirty="0" smtClean="0">
                          <a:solidFill>
                            <a:srgbClr val="000000"/>
                          </a:solidFill>
                          <a:effectLst/>
                          <a:latin typeface="Calibri"/>
                        </a:rPr>
                        <a:t> MARTÍNEZ</a:t>
                      </a:r>
                      <a:endParaRPr lang="es-MX" sz="1200" b="0" i="0" u="none" strike="noStrike" dirty="0">
                        <a:solidFill>
                          <a:srgbClr val="000000"/>
                        </a:solidFill>
                        <a:effectLst/>
                        <a:latin typeface="Calibri"/>
                      </a:endParaRPr>
                    </a:p>
                  </a:txBody>
                  <a:tcPr marL="9525" marR="9525" marT="9525" marB="0" anchor="ctr"/>
                </a:tc>
                <a:tc>
                  <a:txBody>
                    <a:bodyPr/>
                    <a:lstStyle/>
                    <a:p>
                      <a:pPr algn="ctr" fontAlgn="b"/>
                      <a:r>
                        <a:rPr lang="es-MX" sz="1100" b="0" i="0" u="none" strike="noStrike" dirty="0" smtClean="0">
                          <a:solidFill>
                            <a:srgbClr val="000000"/>
                          </a:solidFill>
                          <a:effectLst/>
                          <a:latin typeface="Calibri"/>
                        </a:rPr>
                        <a:t>DIRECCIÓN DE SEGURIDAD PÚBLICA</a:t>
                      </a:r>
                      <a:endParaRPr lang="es-MX" sz="11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16/07/2019</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0" i="0" u="none" strike="noStrike" dirty="0" smtClean="0">
                          <a:solidFill>
                            <a:srgbClr val="000000"/>
                          </a:solidFill>
                          <a:effectLst/>
                          <a:latin typeface="Calibri"/>
                        </a:rPr>
                        <a:t>INVALIDEZ</a:t>
                      </a:r>
                      <a:endParaRPr lang="es-MX" sz="1200" b="0" i="0" u="none" strike="noStrike" dirty="0">
                        <a:solidFill>
                          <a:srgbClr val="000000"/>
                        </a:solidFill>
                        <a:effectLst/>
                        <a:latin typeface="Calibri"/>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$106,284.12</a:t>
                      </a:r>
                      <a:endParaRPr lang="es-MX" sz="1200" b="1" i="0" u="none" strike="noStrike" dirty="0">
                        <a:solidFill>
                          <a:srgbClr val="000000"/>
                        </a:solidFill>
                        <a:effectLst/>
                        <a:latin typeface="Calibri"/>
                      </a:endParaRPr>
                    </a:p>
                  </a:txBody>
                  <a:tcPr marL="9525" marR="9525" marT="8573" marB="0" anchor="ctr"/>
                </a:tc>
              </a:tr>
            </a:tbl>
          </a:graphicData>
        </a:graphic>
      </p:graphicFrame>
      <p:sp>
        <p:nvSpPr>
          <p:cNvPr id="9" name="8 Marcador de número de diapositiva"/>
          <p:cNvSpPr>
            <a:spLocks noGrp="1"/>
          </p:cNvSpPr>
          <p:nvPr>
            <p:ph type="sldNum" sz="quarter" idx="12"/>
          </p:nvPr>
        </p:nvSpPr>
        <p:spPr/>
        <p:txBody>
          <a:bodyPr/>
          <a:lstStyle/>
          <a:p>
            <a:fld id="{773FA2E4-C0FC-4DA9-9CAE-4AE3AB6BB26E}" type="slidenum">
              <a:rPr lang="es-MX" smtClean="0"/>
              <a:pPr/>
              <a:t>29</a:t>
            </a:fld>
            <a:endParaRPr lang="es-MX" dirty="0"/>
          </a:p>
        </p:txBody>
      </p:sp>
    </p:spTree>
    <p:extLst>
      <p:ext uri="{BB962C8B-B14F-4D97-AF65-F5344CB8AC3E}">
        <p14:creationId xmlns:p14="http://schemas.microsoft.com/office/powerpoint/2010/main" val="676707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277205" y="3507854"/>
            <a:ext cx="6589590" cy="507831"/>
          </a:xfrm>
          <a:prstGeom prst="rect">
            <a:avLst/>
          </a:prstGeom>
        </p:spPr>
        <p:txBody>
          <a:bodyPr vert="horz" lIns="68579" tIns="34289" rIns="68579" bIns="34289" rtlCol="0" anchor="b">
            <a:noAutofit/>
          </a:bodyPr>
          <a:lstStyle>
            <a:defPPr>
              <a:defRPr lang="es-MX"/>
            </a:defPPr>
            <a:lvl1pPr indent="0" algn="ctr">
              <a:lnSpc>
                <a:spcPct val="90000"/>
              </a:lnSpc>
              <a:spcBef>
                <a:spcPts val="1000"/>
              </a:spcBef>
              <a:buFont typeface="Arial" panose="020B0604020202020204" pitchFamily="34" charset="0"/>
              <a:buNone/>
              <a:defRPr sz="3000" b="1">
                <a:solidFill>
                  <a:srgbClr val="009999"/>
                </a:solidFill>
                <a:effectLst>
                  <a:outerShdw blurRad="38100" dist="38100" dir="2700000" algn="tl">
                    <a:srgbClr val="000000">
                      <a:alpha val="43137"/>
                    </a:srgbClr>
                  </a:outerShdw>
                </a:effectLst>
              </a:defRPr>
            </a:lvl1pPr>
            <a:lvl2pPr indent="0" algn="ctr">
              <a:lnSpc>
                <a:spcPct val="90000"/>
              </a:lnSpc>
              <a:spcBef>
                <a:spcPts val="500"/>
              </a:spcBef>
              <a:buFont typeface="Arial" panose="020B0604020202020204" pitchFamily="34" charset="0"/>
              <a:buNone/>
              <a:defRPr sz="20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2pPr>
            <a:lvl3pPr indent="0" algn="ctr">
              <a:lnSpc>
                <a:spcPct val="90000"/>
              </a:lnSpc>
              <a:spcBef>
                <a:spcPts val="500"/>
              </a:spcBef>
              <a:buFont typeface="Arial" panose="020B0604020202020204" pitchFamily="34" charset="0"/>
              <a:buNone/>
              <a:defRPr>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3pPr>
            <a:lvl4pPr indent="0" algn="ctr">
              <a:lnSpc>
                <a:spcPct val="90000"/>
              </a:lnSpc>
              <a:spcBef>
                <a:spcPts val="500"/>
              </a:spcBef>
              <a:buFont typeface="Arial" panose="020B0604020202020204" pitchFamily="34" charset="0"/>
              <a:buNone/>
              <a:defRPr sz="1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4pPr>
            <a:lvl5pPr indent="0" algn="ctr">
              <a:lnSpc>
                <a:spcPct val="90000"/>
              </a:lnSpc>
              <a:spcBef>
                <a:spcPts val="500"/>
              </a:spcBef>
              <a:buFont typeface="Arial" panose="020B0604020202020204" pitchFamily="34" charset="0"/>
              <a:buNone/>
              <a:defRPr sz="1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s-ES" sz="6600" dirty="0">
                <a:solidFill>
                  <a:srgbClr val="002060"/>
                </a:solidFill>
              </a:rPr>
              <a:t>SUBDIRECCIÓN MÉDICA</a:t>
            </a:r>
          </a:p>
        </p:txBody>
      </p:sp>
      <p:pic>
        <p:nvPicPr>
          <p:cNvPr id="7" name="2 Imagen" descr="LogoIMPE azul TRANSPARENTE.jpg.png">
            <a:extLst>
              <a:ext uri="{FF2B5EF4-FFF2-40B4-BE49-F238E27FC236}">
                <a16:creationId xmlns:a16="http://schemas.microsoft.com/office/drawing/2014/main" xmlns="" id="{200D7700-1FCF-4E39-A14A-977E22B177EB}"/>
              </a:ext>
            </a:extLst>
          </p:cNvPr>
          <p:cNvPicPr>
            <a:picLocks noChangeAspect="1"/>
          </p:cNvPicPr>
          <p:nvPr/>
        </p:nvPicPr>
        <p:blipFill>
          <a:blip r:embed="rId2" cstate="print"/>
          <a:stretch>
            <a:fillRect/>
          </a:stretch>
        </p:blipFill>
        <p:spPr>
          <a:xfrm>
            <a:off x="6096053" y="742404"/>
            <a:ext cx="1770743" cy="1234334"/>
          </a:xfrm>
          <a:prstGeom prst="rect">
            <a:avLst/>
          </a:prstGeom>
        </p:spPr>
      </p:pic>
      <p:pic>
        <p:nvPicPr>
          <p:cNvPr id="5" name="Imagen 4">
            <a:extLst>
              <a:ext uri="{FF2B5EF4-FFF2-40B4-BE49-F238E27FC236}">
                <a16:creationId xmlns:a16="http://schemas.microsoft.com/office/drawing/2014/main" xmlns="" id="{6C1D9FDF-C2BA-428E-BCB6-418BF0AA5D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3609" y="987575"/>
            <a:ext cx="1996684" cy="795863"/>
          </a:xfrm>
          <a:prstGeom prst="rect">
            <a:avLst/>
          </a:prstGeom>
          <a:noFill/>
        </p:spPr>
      </p:pic>
    </p:spTree>
    <p:extLst>
      <p:ext uri="{BB962C8B-B14F-4D97-AF65-F5344CB8AC3E}">
        <p14:creationId xmlns:p14="http://schemas.microsoft.com/office/powerpoint/2010/main" val="3665234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 PRESMPAL TRANSPARENTE.jpg.png"/>
          <p:cNvPicPr>
            <a:picLocks noChangeAspect="1"/>
          </p:cNvPicPr>
          <p:nvPr/>
        </p:nvPicPr>
        <p:blipFill>
          <a:blip r:embed="rId2" cstate="print"/>
          <a:stretch>
            <a:fillRect/>
          </a:stretch>
        </p:blipFill>
        <p:spPr>
          <a:xfrm>
            <a:off x="196944" y="195486"/>
            <a:ext cx="2028148" cy="872075"/>
          </a:xfrm>
          <a:prstGeom prst="rect">
            <a:avLst/>
          </a:prstGeom>
        </p:spPr>
      </p:pic>
      <p:pic>
        <p:nvPicPr>
          <p:cNvPr id="8" name="7 Imagen" descr="LogoIMPE azul TRANSPARENTE.jpg.png"/>
          <p:cNvPicPr>
            <a:picLocks noChangeAspect="1"/>
          </p:cNvPicPr>
          <p:nvPr/>
        </p:nvPicPr>
        <p:blipFill>
          <a:blip r:embed="rId3" cstate="print"/>
          <a:stretch>
            <a:fillRect/>
          </a:stretch>
        </p:blipFill>
        <p:spPr>
          <a:xfrm>
            <a:off x="7596730" y="87475"/>
            <a:ext cx="1432200" cy="998345"/>
          </a:xfrm>
          <a:prstGeom prst="rect">
            <a:avLst/>
          </a:prstGeom>
        </p:spPr>
      </p:pic>
      <p:graphicFrame>
        <p:nvGraphicFramePr>
          <p:cNvPr id="13" name="12 Tabla"/>
          <p:cNvGraphicFramePr>
            <a:graphicFrameLocks noGrp="1"/>
          </p:cNvGraphicFramePr>
          <p:nvPr>
            <p:extLst>
              <p:ext uri="{D42A27DB-BD31-4B8C-83A1-F6EECF244321}">
                <p14:modId xmlns:p14="http://schemas.microsoft.com/office/powerpoint/2010/main" val="587435000"/>
              </p:ext>
            </p:extLst>
          </p:nvPr>
        </p:nvGraphicFramePr>
        <p:xfrm>
          <a:off x="1901351" y="368305"/>
          <a:ext cx="5671368" cy="887540"/>
        </p:xfrm>
        <a:graphic>
          <a:graphicData uri="http://schemas.openxmlformats.org/drawingml/2006/table">
            <a:tbl>
              <a:tblPr/>
              <a:tblGrid>
                <a:gridCol w="5671368">
                  <a:extLst>
                    <a:ext uri="{9D8B030D-6E8A-4147-A177-3AD203B41FA5}">
                      <a16:colId xmlns="" xmlns:a16="http://schemas.microsoft.com/office/drawing/2014/main" val="20000"/>
                    </a:ext>
                  </a:extLst>
                </a:gridCol>
              </a:tblGrid>
              <a:tr h="647224">
                <a:tc>
                  <a:txBody>
                    <a:bodyPr/>
                    <a:lstStyle/>
                    <a:p>
                      <a:pPr algn="ctr" fontAlgn="b"/>
                      <a:r>
                        <a:rPr lang="es-ES" sz="2100" b="1" i="0" u="none" strike="noStrike" dirty="0">
                          <a:solidFill>
                            <a:srgbClr val="0070C0"/>
                          </a:solidFill>
                          <a:latin typeface="Calibri"/>
                        </a:rPr>
                        <a:t>PENSIONES</a:t>
                      </a:r>
                      <a:r>
                        <a:rPr lang="es-ES" sz="2100" b="1" i="0" u="none" strike="noStrike" baseline="0" dirty="0">
                          <a:solidFill>
                            <a:srgbClr val="0070C0"/>
                          </a:solidFill>
                          <a:latin typeface="Calibri"/>
                        </a:rPr>
                        <a:t> OTORGADAS </a:t>
                      </a:r>
                      <a:endParaRPr lang="es-ES" sz="2100" b="1" i="0" u="none" strike="noStrike" baseline="0" dirty="0" smtClean="0">
                        <a:solidFill>
                          <a:srgbClr val="0070C0"/>
                        </a:solidFill>
                        <a:latin typeface="Calibri"/>
                      </a:endParaRPr>
                    </a:p>
                    <a:p>
                      <a:pPr algn="ctr" fontAlgn="b"/>
                      <a:r>
                        <a:rPr lang="es-ES" sz="2100" b="1" i="0" u="none" strike="noStrike" baseline="0" dirty="0" smtClean="0">
                          <a:solidFill>
                            <a:srgbClr val="0070C0"/>
                          </a:solidFill>
                          <a:latin typeface="+mn-lt"/>
                        </a:rPr>
                        <a:t>AL 30 DE SEPTIEMBRE DE 2019</a:t>
                      </a:r>
                      <a:endParaRPr lang="es-ES" sz="21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 xmlns:a16="http://schemas.microsoft.com/office/drawing/2014/main" val="10000"/>
                  </a:ext>
                </a:extLst>
              </a:tr>
              <a:tr h="240316">
                <a:tc>
                  <a:txBody>
                    <a:bodyPr/>
                    <a:lstStyle/>
                    <a:p>
                      <a:pPr algn="ctr" fontAlgn="b"/>
                      <a:endParaRPr lang="es-ES" sz="1500" b="1" i="0" u="none" strike="noStrike" dirty="0">
                        <a:solidFill>
                          <a:srgbClr val="0070C0"/>
                        </a:solidFill>
                        <a:latin typeface="Calibri"/>
                      </a:endParaRPr>
                    </a:p>
                  </a:txBody>
                  <a:tcPr marL="7145" marR="7145" marT="7144" marB="0" anchor="b">
                    <a:lnL>
                      <a:noFill/>
                    </a:lnL>
                    <a:lnR>
                      <a:noFill/>
                    </a:lnR>
                    <a:lnT>
                      <a:noFill/>
                    </a:lnT>
                    <a:lnB>
                      <a:noFill/>
                    </a:lnB>
                  </a:tcPr>
                </a:tc>
                <a:extLst>
                  <a:ext uri="{0D108BD9-81ED-4DB2-BD59-A6C34878D82A}">
                    <a16:rowId xmlns="" xmlns:a16="http://schemas.microsoft.com/office/drawing/2014/main" val="10001"/>
                  </a:ext>
                </a:extLst>
              </a:tr>
            </a:tbl>
          </a:graphicData>
        </a:graphic>
      </p:graphicFrame>
      <p:sp>
        <p:nvSpPr>
          <p:cNvPr id="6" name="5 CuadroTexto"/>
          <p:cNvSpPr txBox="1"/>
          <p:nvPr/>
        </p:nvSpPr>
        <p:spPr>
          <a:xfrm>
            <a:off x="683568" y="1016377"/>
            <a:ext cx="7877962" cy="623248"/>
          </a:xfrm>
          <a:prstGeom prst="rect">
            <a:avLst/>
          </a:prstGeom>
          <a:noFill/>
        </p:spPr>
        <p:txBody>
          <a:bodyPr wrap="square" lIns="68580" tIns="34290" rIns="68580" bIns="34290" rtlCol="0">
            <a:spAutoFit/>
          </a:bodyPr>
          <a:lstStyle/>
          <a:p>
            <a:pPr marL="214313" indent="-214313" algn="ctr"/>
            <a:r>
              <a:rPr lang="es-MX" dirty="0"/>
              <a:t>Cambio de titular de pensión al fallecer el pensionado y/o jubilado al </a:t>
            </a:r>
            <a:r>
              <a:rPr lang="es-MX" dirty="0" smtClean="0"/>
              <a:t>fallecer el pensionado y/o jubilado en los meses de julio </a:t>
            </a:r>
            <a:r>
              <a:rPr lang="es-MX" dirty="0"/>
              <a:t>a </a:t>
            </a:r>
            <a:r>
              <a:rPr lang="es-MX" dirty="0" smtClean="0"/>
              <a:t>septiembre </a:t>
            </a:r>
            <a:r>
              <a:rPr lang="es-MX" dirty="0"/>
              <a:t>del año 2019</a:t>
            </a:r>
          </a:p>
        </p:txBody>
      </p:sp>
      <p:sp>
        <p:nvSpPr>
          <p:cNvPr id="9" name="8 Marcador de número de diapositiva"/>
          <p:cNvSpPr>
            <a:spLocks noGrp="1"/>
          </p:cNvSpPr>
          <p:nvPr>
            <p:ph type="sldNum" sz="quarter" idx="12"/>
          </p:nvPr>
        </p:nvSpPr>
        <p:spPr/>
        <p:txBody>
          <a:bodyPr/>
          <a:lstStyle/>
          <a:p>
            <a:fld id="{773FA2E4-C0FC-4DA9-9CAE-4AE3AB6BB26E}" type="slidenum">
              <a:rPr lang="es-MX" smtClean="0"/>
              <a:pPr/>
              <a:t>30</a:t>
            </a:fld>
            <a:endParaRPr lang="es-MX" dirty="0"/>
          </a:p>
        </p:txBody>
      </p:sp>
      <p:graphicFrame>
        <p:nvGraphicFramePr>
          <p:cNvPr id="10" name="11 Marcador de contenido"/>
          <p:cNvGraphicFramePr>
            <a:graphicFrameLocks noGrp="1"/>
          </p:cNvGraphicFramePr>
          <p:nvPr>
            <p:ph sz="half" idx="1"/>
            <p:extLst>
              <p:ext uri="{D42A27DB-BD31-4B8C-83A1-F6EECF244321}">
                <p14:modId xmlns:p14="http://schemas.microsoft.com/office/powerpoint/2010/main" val="418101307"/>
              </p:ext>
            </p:extLst>
          </p:nvPr>
        </p:nvGraphicFramePr>
        <p:xfrm>
          <a:off x="683568" y="1664449"/>
          <a:ext cx="7704855" cy="2814210"/>
        </p:xfrm>
        <a:graphic>
          <a:graphicData uri="http://schemas.openxmlformats.org/drawingml/2006/table">
            <a:tbl>
              <a:tblPr firstRow="1" bandRow="1">
                <a:tableStyleId>{5C22544A-7EE6-4342-B048-85BDC9FD1C3A}</a:tableStyleId>
              </a:tblPr>
              <a:tblGrid>
                <a:gridCol w="2919736"/>
                <a:gridCol w="1378763"/>
                <a:gridCol w="1703178"/>
                <a:gridCol w="1703178"/>
              </a:tblGrid>
              <a:tr h="596646">
                <a:tc>
                  <a:txBody>
                    <a:bodyPr/>
                    <a:lstStyle/>
                    <a:p>
                      <a:pPr algn="ctr"/>
                      <a:r>
                        <a:rPr lang="es-MX" sz="1200" dirty="0" smtClean="0"/>
                        <a:t>NOMBRE</a:t>
                      </a:r>
                      <a:endParaRPr lang="es-MX" sz="1200" dirty="0"/>
                    </a:p>
                  </a:txBody>
                  <a:tcPr marL="68589" marR="68589" marT="30861" marB="30861" anchor="ctr"/>
                </a:tc>
                <a:tc>
                  <a:txBody>
                    <a:bodyPr/>
                    <a:lstStyle/>
                    <a:p>
                      <a:pPr algn="ctr"/>
                      <a:r>
                        <a:rPr lang="es-MX" sz="1200" dirty="0" smtClean="0"/>
                        <a:t>FECHA DE ALTA</a:t>
                      </a:r>
                      <a:endParaRPr lang="es-MX" sz="1200" dirty="0"/>
                    </a:p>
                  </a:txBody>
                  <a:tcPr marL="68589" marR="68589" marT="30861" marB="30861" anchor="ctr"/>
                </a:tc>
                <a:tc>
                  <a:txBody>
                    <a:bodyPr/>
                    <a:lstStyle/>
                    <a:p>
                      <a:pPr algn="ctr"/>
                      <a:r>
                        <a:rPr lang="es-MX" sz="1200" dirty="0" smtClean="0"/>
                        <a:t>DESCRIPCIÓN</a:t>
                      </a:r>
                      <a:endParaRPr lang="es-MX" sz="1200" dirty="0"/>
                    </a:p>
                  </a:txBody>
                  <a:tcPr marL="68589" marR="68589" marT="30861" marB="308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t>COSTO ANUAL DE LA PENSIÓN</a:t>
                      </a:r>
                    </a:p>
                    <a:p>
                      <a:pPr algn="ctr"/>
                      <a:endParaRPr lang="es-MX" sz="1200" dirty="0"/>
                    </a:p>
                  </a:txBody>
                  <a:tcPr marL="68589" marR="68589" marT="30861" marB="30861" anchor="ctr"/>
                </a:tc>
              </a:tr>
              <a:tr h="286672">
                <a:tc>
                  <a:txBody>
                    <a:bodyPr/>
                    <a:lstStyle/>
                    <a:p>
                      <a:pPr algn="ctr" fontAlgn="b"/>
                      <a:r>
                        <a:rPr lang="es-MX" sz="1200" b="0" i="0" u="none" strike="noStrike" dirty="0" smtClean="0">
                          <a:solidFill>
                            <a:srgbClr val="000000"/>
                          </a:solidFill>
                          <a:effectLst/>
                          <a:latin typeface="+mn-lt"/>
                        </a:rPr>
                        <a:t>MARÍA</a:t>
                      </a:r>
                      <a:r>
                        <a:rPr lang="es-MX" sz="1200" b="0" i="0" u="none" strike="noStrike" baseline="0" dirty="0" smtClean="0">
                          <a:solidFill>
                            <a:srgbClr val="000000"/>
                          </a:solidFill>
                          <a:effectLst/>
                          <a:latin typeface="+mn-lt"/>
                        </a:rPr>
                        <a:t> SOCORRO VENEGAS</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01/09/2019</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VIUDEZ</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$34,663.97</a:t>
                      </a:r>
                      <a:endParaRPr lang="es-MX" sz="1200" b="1" i="0" u="none" strike="noStrike" dirty="0">
                        <a:solidFill>
                          <a:srgbClr val="000000"/>
                        </a:solidFill>
                        <a:effectLst/>
                        <a:latin typeface="Calibri"/>
                      </a:endParaRPr>
                    </a:p>
                  </a:txBody>
                  <a:tcPr marL="9525" marR="9525" marT="8573" marB="0" anchor="ctr"/>
                </a:tc>
              </a:tr>
              <a:tr h="479294">
                <a:tc>
                  <a:txBody>
                    <a:bodyPr/>
                    <a:lstStyle/>
                    <a:p>
                      <a:pPr algn="ctr" fontAlgn="b"/>
                      <a:r>
                        <a:rPr lang="es-MX" sz="1200" b="0" i="0" u="none" strike="noStrike" dirty="0" smtClean="0">
                          <a:solidFill>
                            <a:srgbClr val="000000"/>
                          </a:solidFill>
                          <a:effectLst/>
                          <a:latin typeface="+mn-lt"/>
                        </a:rPr>
                        <a:t>ANGELA CHACÓN VILLALVA</a:t>
                      </a:r>
                    </a:p>
                  </a:txBody>
                  <a:tcPr marL="9525" marR="9525" marT="8573" marB="0" anchor="ctr"/>
                </a:tc>
                <a:tc>
                  <a:txBody>
                    <a:bodyPr/>
                    <a:lstStyle/>
                    <a:p>
                      <a:pPr algn="ctr" fontAlgn="b"/>
                      <a:r>
                        <a:rPr lang="es-MX" sz="1200" b="0" i="0" u="none" strike="noStrike" dirty="0" smtClean="0">
                          <a:solidFill>
                            <a:srgbClr val="000000"/>
                          </a:solidFill>
                          <a:effectLst/>
                          <a:latin typeface="+mn-lt"/>
                        </a:rPr>
                        <a:t>01/08/2019</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VIUDEZ</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$57,512.92</a:t>
                      </a:r>
                      <a:endParaRPr lang="es-MX" sz="1200" b="1" i="0" u="none" strike="noStrike" dirty="0">
                        <a:solidFill>
                          <a:srgbClr val="000000"/>
                        </a:solidFill>
                        <a:effectLst/>
                        <a:latin typeface="Calibri"/>
                      </a:endParaRPr>
                    </a:p>
                  </a:txBody>
                  <a:tcPr marL="9525" marR="9525" marT="8573" marB="0" anchor="ctr"/>
                </a:tc>
              </a:tr>
              <a:tr h="479294">
                <a:tc>
                  <a:txBody>
                    <a:bodyPr/>
                    <a:lstStyle/>
                    <a:p>
                      <a:pPr algn="ctr" fontAlgn="b"/>
                      <a:r>
                        <a:rPr lang="es-MX" sz="1200" b="0" i="0" u="none" strike="noStrike" dirty="0" smtClean="0">
                          <a:solidFill>
                            <a:srgbClr val="000000"/>
                          </a:solidFill>
                          <a:effectLst/>
                          <a:latin typeface="+mn-lt"/>
                        </a:rPr>
                        <a:t>EDGAR JOSÉ RODRÍGUEZ QUEZADA</a:t>
                      </a:r>
                    </a:p>
                  </a:txBody>
                  <a:tcPr marL="9525" marR="9525" marT="8573" marB="0" anchor="ctr"/>
                </a:tc>
                <a:tc>
                  <a:txBody>
                    <a:bodyPr/>
                    <a:lstStyle/>
                    <a:p>
                      <a:pPr algn="ctr" fontAlgn="b"/>
                      <a:r>
                        <a:rPr lang="es-MX" sz="1200" b="0" i="0" u="none" strike="noStrike" dirty="0" smtClean="0">
                          <a:solidFill>
                            <a:srgbClr val="000000"/>
                          </a:solidFill>
                          <a:effectLst/>
                          <a:latin typeface="+mn-lt"/>
                        </a:rPr>
                        <a:t>16/08/2019</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ORFANDAD</a:t>
                      </a:r>
                    </a:p>
                  </a:txBody>
                  <a:tcPr marL="9525" marR="9525" marT="8573" marB="0" anchor="ctr"/>
                </a:tc>
                <a:tc>
                  <a:txBody>
                    <a:bodyPr/>
                    <a:lstStyle/>
                    <a:p>
                      <a:pPr algn="ctr" fontAlgn="b"/>
                      <a:r>
                        <a:rPr lang="es-MX" sz="1200" b="1" i="0" u="none" strike="noStrike" dirty="0" smtClean="0">
                          <a:solidFill>
                            <a:srgbClr val="000000"/>
                          </a:solidFill>
                          <a:effectLst/>
                          <a:latin typeface="Calibri"/>
                        </a:rPr>
                        <a:t>$58,399.87</a:t>
                      </a:r>
                      <a:endParaRPr lang="es-MX" sz="1200" b="1" i="0" u="none" strike="noStrike" dirty="0">
                        <a:solidFill>
                          <a:srgbClr val="000000"/>
                        </a:solidFill>
                        <a:effectLst/>
                        <a:latin typeface="Calibri"/>
                      </a:endParaRPr>
                    </a:p>
                  </a:txBody>
                  <a:tcPr marL="9525" marR="9525" marT="8573" marB="0" anchor="ctr"/>
                </a:tc>
              </a:tr>
              <a:tr h="479294">
                <a:tc>
                  <a:txBody>
                    <a:bodyPr/>
                    <a:lstStyle/>
                    <a:p>
                      <a:pPr algn="ctr" fontAlgn="b"/>
                      <a:r>
                        <a:rPr lang="es-MX" sz="1200" b="0" i="0" u="none" strike="noStrike" dirty="0" smtClean="0">
                          <a:solidFill>
                            <a:srgbClr val="000000"/>
                          </a:solidFill>
                          <a:effectLst/>
                          <a:latin typeface="+mn-lt"/>
                        </a:rPr>
                        <a:t>MARÍA GUADALUPE</a:t>
                      </a:r>
                      <a:r>
                        <a:rPr lang="es-MX" sz="1200" b="0" i="0" u="none" strike="noStrike" baseline="0" dirty="0" smtClean="0">
                          <a:solidFill>
                            <a:srgbClr val="000000"/>
                          </a:solidFill>
                          <a:effectLst/>
                          <a:latin typeface="+mn-lt"/>
                        </a:rPr>
                        <a:t> VÁZQUEZ REZA</a:t>
                      </a:r>
                      <a:endParaRPr lang="es-MX" sz="1200" b="0" i="0" u="none" strike="noStrike" dirty="0" smtClean="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01/09/2019</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VIUDEZ</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$19,377.81</a:t>
                      </a:r>
                      <a:endParaRPr lang="es-MX" sz="1200" b="1" i="0" u="none" strike="noStrike" dirty="0">
                        <a:solidFill>
                          <a:srgbClr val="000000"/>
                        </a:solidFill>
                        <a:effectLst/>
                        <a:latin typeface="Calibri"/>
                      </a:endParaRPr>
                    </a:p>
                  </a:txBody>
                  <a:tcPr marL="9525" marR="9525" marT="8573" marB="0" anchor="ctr"/>
                </a:tc>
              </a:tr>
              <a:tr h="479294">
                <a:tc>
                  <a:txBody>
                    <a:bodyPr/>
                    <a:lstStyle/>
                    <a:p>
                      <a:pPr algn="ctr" fontAlgn="b"/>
                      <a:r>
                        <a:rPr lang="es-MX" sz="1200" b="0" i="0" u="none" strike="noStrike" dirty="0" smtClean="0">
                          <a:solidFill>
                            <a:srgbClr val="000000"/>
                          </a:solidFill>
                          <a:effectLst/>
                          <a:latin typeface="+mn-lt"/>
                        </a:rPr>
                        <a:t>ANA GABRIELA BARRAZA</a:t>
                      </a:r>
                      <a:r>
                        <a:rPr lang="es-MX" sz="1200" b="0" i="0" u="none" strike="noStrike" baseline="0" dirty="0" smtClean="0">
                          <a:solidFill>
                            <a:srgbClr val="000000"/>
                          </a:solidFill>
                          <a:effectLst/>
                          <a:latin typeface="+mn-lt"/>
                        </a:rPr>
                        <a:t> CABALLERO</a:t>
                      </a:r>
                      <a:endParaRPr lang="es-MX" sz="1200" b="0" i="0" u="none" strike="noStrike" dirty="0" smtClean="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01/09/2019</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0" i="0" u="none" strike="noStrike" dirty="0" smtClean="0">
                          <a:solidFill>
                            <a:srgbClr val="000000"/>
                          </a:solidFill>
                          <a:effectLst/>
                          <a:latin typeface="+mn-lt"/>
                        </a:rPr>
                        <a:t>ORFANDAD</a:t>
                      </a:r>
                      <a:endParaRPr lang="es-MX" sz="1200" b="0" i="0" u="none" strike="noStrike" dirty="0">
                        <a:solidFill>
                          <a:srgbClr val="000000"/>
                        </a:solidFill>
                        <a:effectLst/>
                        <a:latin typeface="+mn-lt"/>
                      </a:endParaRPr>
                    </a:p>
                  </a:txBody>
                  <a:tcPr marL="9525" marR="9525" marT="8573" marB="0" anchor="ctr"/>
                </a:tc>
                <a:tc>
                  <a:txBody>
                    <a:bodyPr/>
                    <a:lstStyle/>
                    <a:p>
                      <a:pPr algn="ctr" fontAlgn="b"/>
                      <a:r>
                        <a:rPr lang="es-MX" sz="1200" b="1" i="0" u="none" strike="noStrike" dirty="0" smtClean="0">
                          <a:solidFill>
                            <a:srgbClr val="000000"/>
                          </a:solidFill>
                          <a:effectLst/>
                          <a:latin typeface="Calibri"/>
                        </a:rPr>
                        <a:t>$38,751.97</a:t>
                      </a:r>
                      <a:endParaRPr lang="es-MX" sz="1200" b="1" i="0" u="none" strike="noStrike" dirty="0">
                        <a:solidFill>
                          <a:srgbClr val="000000"/>
                        </a:solidFill>
                        <a:effectLst/>
                        <a:latin typeface="Calibri"/>
                      </a:endParaRPr>
                    </a:p>
                  </a:txBody>
                  <a:tcPr marL="9525" marR="9525" marT="8573" marB="0" anchor="ctr"/>
                </a:tc>
              </a:tr>
            </a:tbl>
          </a:graphicData>
        </a:graphic>
      </p:graphicFrame>
    </p:spTree>
    <p:extLst>
      <p:ext uri="{BB962C8B-B14F-4D97-AF65-F5344CB8AC3E}">
        <p14:creationId xmlns:p14="http://schemas.microsoft.com/office/powerpoint/2010/main" val="1688586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475474" y="2267076"/>
            <a:ext cx="6193054" cy="1620180"/>
          </a:xfrm>
          <a:prstGeom prst="rect">
            <a:avLst/>
          </a:prstGeom>
        </p:spPr>
        <p:txBody>
          <a:bodyPr wrap="square" lIns="68579" tIns="34289" rIns="68579" bIns="34289" rtlCol="0">
            <a:scene3d>
              <a:camera prst="orthographicFront"/>
              <a:lightRig rig="sunset" dir="t"/>
            </a:scene3d>
            <a:sp3d prstMaterial="dkEdge"/>
          </a:bodyPr>
          <a:lstStyle>
            <a:defPPr>
              <a:defRPr lang="es-MX"/>
            </a:defPPr>
            <a:lvl1pPr indent="0" algn="ctr">
              <a:defRPr sz="6600" b="1">
                <a:ln>
                  <a:solidFill>
                    <a:schemeClr val="tx2">
                      <a:lumMod val="75000"/>
                    </a:schemeClr>
                  </a:solidFill>
                </a:ln>
                <a:solidFill>
                  <a:srgbClr val="002060"/>
                </a:solidFill>
                <a:effectLst>
                  <a:outerShdw blurRad="38100" dist="38100" dir="2700000" algn="tl">
                    <a:srgbClr val="000000">
                      <a:alpha val="43137"/>
                    </a:srgbClr>
                  </a:outerShdw>
                </a:effectLst>
                <a:latin typeface="+mj-lt"/>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ES" dirty="0"/>
              <a:t>ASUNTOS</a:t>
            </a:r>
          </a:p>
          <a:p>
            <a:r>
              <a:rPr lang="es-ES" dirty="0"/>
              <a:t>GENERALES</a:t>
            </a:r>
          </a:p>
        </p:txBody>
      </p:sp>
      <p:pic>
        <p:nvPicPr>
          <p:cNvPr id="8" name="2 Imagen" descr="LogoIMPE azul TRANSPARENTE.jpg.png">
            <a:extLst>
              <a:ext uri="{FF2B5EF4-FFF2-40B4-BE49-F238E27FC236}">
                <a16:creationId xmlns:a16="http://schemas.microsoft.com/office/drawing/2014/main" xmlns="" id="{40F6C24E-A622-4D5F-BD29-300468F18656}"/>
              </a:ext>
            </a:extLst>
          </p:cNvPr>
          <p:cNvPicPr>
            <a:picLocks noChangeAspect="1"/>
          </p:cNvPicPr>
          <p:nvPr/>
        </p:nvPicPr>
        <p:blipFill>
          <a:blip r:embed="rId2" cstate="print"/>
          <a:stretch>
            <a:fillRect/>
          </a:stretch>
        </p:blipFill>
        <p:spPr>
          <a:xfrm>
            <a:off x="5899844" y="952584"/>
            <a:ext cx="1872391" cy="1305190"/>
          </a:xfrm>
          <a:prstGeom prst="rect">
            <a:avLst/>
          </a:prstGeom>
        </p:spPr>
      </p:pic>
      <p:pic>
        <p:nvPicPr>
          <p:cNvPr id="5" name="Imagen 4">
            <a:extLst>
              <a:ext uri="{FF2B5EF4-FFF2-40B4-BE49-F238E27FC236}">
                <a16:creationId xmlns:a16="http://schemas.microsoft.com/office/drawing/2014/main" xmlns="" id="{716A6D8C-9C7F-4DDD-BD07-052DE1FE413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3609" y="1275607"/>
            <a:ext cx="1976098" cy="899087"/>
          </a:xfrm>
          <a:prstGeom prst="rect">
            <a:avLst/>
          </a:prstGeom>
          <a:noFill/>
        </p:spPr>
      </p:pic>
    </p:spTree>
    <p:extLst>
      <p:ext uri="{BB962C8B-B14F-4D97-AF65-F5344CB8AC3E}">
        <p14:creationId xmlns:p14="http://schemas.microsoft.com/office/powerpoint/2010/main" val="3230908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115616" y="2572782"/>
            <a:ext cx="6912768" cy="1224136"/>
          </a:xfrm>
          <a:prstGeom prst="rect">
            <a:avLst/>
          </a:prstGeom>
        </p:spPr>
        <p:txBody>
          <a:bodyPr wrap="square" lIns="68579" tIns="34289" rIns="68579" bIns="34289" rtlCol="0">
            <a:scene3d>
              <a:camera prst="orthographicFront"/>
              <a:lightRig rig="sunset" dir="t"/>
            </a:scene3d>
            <a:sp3d prstMaterial="dkEdge"/>
          </a:bodyPr>
          <a:lstStyle>
            <a:defPPr>
              <a:defRPr lang="es-MX"/>
            </a:defPPr>
            <a:lvl1pPr indent="0" algn="ctr">
              <a:defRPr sz="6600" b="1">
                <a:ln>
                  <a:solidFill>
                    <a:schemeClr val="tx2">
                      <a:lumMod val="75000"/>
                    </a:schemeClr>
                  </a:solidFill>
                </a:ln>
                <a:solidFill>
                  <a:srgbClr val="002060"/>
                </a:solidFill>
                <a:effectLst>
                  <a:outerShdw blurRad="38100" dist="38100" dir="2700000" algn="tl">
                    <a:srgbClr val="000000">
                      <a:alpha val="43137"/>
                    </a:srgbClr>
                  </a:outerShdw>
                </a:effectLst>
                <a:latin typeface="+mj-lt"/>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ES" dirty="0"/>
              <a:t>GRACIAS</a:t>
            </a:r>
          </a:p>
        </p:txBody>
      </p:sp>
      <p:pic>
        <p:nvPicPr>
          <p:cNvPr id="8" name="2 Imagen" descr="LogoIMPE azul TRANSPARENTE.jpg.png">
            <a:extLst>
              <a:ext uri="{FF2B5EF4-FFF2-40B4-BE49-F238E27FC236}">
                <a16:creationId xmlns:a16="http://schemas.microsoft.com/office/drawing/2014/main" xmlns="" id="{8414D822-7481-462F-AD23-4476A459F974}"/>
              </a:ext>
            </a:extLst>
          </p:cNvPr>
          <p:cNvPicPr>
            <a:picLocks noChangeAspect="1"/>
          </p:cNvPicPr>
          <p:nvPr/>
        </p:nvPicPr>
        <p:blipFill>
          <a:blip r:embed="rId2" cstate="print"/>
          <a:stretch>
            <a:fillRect/>
          </a:stretch>
        </p:blipFill>
        <p:spPr>
          <a:xfrm>
            <a:off x="5834705" y="1221103"/>
            <a:ext cx="1728192" cy="1204673"/>
          </a:xfrm>
          <a:prstGeom prst="rect">
            <a:avLst/>
          </a:prstGeom>
        </p:spPr>
      </p:pic>
      <p:pic>
        <p:nvPicPr>
          <p:cNvPr id="5" name="Imagen 4">
            <a:extLst>
              <a:ext uri="{FF2B5EF4-FFF2-40B4-BE49-F238E27FC236}">
                <a16:creationId xmlns:a16="http://schemas.microsoft.com/office/drawing/2014/main" xmlns="" id="{A00733A6-2EAA-4ADD-9F68-183C9C7BAE7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19622"/>
            <a:ext cx="2016224" cy="864096"/>
          </a:xfrm>
          <a:prstGeom prst="rect">
            <a:avLst/>
          </a:prstGeom>
          <a:noFill/>
        </p:spPr>
      </p:pic>
    </p:spTree>
    <p:extLst>
      <p:ext uri="{BB962C8B-B14F-4D97-AF65-F5344CB8AC3E}">
        <p14:creationId xmlns:p14="http://schemas.microsoft.com/office/powerpoint/2010/main" val="601393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795" y="208948"/>
            <a:ext cx="5056584" cy="85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381" y="460170"/>
            <a:ext cx="859631" cy="59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Gráfico"/>
          <p:cNvGraphicFramePr>
            <a:graphicFrameLocks/>
          </p:cNvGraphicFramePr>
          <p:nvPr>
            <p:extLst>
              <p:ext uri="{D42A27DB-BD31-4B8C-83A1-F6EECF244321}">
                <p14:modId xmlns:p14="http://schemas.microsoft.com/office/powerpoint/2010/main" val="720751373"/>
              </p:ext>
            </p:extLst>
          </p:nvPr>
        </p:nvGraphicFramePr>
        <p:xfrm>
          <a:off x="2153993" y="893432"/>
          <a:ext cx="5000847" cy="40402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6235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73FA2E4-C0FC-4DA9-9CAE-4AE3AB6BB26E}" type="slidenum">
              <a:rPr lang="es-MX" smtClean="0"/>
              <a:pPr/>
              <a:t>5</a:t>
            </a:fld>
            <a:endParaRPr lang="es-MX" dirty="0"/>
          </a:p>
        </p:txBody>
      </p:sp>
      <p:sp>
        <p:nvSpPr>
          <p:cNvPr id="5" name="1 CuadroTexto"/>
          <p:cNvSpPr txBox="1"/>
          <p:nvPr/>
        </p:nvSpPr>
        <p:spPr>
          <a:xfrm>
            <a:off x="0" y="123478"/>
            <a:ext cx="9144000" cy="594066"/>
          </a:xfrm>
          <a:prstGeom prst="rect">
            <a:avLst/>
          </a:prstGeom>
        </p:spPr>
        <p:txBody>
          <a:bodyPr vert="horz" lIns="68580" tIns="34290" rIns="68580" bIns="34290" rtlCol="0" anchor="b">
            <a:noAutofit/>
          </a:bodyPr>
          <a:lstStyle>
            <a:defPPr>
              <a:defRPr lang="es-MX"/>
            </a:defPPr>
            <a:lvl1pPr indent="0" algn="ctr">
              <a:lnSpc>
                <a:spcPct val="90000"/>
              </a:lnSpc>
              <a:spcBef>
                <a:spcPts val="1000"/>
              </a:spcBef>
              <a:buFont typeface="Arial" panose="020B0604020202020204" pitchFamily="34" charset="0"/>
              <a:buNone/>
              <a:defRPr sz="3200" b="1">
                <a:solidFill>
                  <a:srgbClr val="009999"/>
                </a:solidFill>
                <a:effectLst>
                  <a:outerShdw blurRad="38100" dist="38100" dir="2700000" algn="tl">
                    <a:srgbClr val="000000">
                      <a:alpha val="43137"/>
                    </a:srgbClr>
                  </a:outerShdw>
                </a:effectLst>
              </a:defRPr>
            </a:lvl1pPr>
            <a:lvl2pPr indent="0" algn="ctr">
              <a:lnSpc>
                <a:spcPct val="90000"/>
              </a:lnSpc>
              <a:spcBef>
                <a:spcPts val="500"/>
              </a:spcBef>
              <a:buFont typeface="Arial" panose="020B0604020202020204" pitchFamily="34" charset="0"/>
              <a:buNone/>
              <a:defRPr sz="20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2pPr>
            <a:lvl3pPr indent="0" algn="ctr">
              <a:lnSpc>
                <a:spcPct val="90000"/>
              </a:lnSpc>
              <a:spcBef>
                <a:spcPts val="500"/>
              </a:spcBef>
              <a:buFont typeface="Arial" panose="020B0604020202020204" pitchFamily="34" charset="0"/>
              <a:buNone/>
              <a:defRPr>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3pPr>
            <a:lvl4pPr indent="0" algn="ctr">
              <a:lnSpc>
                <a:spcPct val="90000"/>
              </a:lnSpc>
              <a:spcBef>
                <a:spcPts val="500"/>
              </a:spcBef>
              <a:buFont typeface="Arial" panose="020B0604020202020204" pitchFamily="34" charset="0"/>
              <a:buNone/>
              <a:defRPr sz="1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4pPr>
            <a:lvl5pPr indent="0" algn="ctr">
              <a:lnSpc>
                <a:spcPct val="90000"/>
              </a:lnSpc>
              <a:spcBef>
                <a:spcPts val="500"/>
              </a:spcBef>
              <a:buFont typeface="Arial" panose="020B0604020202020204" pitchFamily="34" charset="0"/>
              <a:buNone/>
              <a:defRPr sz="1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s-ES" dirty="0">
                <a:solidFill>
                  <a:srgbClr val="002060"/>
                </a:solidFill>
              </a:rPr>
              <a:t>PROGRAMAS PREVENTIVOS</a:t>
            </a:r>
          </a:p>
        </p:txBody>
      </p:sp>
      <p:pic>
        <p:nvPicPr>
          <p:cNvPr id="8" name="10 Imagen" descr="LogoIMPE azul TRANSPARENTE.jpg.png"/>
          <p:cNvPicPr>
            <a:picLocks noChangeAspect="1"/>
          </p:cNvPicPr>
          <p:nvPr/>
        </p:nvPicPr>
        <p:blipFill>
          <a:blip r:embed="rId2" cstate="print"/>
          <a:stretch>
            <a:fillRect/>
          </a:stretch>
        </p:blipFill>
        <p:spPr>
          <a:xfrm>
            <a:off x="7533827" y="143489"/>
            <a:ext cx="859547" cy="599165"/>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val="3912083872"/>
              </p:ext>
            </p:extLst>
          </p:nvPr>
        </p:nvGraphicFramePr>
        <p:xfrm>
          <a:off x="1166884" y="1289711"/>
          <a:ext cx="6530454" cy="3140020"/>
        </p:xfrm>
        <a:graphic>
          <a:graphicData uri="http://schemas.openxmlformats.org/drawingml/2006/table">
            <a:tbl>
              <a:tblPr/>
              <a:tblGrid>
                <a:gridCol w="2951769"/>
                <a:gridCol w="458807"/>
                <a:gridCol w="447335"/>
                <a:gridCol w="397631"/>
                <a:gridCol w="336458"/>
                <a:gridCol w="355574"/>
                <a:gridCol w="351752"/>
                <a:gridCol w="428219"/>
                <a:gridCol w="447335"/>
                <a:gridCol w="355574"/>
              </a:tblGrid>
              <a:tr h="157001">
                <a:tc rowSpan="2">
                  <a:txBody>
                    <a:bodyPr/>
                    <a:lstStyle/>
                    <a:p>
                      <a:pPr algn="ctr" fontAlgn="b"/>
                      <a:r>
                        <a:rPr lang="es-MX" sz="1400" b="1" i="0" u="none" strike="noStrike" dirty="0">
                          <a:solidFill>
                            <a:srgbClr val="000000"/>
                          </a:solidFill>
                          <a:effectLst/>
                          <a:latin typeface="Calibri"/>
                        </a:rPr>
                        <a:t>VACUNAS 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001">
                <a:tc vMerge="1">
                  <a:txBody>
                    <a:bodyPr/>
                    <a:lstStyle/>
                    <a:p>
                      <a:endParaRPr lang="es-MX"/>
                    </a:p>
                  </a:txBody>
                  <a:tcPr/>
                </a:tc>
                <a:tc>
                  <a:txBody>
                    <a:bodyPr/>
                    <a:lstStyle/>
                    <a:p>
                      <a:pPr algn="ctr" fontAlgn="b"/>
                      <a:r>
                        <a:rPr lang="es-MX" sz="900" b="1" i="0" u="none" strike="noStrike" dirty="0">
                          <a:solidFill>
                            <a:srgbClr val="000000"/>
                          </a:solidFill>
                          <a:effectLst/>
                          <a:latin typeface="Calibri"/>
                        </a:rPr>
                        <a:t>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a:solidFill>
                            <a:srgbClr val="000000"/>
                          </a:solidFill>
                          <a:effectLst/>
                          <a:latin typeface="Calibri"/>
                        </a:rPr>
                        <a:t>FEB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a:solidFill>
                            <a:srgbClr val="000000"/>
                          </a:solidFill>
                          <a:effectLst/>
                          <a:latin typeface="Calibri"/>
                        </a:rPr>
                        <a: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a:solidFill>
                            <a:srgbClr val="000000"/>
                          </a:solidFill>
                          <a:effectLst/>
                          <a:latin typeface="Calibri"/>
                        </a:rPr>
                        <a:t>ABR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a:solidFill>
                            <a:srgbClr val="000000"/>
                          </a:solidFill>
                          <a:effectLst/>
                          <a:latin typeface="Calibri"/>
                        </a:rPr>
                        <a:t>MAY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a:solidFill>
                            <a:srgbClr val="000000"/>
                          </a:solidFill>
                          <a:effectLst/>
                          <a:latin typeface="Calibri"/>
                        </a:rPr>
                        <a:t>JUN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a:solidFill>
                            <a:srgbClr val="000000"/>
                          </a:solidFill>
                          <a:effectLst/>
                          <a:latin typeface="Calibri"/>
                        </a:rPr>
                        <a:t>JUL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a:solidFill>
                            <a:srgbClr val="000000"/>
                          </a:solidFill>
                          <a:effectLst/>
                          <a:latin typeface="Calibri"/>
                        </a:rPr>
                        <a:t>AGO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a:solidFill>
                            <a:srgbClr val="000000"/>
                          </a:solidFill>
                          <a:effectLst/>
                          <a:latin typeface="Calibri"/>
                        </a:rPr>
                        <a:t>SEP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001">
                <a:tc>
                  <a:txBody>
                    <a:bodyPr/>
                    <a:lstStyle/>
                    <a:p>
                      <a:pPr algn="l" fontAlgn="b"/>
                      <a:r>
                        <a:rPr lang="es-MX" sz="900" b="1" i="0" u="none" strike="noStrike" dirty="0">
                          <a:solidFill>
                            <a:srgbClr val="000000"/>
                          </a:solidFill>
                          <a:effectLst/>
                          <a:latin typeface="Calibri"/>
                        </a:rPr>
                        <a:t>BCG (TUBERCULOSIS)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57001">
                <a:tc>
                  <a:txBody>
                    <a:bodyPr/>
                    <a:lstStyle/>
                    <a:p>
                      <a:pPr algn="l" fontAlgn="b"/>
                      <a:r>
                        <a:rPr lang="es-MX" sz="900" b="1" i="0" u="none" strike="noStrike" dirty="0">
                          <a:solidFill>
                            <a:srgbClr val="000000"/>
                          </a:solidFill>
                          <a:effectLst/>
                          <a:latin typeface="Calibri"/>
                        </a:rPr>
                        <a:t>ANTIHEPATITIS 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900" b="0" i="0" u="none" strike="noStrike" dirty="0">
                          <a:solidFill>
                            <a:srgbClr val="000000"/>
                          </a:solidFill>
                          <a:effectLst/>
                          <a:latin typeface="Calibri"/>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001">
                <a:tc>
                  <a:txBody>
                    <a:bodyPr/>
                    <a:lstStyle/>
                    <a:p>
                      <a:pPr algn="l" fontAlgn="b"/>
                      <a:r>
                        <a:rPr lang="es-MX" sz="900" b="1" i="0" u="none" strike="noStrike" dirty="0">
                          <a:solidFill>
                            <a:srgbClr val="000000"/>
                          </a:solidFill>
                          <a:effectLst/>
                          <a:latin typeface="Calibri"/>
                        </a:rPr>
                        <a:t>PENTAVALENTE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b"/>
                      <a:r>
                        <a:rPr lang="es-MX"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b"/>
                      <a:r>
                        <a:rPr lang="es-MX"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b"/>
                      <a:r>
                        <a:rPr lang="es-MX"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b"/>
                      <a:r>
                        <a:rPr lang="es-MX"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r>
              <a:tr h="157001">
                <a:tc>
                  <a:txBody>
                    <a:bodyPr/>
                    <a:lstStyle/>
                    <a:p>
                      <a:pPr algn="l" fontAlgn="b"/>
                      <a:r>
                        <a:rPr lang="es-MX" sz="900" b="1" i="0" u="none" strike="noStrike" dirty="0">
                          <a:solidFill>
                            <a:srgbClr val="000000"/>
                          </a:solidFill>
                          <a:effectLst/>
                          <a:latin typeface="Calibri"/>
                        </a:rPr>
                        <a:t>(DIFTERIA, TOS FERINA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b"/>
                      <a:r>
                        <a:rPr lang="es-MX" sz="900" b="0" i="0" u="none" strike="noStrike">
                          <a:solidFill>
                            <a:srgbClr val="000000"/>
                          </a:solidFill>
                          <a:effectLst/>
                          <a:latin typeface="Calibri"/>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b"/>
                      <a:r>
                        <a:rPr lang="es-MX" sz="900" b="0" i="0" u="none" strike="noStrike">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b"/>
                      <a:r>
                        <a:rPr lang="es-MX" sz="900" b="0" i="0" u="none" strike="noStrike" dirty="0">
                          <a:solidFill>
                            <a:srgbClr val="000000"/>
                          </a:solidFill>
                          <a:effectLst/>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EEF3"/>
                    </a:solidFill>
                  </a:tcPr>
                </a:tc>
              </a:tr>
              <a:tr h="157001">
                <a:tc>
                  <a:txBody>
                    <a:bodyPr/>
                    <a:lstStyle/>
                    <a:p>
                      <a:pPr algn="l" fontAlgn="b"/>
                      <a:r>
                        <a:rPr lang="es-MX" sz="900" b="1" i="0" u="none" strike="noStrike" dirty="0">
                          <a:solidFill>
                            <a:srgbClr val="000000"/>
                          </a:solidFill>
                          <a:effectLst/>
                          <a:latin typeface="Calibri"/>
                        </a:rPr>
                        <a:t>TETANOS,POLIO, INFLUENZA 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r>
              <a:tr h="157001">
                <a:tc>
                  <a:txBody>
                    <a:bodyPr/>
                    <a:lstStyle/>
                    <a:p>
                      <a:pPr algn="l" fontAlgn="b"/>
                      <a:r>
                        <a:rPr lang="es-MX" sz="900" b="1" i="0" u="none" strike="noStrike" dirty="0">
                          <a:solidFill>
                            <a:srgbClr val="000000"/>
                          </a:solidFill>
                          <a:effectLst/>
                          <a:latin typeface="Calibri"/>
                        </a:rPr>
                        <a:t>HEXAVALENTE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57001">
                <a:tc>
                  <a:txBody>
                    <a:bodyPr/>
                    <a:lstStyle/>
                    <a:p>
                      <a:pPr algn="l" fontAlgn="b"/>
                      <a:r>
                        <a:rPr lang="es-MX" sz="900" b="1" i="0" u="none" strike="noStrike" dirty="0">
                          <a:solidFill>
                            <a:srgbClr val="000000"/>
                          </a:solidFill>
                          <a:effectLst/>
                          <a:latin typeface="Calibri"/>
                        </a:rPr>
                        <a:t>DPT(DIFTERIA, TOS FERINA,TET)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57001">
                <a:tc>
                  <a:txBody>
                    <a:bodyPr/>
                    <a:lstStyle/>
                    <a:p>
                      <a:pPr algn="l" fontAlgn="b"/>
                      <a:r>
                        <a:rPr lang="es-MX" sz="900" b="1" i="0" u="none" strike="noStrike" dirty="0">
                          <a:solidFill>
                            <a:srgbClr val="000000"/>
                          </a:solidFill>
                          <a:effectLst/>
                          <a:latin typeface="Calibri"/>
                        </a:rPr>
                        <a:t>ROTAVIRUS (DIARREAS ROTAVIRUS)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001">
                <a:tc>
                  <a:txBody>
                    <a:bodyPr/>
                    <a:lstStyle/>
                    <a:p>
                      <a:pPr algn="l" fontAlgn="b"/>
                      <a:r>
                        <a:rPr lang="es-MX" sz="900" b="1" i="0" u="none" strike="noStrike" dirty="0">
                          <a:solidFill>
                            <a:srgbClr val="000000"/>
                          </a:solidFill>
                          <a:effectLst/>
                          <a:latin typeface="Calibri"/>
                        </a:rPr>
                        <a:t>NEUMOCOCO TRECE VALENTE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57001">
                <a:tc>
                  <a:txBody>
                    <a:bodyPr/>
                    <a:lstStyle/>
                    <a:p>
                      <a:pPr algn="l" fontAlgn="b"/>
                      <a:r>
                        <a:rPr lang="es-MX" sz="900" b="1" i="0" u="none" strike="noStrike" dirty="0">
                          <a:solidFill>
                            <a:srgbClr val="000000"/>
                          </a:solidFill>
                          <a:effectLst/>
                          <a:latin typeface="Calibri"/>
                        </a:rPr>
                        <a:t>TRIPLE VIRAL (SRP SARAMPION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MX"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MX"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MX"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7001">
                <a:tc>
                  <a:txBody>
                    <a:bodyPr/>
                    <a:lstStyle/>
                    <a:p>
                      <a:pPr algn="l" fontAlgn="b"/>
                      <a:r>
                        <a:rPr lang="es-MX" sz="900" b="1" i="0" u="none" strike="noStrike" dirty="0">
                          <a:solidFill>
                            <a:srgbClr val="000000"/>
                          </a:solidFill>
                          <a:effectLst/>
                          <a:latin typeface="Calibri"/>
                        </a:rPr>
                        <a:t>RUBEOLA, PAROTIDITIS)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7001">
                <a:tc>
                  <a:txBody>
                    <a:bodyPr/>
                    <a:lstStyle/>
                    <a:p>
                      <a:pPr algn="l" fontAlgn="b"/>
                      <a:r>
                        <a:rPr lang="es-MX" sz="900" b="1" i="0" u="none" strike="noStrike" dirty="0">
                          <a:solidFill>
                            <a:srgbClr val="000000"/>
                          </a:solidFill>
                          <a:effectLst/>
                          <a:latin typeface="Calibri"/>
                        </a:rPr>
                        <a:t>VPH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001">
                <a:tc>
                  <a:txBody>
                    <a:bodyPr/>
                    <a:lstStyle/>
                    <a:p>
                      <a:pPr algn="l" fontAlgn="b"/>
                      <a:r>
                        <a:rPr lang="es-MX" sz="900" b="1" i="0" u="none" strike="noStrike" dirty="0">
                          <a:solidFill>
                            <a:srgbClr val="000000"/>
                          </a:solidFill>
                          <a:effectLst/>
                          <a:latin typeface="Calibri"/>
                        </a:rPr>
                        <a:t>SABIN (POLIOMELITIS)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001">
                <a:tc>
                  <a:txBody>
                    <a:bodyPr/>
                    <a:lstStyle/>
                    <a:p>
                      <a:pPr algn="l" fontAlgn="b"/>
                      <a:r>
                        <a:rPr lang="es-MX" sz="900" b="1" i="0" u="none" strike="noStrike" dirty="0">
                          <a:solidFill>
                            <a:srgbClr val="000000"/>
                          </a:solidFill>
                          <a:effectLst/>
                          <a:latin typeface="Calibri"/>
                        </a:rPr>
                        <a:t>SR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57001">
                <a:tc>
                  <a:txBody>
                    <a:bodyPr/>
                    <a:lstStyle/>
                    <a:p>
                      <a:pPr algn="l" fontAlgn="b"/>
                      <a:r>
                        <a:rPr lang="es-MX" sz="900" b="1" i="0" u="none" strike="noStrike" dirty="0">
                          <a:solidFill>
                            <a:srgbClr val="000000"/>
                          </a:solidFill>
                          <a:effectLst/>
                          <a:latin typeface="Calibri"/>
                        </a:rPr>
                        <a:t>TD (DIFTERIA TETANOS)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001">
                <a:tc>
                  <a:txBody>
                    <a:bodyPr/>
                    <a:lstStyle/>
                    <a:p>
                      <a:pPr algn="l" fontAlgn="b"/>
                      <a:r>
                        <a:rPr lang="es-MX" sz="900" b="1" i="0" u="none" strike="noStrike" dirty="0">
                          <a:solidFill>
                            <a:srgbClr val="000000"/>
                          </a:solidFill>
                          <a:effectLst/>
                          <a:latin typeface="Calibri"/>
                        </a:rPr>
                        <a:t>ANTINEUMOCOCICA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157001">
                <a:tc>
                  <a:txBody>
                    <a:bodyPr/>
                    <a:lstStyle/>
                    <a:p>
                      <a:pPr algn="l" fontAlgn="b"/>
                      <a:r>
                        <a:rPr lang="es-MX" sz="900" b="1" i="0" u="none" strike="noStrike" dirty="0">
                          <a:solidFill>
                            <a:srgbClr val="000000"/>
                          </a:solidFill>
                          <a:effectLst/>
                          <a:latin typeface="Calibri"/>
                        </a:rPr>
                        <a:t>HEPATITIS B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dirty="0">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001">
                <a:tc>
                  <a:txBody>
                    <a:bodyPr/>
                    <a:lstStyle/>
                    <a:p>
                      <a:pPr algn="l" fontAlgn="b"/>
                      <a:r>
                        <a:rPr lang="es-MX" sz="900" b="1" i="0" u="none" strike="noStrike" dirty="0">
                          <a:solidFill>
                            <a:srgbClr val="000000"/>
                          </a:solidFill>
                          <a:effectLst/>
                          <a:latin typeface="Calibri"/>
                        </a:rPr>
                        <a:t>INFLUENZA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294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s-MX" sz="9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bl>
          </a:graphicData>
        </a:graphic>
      </p:graphicFrame>
    </p:spTree>
    <p:extLst>
      <p:ext uri="{BB962C8B-B14F-4D97-AF65-F5344CB8AC3E}">
        <p14:creationId xmlns:p14="http://schemas.microsoft.com/office/powerpoint/2010/main" val="3691646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3"/>
          <p:cNvSpPr>
            <a:spLocks noGrp="1"/>
          </p:cNvSpPr>
          <p:nvPr>
            <p:ph type="sldNum" sz="quarter" idx="12"/>
          </p:nvPr>
        </p:nvSpPr>
        <p:spPr/>
        <p:txBody>
          <a:bodyPr/>
          <a:lstStyle/>
          <a:p>
            <a:fld id="{773FA2E4-C0FC-4DA9-9CAE-4AE3AB6BB26E}" type="slidenum">
              <a:rPr lang="es-MX" smtClean="0"/>
              <a:pPr/>
              <a:t>6</a:t>
            </a:fld>
            <a:endParaRPr lang="es-MX" dirty="0"/>
          </a:p>
        </p:txBody>
      </p:sp>
      <p:pic>
        <p:nvPicPr>
          <p:cNvPr id="11" name="10 Imagen" descr="LogoIMPE azul TRANSPARENTE.jpg.png"/>
          <p:cNvPicPr>
            <a:picLocks noChangeAspect="1"/>
          </p:cNvPicPr>
          <p:nvPr/>
        </p:nvPicPr>
        <p:blipFill>
          <a:blip r:embed="rId2" cstate="print"/>
          <a:stretch>
            <a:fillRect/>
          </a:stretch>
        </p:blipFill>
        <p:spPr>
          <a:xfrm>
            <a:off x="7441705" y="70983"/>
            <a:ext cx="1002848" cy="699056"/>
          </a:xfrm>
          <a:prstGeom prst="rect">
            <a:avLst/>
          </a:prstGeom>
        </p:spPr>
      </p:pic>
      <p:sp>
        <p:nvSpPr>
          <p:cNvPr id="12" name="1 CuadroTexto"/>
          <p:cNvSpPr txBox="1"/>
          <p:nvPr/>
        </p:nvSpPr>
        <p:spPr>
          <a:xfrm>
            <a:off x="36821" y="278024"/>
            <a:ext cx="9144000" cy="594066"/>
          </a:xfrm>
          <a:prstGeom prst="rect">
            <a:avLst/>
          </a:prstGeom>
        </p:spPr>
        <p:txBody>
          <a:bodyPr vert="horz" lIns="68580" tIns="34290" rIns="68580" bIns="34290" rtlCol="0" anchor="b">
            <a:noAutofit/>
          </a:bodyPr>
          <a:lstStyle>
            <a:defPPr>
              <a:defRPr lang="es-MX"/>
            </a:defPPr>
            <a:lvl1pPr indent="0" algn="ctr">
              <a:lnSpc>
                <a:spcPct val="90000"/>
              </a:lnSpc>
              <a:spcBef>
                <a:spcPts val="1000"/>
              </a:spcBef>
              <a:buFont typeface="Arial" panose="020B0604020202020204" pitchFamily="34" charset="0"/>
              <a:buNone/>
              <a:defRPr sz="3200" b="1">
                <a:solidFill>
                  <a:srgbClr val="009999"/>
                </a:solidFill>
                <a:effectLst>
                  <a:outerShdw blurRad="38100" dist="38100" dir="2700000" algn="tl">
                    <a:srgbClr val="000000">
                      <a:alpha val="43137"/>
                    </a:srgbClr>
                  </a:outerShdw>
                </a:effectLst>
              </a:defRPr>
            </a:lvl1pPr>
            <a:lvl2pPr indent="0" algn="ctr">
              <a:lnSpc>
                <a:spcPct val="90000"/>
              </a:lnSpc>
              <a:spcBef>
                <a:spcPts val="500"/>
              </a:spcBef>
              <a:buFont typeface="Arial" panose="020B0604020202020204" pitchFamily="34" charset="0"/>
              <a:buNone/>
              <a:defRPr sz="20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2pPr>
            <a:lvl3pPr indent="0" algn="ctr">
              <a:lnSpc>
                <a:spcPct val="90000"/>
              </a:lnSpc>
              <a:spcBef>
                <a:spcPts val="500"/>
              </a:spcBef>
              <a:buFont typeface="Arial" panose="020B0604020202020204" pitchFamily="34" charset="0"/>
              <a:buNone/>
              <a:defRPr>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3pPr>
            <a:lvl4pPr indent="0" algn="ctr">
              <a:lnSpc>
                <a:spcPct val="90000"/>
              </a:lnSpc>
              <a:spcBef>
                <a:spcPts val="500"/>
              </a:spcBef>
              <a:buFont typeface="Arial" panose="020B0604020202020204" pitchFamily="34" charset="0"/>
              <a:buNone/>
              <a:defRPr sz="1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4pPr>
            <a:lvl5pPr indent="0" algn="ctr">
              <a:lnSpc>
                <a:spcPct val="90000"/>
              </a:lnSpc>
              <a:spcBef>
                <a:spcPts val="500"/>
              </a:spcBef>
              <a:buFont typeface="Arial" panose="020B0604020202020204" pitchFamily="34" charset="0"/>
              <a:buNone/>
              <a:defRPr sz="1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s-ES" dirty="0">
                <a:solidFill>
                  <a:srgbClr val="002060"/>
                </a:solidFill>
              </a:rPr>
              <a:t>PROGRAMAS PREVENTIVOS</a:t>
            </a:r>
          </a:p>
        </p:txBody>
      </p:sp>
      <p:graphicFrame>
        <p:nvGraphicFramePr>
          <p:cNvPr id="3" name="2 Tabla"/>
          <p:cNvGraphicFramePr>
            <a:graphicFrameLocks noGrp="1"/>
          </p:cNvGraphicFramePr>
          <p:nvPr>
            <p:extLst>
              <p:ext uri="{D42A27DB-BD31-4B8C-83A1-F6EECF244321}">
                <p14:modId xmlns:p14="http://schemas.microsoft.com/office/powerpoint/2010/main" val="4235745672"/>
              </p:ext>
            </p:extLst>
          </p:nvPr>
        </p:nvGraphicFramePr>
        <p:xfrm>
          <a:off x="1709671" y="1806262"/>
          <a:ext cx="5940381" cy="2424450"/>
        </p:xfrm>
        <a:graphic>
          <a:graphicData uri="http://schemas.openxmlformats.org/drawingml/2006/table">
            <a:tbl>
              <a:tblPr>
                <a:tableStyleId>{5C22544A-7EE6-4342-B048-85BDC9FD1C3A}</a:tableStyleId>
              </a:tblPr>
              <a:tblGrid>
                <a:gridCol w="2655204"/>
                <a:gridCol w="421178"/>
                <a:gridCol w="410647"/>
                <a:gridCol w="365019"/>
                <a:gridCol w="308863"/>
                <a:gridCol w="326411"/>
                <a:gridCol w="322903"/>
                <a:gridCol w="393098"/>
                <a:gridCol w="410647"/>
                <a:gridCol w="326411"/>
              </a:tblGrid>
              <a:tr h="808150">
                <a:tc>
                  <a:txBody>
                    <a:bodyPr/>
                    <a:lstStyle/>
                    <a:p>
                      <a:pPr algn="ctr" fontAlgn="b"/>
                      <a:r>
                        <a:rPr lang="es-MX" sz="1100" b="1" i="0" u="none" strike="noStrike" dirty="0" smtClean="0">
                          <a:solidFill>
                            <a:srgbClr val="000000"/>
                          </a:solidFill>
                          <a:effectLst/>
                          <a:latin typeface="Calibri"/>
                        </a:rPr>
                        <a:t>DETECCION OPORTUNA</a:t>
                      </a:r>
                      <a:r>
                        <a:rPr lang="es-MX" sz="1100" b="1" i="0" u="none" strike="noStrike" baseline="0" dirty="0" smtClean="0">
                          <a:solidFill>
                            <a:srgbClr val="000000"/>
                          </a:solidFill>
                          <a:effectLst/>
                          <a:latin typeface="Calibri"/>
                        </a:rPr>
                        <a:t> DE CANCER</a:t>
                      </a:r>
                      <a:endParaRPr lang="es-MX" sz="11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ENE</a:t>
                      </a:r>
                      <a:endParaRPr lang="es-MX" sz="11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FEB</a:t>
                      </a:r>
                      <a:endParaRPr lang="es-MX" sz="11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MAR</a:t>
                      </a:r>
                      <a:endParaRPr lang="es-MX" sz="11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ABR</a:t>
                      </a:r>
                      <a:endParaRPr lang="es-MX" sz="11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MAY</a:t>
                      </a:r>
                      <a:endParaRPr lang="es-MX" sz="11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JUN</a:t>
                      </a:r>
                      <a:endParaRPr lang="es-MX" sz="11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a:effectLst/>
                        </a:rPr>
                        <a:t>JUL</a:t>
                      </a:r>
                      <a:endParaRPr lang="es-MX" sz="1100" b="1"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a:effectLst/>
                        </a:rPr>
                        <a:t>AGO</a:t>
                      </a:r>
                      <a:endParaRPr lang="es-MX" sz="1100" b="1"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a:effectLst/>
                        </a:rPr>
                        <a:t>SEP</a:t>
                      </a:r>
                      <a:endParaRPr lang="es-MX" sz="1100" b="1"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8150">
                <a:tc>
                  <a:txBody>
                    <a:bodyPr/>
                    <a:lstStyle/>
                    <a:p>
                      <a:pPr algn="l" fontAlgn="b"/>
                      <a:r>
                        <a:rPr lang="es-MX" sz="1100" u="none" strike="noStrike" dirty="0">
                          <a:effectLst/>
                        </a:rPr>
                        <a:t>CITOLOGIAS CERVICOVAGINALES</a:t>
                      </a:r>
                      <a:endParaRPr lang="es-MX" sz="11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96</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77</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84</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80</a:t>
                      </a:r>
                      <a:endParaRPr lang="es-MX" sz="11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91</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70</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110</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88</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78</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8150">
                <a:tc>
                  <a:txBody>
                    <a:bodyPr/>
                    <a:lstStyle/>
                    <a:p>
                      <a:pPr algn="l" fontAlgn="b"/>
                      <a:r>
                        <a:rPr lang="es-MX" sz="1100" u="none" strike="noStrike" dirty="0">
                          <a:effectLst/>
                        </a:rPr>
                        <a:t>EXPLORACION CLINICA DE MAMA</a:t>
                      </a:r>
                      <a:endParaRPr lang="es-MX" sz="11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96</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77</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a:effectLst/>
                        </a:rPr>
                        <a:t>84</a:t>
                      </a:r>
                      <a:endParaRPr lang="es-MX" sz="1100" b="0"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a:effectLst/>
                        </a:rPr>
                        <a:t>80</a:t>
                      </a:r>
                      <a:endParaRPr lang="es-MX" sz="1100" b="1" i="0" u="none" strike="noStrike">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91</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70</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110</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88</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100" u="none" strike="noStrike" dirty="0">
                          <a:effectLst/>
                        </a:rPr>
                        <a:t>78</a:t>
                      </a:r>
                      <a:endParaRPr lang="es-MX" sz="11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4241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74279" y="859665"/>
            <a:ext cx="5395443" cy="649830"/>
          </a:xfrm>
        </p:spPr>
        <p:txBody>
          <a:bodyPr/>
          <a:lstStyle/>
          <a:p>
            <a:pPr algn="ctr"/>
            <a:r>
              <a:rPr lang="es-MX" b="1" dirty="0" smtClean="0"/>
              <a:t>PREVENIMPE</a:t>
            </a:r>
            <a:endParaRPr lang="es-MX" b="1" dirty="0"/>
          </a:p>
        </p:txBody>
      </p:sp>
      <p:sp>
        <p:nvSpPr>
          <p:cNvPr id="8" name="Marcador de número de diapositiva 3"/>
          <p:cNvSpPr>
            <a:spLocks noGrp="1"/>
          </p:cNvSpPr>
          <p:nvPr>
            <p:ph type="sldNum" sz="quarter" idx="12"/>
          </p:nvPr>
        </p:nvSpPr>
        <p:spPr/>
        <p:txBody>
          <a:bodyPr/>
          <a:lstStyle/>
          <a:p>
            <a:fld id="{773FA2E4-C0FC-4DA9-9CAE-4AE3AB6BB26E}" type="slidenum">
              <a:rPr lang="es-MX" smtClean="0">
                <a:solidFill>
                  <a:prstClr val="black">
                    <a:tint val="75000"/>
                  </a:prstClr>
                </a:solidFill>
              </a:rPr>
              <a:pPr/>
              <a:t>7</a:t>
            </a:fld>
            <a:endParaRPr lang="es-MX" dirty="0">
              <a:solidFill>
                <a:prstClr val="black">
                  <a:tint val="75000"/>
                </a:prstClr>
              </a:solidFill>
            </a:endParaRPr>
          </a:p>
        </p:txBody>
      </p:sp>
      <p:pic>
        <p:nvPicPr>
          <p:cNvPr id="11" name="10 Imagen" descr="LogoIMPE azul TRANSPARENTE.jpg.png"/>
          <p:cNvPicPr>
            <a:picLocks noChangeAspect="1"/>
          </p:cNvPicPr>
          <p:nvPr/>
        </p:nvPicPr>
        <p:blipFill>
          <a:blip r:embed="rId2" cstate="print"/>
          <a:stretch>
            <a:fillRect/>
          </a:stretch>
        </p:blipFill>
        <p:spPr>
          <a:xfrm>
            <a:off x="7441705" y="70983"/>
            <a:ext cx="1002848" cy="699056"/>
          </a:xfrm>
          <a:prstGeom prst="rect">
            <a:avLst/>
          </a:prstGeom>
        </p:spPr>
      </p:pic>
      <p:sp>
        <p:nvSpPr>
          <p:cNvPr id="12" name="1 CuadroTexto"/>
          <p:cNvSpPr txBox="1"/>
          <p:nvPr/>
        </p:nvSpPr>
        <p:spPr>
          <a:xfrm>
            <a:off x="0" y="123478"/>
            <a:ext cx="9144000" cy="594066"/>
          </a:xfrm>
          <a:prstGeom prst="rect">
            <a:avLst/>
          </a:prstGeom>
        </p:spPr>
        <p:txBody>
          <a:bodyPr vert="horz" lIns="68580" tIns="34290" rIns="68580" bIns="34290" rtlCol="0" anchor="b">
            <a:noAutofit/>
          </a:bodyPr>
          <a:lstStyle>
            <a:defPPr>
              <a:defRPr lang="es-MX"/>
            </a:defPPr>
            <a:lvl1pPr indent="0" algn="ctr">
              <a:lnSpc>
                <a:spcPct val="90000"/>
              </a:lnSpc>
              <a:spcBef>
                <a:spcPts val="1000"/>
              </a:spcBef>
              <a:buFont typeface="Arial" panose="020B0604020202020204" pitchFamily="34" charset="0"/>
              <a:buNone/>
              <a:defRPr sz="3200" b="1">
                <a:solidFill>
                  <a:srgbClr val="009999"/>
                </a:solidFill>
                <a:effectLst>
                  <a:outerShdw blurRad="38100" dist="38100" dir="2700000" algn="tl">
                    <a:srgbClr val="000000">
                      <a:alpha val="43137"/>
                    </a:srgbClr>
                  </a:outerShdw>
                </a:effectLst>
              </a:defRPr>
            </a:lvl1pPr>
            <a:lvl2pPr indent="0" algn="ctr">
              <a:lnSpc>
                <a:spcPct val="90000"/>
              </a:lnSpc>
              <a:spcBef>
                <a:spcPts val="500"/>
              </a:spcBef>
              <a:buFont typeface="Arial" panose="020B0604020202020204" pitchFamily="34" charset="0"/>
              <a:buNone/>
              <a:defRPr sz="20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2pPr>
            <a:lvl3pPr indent="0" algn="ctr">
              <a:lnSpc>
                <a:spcPct val="90000"/>
              </a:lnSpc>
              <a:spcBef>
                <a:spcPts val="500"/>
              </a:spcBef>
              <a:buFont typeface="Arial" panose="020B0604020202020204" pitchFamily="34" charset="0"/>
              <a:buNone/>
              <a:defRPr>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3pPr>
            <a:lvl4pPr indent="0" algn="ctr">
              <a:lnSpc>
                <a:spcPct val="90000"/>
              </a:lnSpc>
              <a:spcBef>
                <a:spcPts val="500"/>
              </a:spcBef>
              <a:buFont typeface="Arial" panose="020B0604020202020204" pitchFamily="34" charset="0"/>
              <a:buNone/>
              <a:defRPr sz="1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4pPr>
            <a:lvl5pPr indent="0" algn="ctr">
              <a:lnSpc>
                <a:spcPct val="90000"/>
              </a:lnSpc>
              <a:spcBef>
                <a:spcPts val="500"/>
              </a:spcBef>
              <a:buFont typeface="Arial" panose="020B0604020202020204" pitchFamily="34" charset="0"/>
              <a:buNone/>
              <a:defRPr sz="1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s-ES" dirty="0">
                <a:solidFill>
                  <a:srgbClr val="002060"/>
                </a:solidFill>
              </a:rPr>
              <a:t>PROGRAMAS PREVENTIVOS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660" y="1737876"/>
            <a:ext cx="4206478"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027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p:nvPr/>
        </p:nvSpPr>
        <p:spPr>
          <a:xfrm>
            <a:off x="4326" y="602829"/>
            <a:ext cx="9144000" cy="594066"/>
          </a:xfrm>
          <a:prstGeom prst="rect">
            <a:avLst/>
          </a:prstGeom>
        </p:spPr>
        <p:txBody>
          <a:bodyPr vert="horz" lIns="68580" tIns="34290" rIns="68580" bIns="34290" rtlCol="0" anchor="b">
            <a:noAutofit/>
          </a:bodyPr>
          <a:lstStyle>
            <a:defPPr>
              <a:defRPr lang="es-MX"/>
            </a:defPPr>
            <a:lvl1pPr indent="0" algn="ctr">
              <a:lnSpc>
                <a:spcPct val="90000"/>
              </a:lnSpc>
              <a:spcBef>
                <a:spcPts val="1000"/>
              </a:spcBef>
              <a:buFont typeface="Arial" panose="020B0604020202020204" pitchFamily="34" charset="0"/>
              <a:buNone/>
              <a:defRPr sz="3200" b="1">
                <a:solidFill>
                  <a:srgbClr val="009999"/>
                </a:solidFill>
                <a:effectLst>
                  <a:outerShdw blurRad="38100" dist="38100" dir="2700000" algn="tl">
                    <a:srgbClr val="000000">
                      <a:alpha val="43137"/>
                    </a:srgbClr>
                  </a:outerShdw>
                </a:effectLst>
              </a:defRPr>
            </a:lvl1pPr>
            <a:lvl2pPr indent="0" algn="ctr">
              <a:lnSpc>
                <a:spcPct val="90000"/>
              </a:lnSpc>
              <a:spcBef>
                <a:spcPts val="500"/>
              </a:spcBef>
              <a:buFont typeface="Arial" panose="020B0604020202020204" pitchFamily="34" charset="0"/>
              <a:buNone/>
              <a:defRPr sz="20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2pPr>
            <a:lvl3pPr indent="0" algn="ctr">
              <a:lnSpc>
                <a:spcPct val="90000"/>
              </a:lnSpc>
              <a:spcBef>
                <a:spcPts val="500"/>
              </a:spcBef>
              <a:buFont typeface="Arial" panose="020B0604020202020204" pitchFamily="34" charset="0"/>
              <a:buNone/>
              <a:defRPr>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3pPr>
            <a:lvl4pPr indent="0" algn="ctr">
              <a:lnSpc>
                <a:spcPct val="90000"/>
              </a:lnSpc>
              <a:spcBef>
                <a:spcPts val="500"/>
              </a:spcBef>
              <a:buFont typeface="Arial" panose="020B0604020202020204" pitchFamily="34" charset="0"/>
              <a:buNone/>
              <a:defRPr sz="1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4pPr>
            <a:lvl5pPr indent="0" algn="ctr">
              <a:lnSpc>
                <a:spcPct val="90000"/>
              </a:lnSpc>
              <a:spcBef>
                <a:spcPts val="500"/>
              </a:spcBef>
              <a:buFont typeface="Arial" panose="020B0604020202020204" pitchFamily="34" charset="0"/>
              <a:buNone/>
              <a:defRPr sz="1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defTabSz="914400"/>
            <a:r>
              <a:rPr lang="es-ES" dirty="0">
                <a:solidFill>
                  <a:srgbClr val="002060"/>
                </a:solidFill>
              </a:rPr>
              <a:t>SERVICIOS SUBROGADOS</a:t>
            </a:r>
          </a:p>
        </p:txBody>
      </p:sp>
      <p:graphicFrame>
        <p:nvGraphicFramePr>
          <p:cNvPr id="2" name="Tabla 1">
            <a:extLst>
              <a:ext uri="{FF2B5EF4-FFF2-40B4-BE49-F238E27FC236}">
                <a16:creationId xmlns="" xmlns:a16="http://schemas.microsoft.com/office/drawing/2014/main" id="{FE7667B7-74AF-4E6D-943D-880B8AF305D6}"/>
              </a:ext>
            </a:extLst>
          </p:cNvPr>
          <p:cNvGraphicFramePr>
            <a:graphicFrameLocks noGrp="1"/>
          </p:cNvGraphicFramePr>
          <p:nvPr>
            <p:extLst>
              <p:ext uri="{D42A27DB-BD31-4B8C-83A1-F6EECF244321}">
                <p14:modId xmlns:p14="http://schemas.microsoft.com/office/powerpoint/2010/main" val="4292155831"/>
              </p:ext>
            </p:extLst>
          </p:nvPr>
        </p:nvGraphicFramePr>
        <p:xfrm>
          <a:off x="457200" y="1613158"/>
          <a:ext cx="8229600" cy="885825"/>
        </p:xfrm>
        <a:graphic>
          <a:graphicData uri="http://schemas.openxmlformats.org/drawingml/2006/table">
            <a:tbl>
              <a:tblPr>
                <a:tableStyleId>{35758FB7-9AC5-4552-8A53-C91805E547FA}</a:tableStyleId>
              </a:tblPr>
              <a:tblGrid>
                <a:gridCol w="938849">
                  <a:extLst>
                    <a:ext uri="{9D8B030D-6E8A-4147-A177-3AD203B41FA5}">
                      <a16:colId xmlns="" xmlns:a16="http://schemas.microsoft.com/office/drawing/2014/main" val="2457262725"/>
                    </a:ext>
                  </a:extLst>
                </a:gridCol>
                <a:gridCol w="1654722">
                  <a:extLst>
                    <a:ext uri="{9D8B030D-6E8A-4147-A177-3AD203B41FA5}">
                      <a16:colId xmlns="" xmlns:a16="http://schemas.microsoft.com/office/drawing/2014/main" val="1178561154"/>
                    </a:ext>
                  </a:extLst>
                </a:gridCol>
                <a:gridCol w="906576">
                  <a:extLst>
                    <a:ext uri="{9D8B030D-6E8A-4147-A177-3AD203B41FA5}">
                      <a16:colId xmlns="" xmlns:a16="http://schemas.microsoft.com/office/drawing/2014/main" val="2288411994"/>
                    </a:ext>
                  </a:extLst>
                </a:gridCol>
                <a:gridCol w="1948112">
                  <a:extLst>
                    <a:ext uri="{9D8B030D-6E8A-4147-A177-3AD203B41FA5}">
                      <a16:colId xmlns="" xmlns:a16="http://schemas.microsoft.com/office/drawing/2014/main" val="1485372528"/>
                    </a:ext>
                  </a:extLst>
                </a:gridCol>
                <a:gridCol w="1126619">
                  <a:extLst>
                    <a:ext uri="{9D8B030D-6E8A-4147-A177-3AD203B41FA5}">
                      <a16:colId xmlns="" xmlns:a16="http://schemas.microsoft.com/office/drawing/2014/main" val="619723923"/>
                    </a:ext>
                  </a:extLst>
                </a:gridCol>
                <a:gridCol w="1654722">
                  <a:extLst>
                    <a:ext uri="{9D8B030D-6E8A-4147-A177-3AD203B41FA5}">
                      <a16:colId xmlns="" xmlns:a16="http://schemas.microsoft.com/office/drawing/2014/main" val="4073245046"/>
                    </a:ext>
                  </a:extLst>
                </a:gridCol>
              </a:tblGrid>
              <a:tr h="176097">
                <a:tc>
                  <a:txBody>
                    <a:bodyPr/>
                    <a:lstStyle/>
                    <a:p>
                      <a:pPr algn="ctr" fontAlgn="b"/>
                      <a:r>
                        <a:rPr lang="es-MX" sz="1100" b="1" i="0" u="none" strike="noStrike" dirty="0">
                          <a:solidFill>
                            <a:srgbClr val="000000"/>
                          </a:solidFill>
                          <a:effectLst/>
                          <a:latin typeface="Calibri" panose="020F0502020204030204" pitchFamily="34" charset="0"/>
                        </a:rPr>
                        <a:t>MES</a:t>
                      </a:r>
                    </a:p>
                  </a:txBody>
                  <a:tcPr marL="9525" marR="9525" marT="9525" marB="0" anchor="b"/>
                </a:tc>
                <a:tc>
                  <a:txBody>
                    <a:bodyPr/>
                    <a:lstStyle/>
                    <a:p>
                      <a:pPr algn="ctr" fontAlgn="b"/>
                      <a:r>
                        <a:rPr lang="es-MX" sz="1100" b="1" i="0" u="none" strike="noStrike">
                          <a:solidFill>
                            <a:srgbClr val="000000"/>
                          </a:solidFill>
                          <a:effectLst/>
                          <a:latin typeface="Calibri" panose="020F0502020204030204" pitchFamily="34" charset="0"/>
                        </a:rPr>
                        <a:t>HOSPITALIZACIONES</a:t>
                      </a:r>
                    </a:p>
                  </a:txBody>
                  <a:tcPr marL="9525" marR="9525" marT="9525" marB="0" anchor="b"/>
                </a:tc>
                <a:tc>
                  <a:txBody>
                    <a:bodyPr/>
                    <a:lstStyle/>
                    <a:p>
                      <a:pPr algn="ctr" fontAlgn="b"/>
                      <a:r>
                        <a:rPr lang="es-MX" sz="1100" b="1" i="0" u="none" strike="noStrike">
                          <a:solidFill>
                            <a:srgbClr val="000000"/>
                          </a:solidFill>
                          <a:effectLst/>
                          <a:latin typeface="Calibri" panose="020F0502020204030204" pitchFamily="34" charset="0"/>
                        </a:rPr>
                        <a:t>URGENCIAS</a:t>
                      </a:r>
                    </a:p>
                  </a:txBody>
                  <a:tcPr marL="9525" marR="9525" marT="9525" marB="0" anchor="b"/>
                </a:tc>
                <a:tc>
                  <a:txBody>
                    <a:bodyPr/>
                    <a:lstStyle/>
                    <a:p>
                      <a:pPr algn="ctr" fontAlgn="b"/>
                      <a:r>
                        <a:rPr lang="es-MX" sz="1100" b="1" i="0" u="none" strike="noStrike">
                          <a:solidFill>
                            <a:srgbClr val="000000"/>
                          </a:solidFill>
                          <a:effectLst/>
                          <a:latin typeface="Calibri" panose="020F0502020204030204" pitchFamily="34" charset="0"/>
                        </a:rPr>
                        <a:t>DIAS DE HOSPITALIZACION</a:t>
                      </a:r>
                    </a:p>
                  </a:txBody>
                  <a:tcPr marL="9525" marR="9525" marT="9525" marB="0" anchor="b"/>
                </a:tc>
                <a:tc>
                  <a:txBody>
                    <a:bodyPr/>
                    <a:lstStyle/>
                    <a:p>
                      <a:pPr algn="ctr" fontAlgn="b"/>
                      <a:r>
                        <a:rPr lang="es-MX" sz="1100" b="1" i="0" u="none" strike="noStrike">
                          <a:solidFill>
                            <a:srgbClr val="000000"/>
                          </a:solidFill>
                          <a:effectLst/>
                          <a:latin typeface="Calibri" panose="020F0502020204030204" pitchFamily="34" charset="0"/>
                        </a:rPr>
                        <a:t>ARTROSCOPIA</a:t>
                      </a:r>
                    </a:p>
                  </a:txBody>
                  <a:tcPr marL="9525" marR="9525" marT="9525" marB="0" anchor="b"/>
                </a:tc>
                <a:tc>
                  <a:txBody>
                    <a:bodyPr/>
                    <a:lstStyle/>
                    <a:p>
                      <a:pPr algn="ctr" fontAlgn="b"/>
                      <a:r>
                        <a:rPr lang="es-MX" sz="1100" b="1" i="0" u="none" strike="noStrike">
                          <a:solidFill>
                            <a:srgbClr val="000000"/>
                          </a:solidFill>
                          <a:effectLst/>
                          <a:latin typeface="Calibri" panose="020F0502020204030204" pitchFamily="34" charset="0"/>
                        </a:rPr>
                        <a:t>PROTESIS DE RODILLA</a:t>
                      </a:r>
                    </a:p>
                  </a:txBody>
                  <a:tcPr marL="9525" marR="9525" marT="9525" marB="0" anchor="b"/>
                </a:tc>
                <a:extLst>
                  <a:ext uri="{0D108BD9-81ED-4DB2-BD59-A6C34878D82A}">
                    <a16:rowId xmlns="" xmlns:a16="http://schemas.microsoft.com/office/drawing/2014/main" val="3356093641"/>
                  </a:ext>
                </a:extLst>
              </a:tr>
              <a:tr h="176097">
                <a:tc>
                  <a:txBody>
                    <a:bodyPr/>
                    <a:lstStyle/>
                    <a:p>
                      <a:pPr algn="ctr" fontAlgn="b"/>
                      <a:r>
                        <a:rPr lang="es-MX" sz="1100" b="1" i="0" u="none" strike="noStrike" dirty="0" smtClean="0">
                          <a:solidFill>
                            <a:srgbClr val="000000"/>
                          </a:solidFill>
                          <a:effectLst/>
                          <a:latin typeface="Calibri" panose="020F0502020204030204" pitchFamily="34" charset="0"/>
                        </a:rPr>
                        <a:t>JULIO</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191</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87</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573</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 xmlns:a16="http://schemas.microsoft.com/office/drawing/2014/main" val="1528074359"/>
                  </a:ext>
                </a:extLst>
              </a:tr>
              <a:tr h="176097">
                <a:tc>
                  <a:txBody>
                    <a:bodyPr/>
                    <a:lstStyle/>
                    <a:p>
                      <a:pPr algn="ctr" fontAlgn="b"/>
                      <a:r>
                        <a:rPr lang="es-MX" sz="1100" b="1" i="0" u="none" strike="noStrike" dirty="0" smtClean="0">
                          <a:solidFill>
                            <a:srgbClr val="000000"/>
                          </a:solidFill>
                          <a:effectLst/>
                          <a:latin typeface="Calibri" panose="020F0502020204030204" pitchFamily="34" charset="0"/>
                        </a:rPr>
                        <a:t>AGOSTO</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169</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97</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570</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 xmlns:a16="http://schemas.microsoft.com/office/drawing/2014/main" val="1941036942"/>
                  </a:ext>
                </a:extLst>
              </a:tr>
              <a:tr h="176097">
                <a:tc>
                  <a:txBody>
                    <a:bodyPr/>
                    <a:lstStyle/>
                    <a:p>
                      <a:pPr algn="ctr" fontAlgn="b"/>
                      <a:r>
                        <a:rPr lang="es-MX" sz="1100" b="1" i="0" u="none" strike="noStrike" dirty="0" smtClean="0">
                          <a:solidFill>
                            <a:srgbClr val="000000"/>
                          </a:solidFill>
                          <a:effectLst/>
                          <a:latin typeface="Calibri" panose="020F0502020204030204" pitchFamily="34" charset="0"/>
                        </a:rPr>
                        <a:t>SEPTIEMBRE</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136</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67</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451</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0</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004014356"/>
                  </a:ext>
                </a:extLst>
              </a:tr>
              <a:tr h="176097">
                <a:tc>
                  <a:txBody>
                    <a:bodyPr/>
                    <a:lstStyle/>
                    <a:p>
                      <a:pPr algn="ctr" fontAlgn="b"/>
                      <a:r>
                        <a:rPr lang="es-MX" sz="1100" b="1" i="0" u="none" strike="noStrike" dirty="0">
                          <a:solidFill>
                            <a:srgbClr val="000000"/>
                          </a:solidFill>
                          <a:effectLst/>
                          <a:latin typeface="Calibri" panose="020F0502020204030204" pitchFamily="34" charset="0"/>
                        </a:rPr>
                        <a:t>TOTAL</a:t>
                      </a:r>
                    </a:p>
                  </a:txBody>
                  <a:tcPr marL="9525" marR="9525" marT="9525" marB="0" anchor="b"/>
                </a:tc>
                <a:tc>
                  <a:txBody>
                    <a:bodyPr/>
                    <a:lstStyle/>
                    <a:p>
                      <a:pPr algn="ctr" fontAlgn="b"/>
                      <a:r>
                        <a:rPr lang="es-MX" sz="1100" b="1" i="0" u="none" strike="noStrike" dirty="0" smtClean="0">
                          <a:solidFill>
                            <a:srgbClr val="000000"/>
                          </a:solidFill>
                          <a:effectLst/>
                          <a:latin typeface="Calibri" panose="020F0502020204030204" pitchFamily="34" charset="0"/>
                        </a:rPr>
                        <a:t>496</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1" i="0" u="none" strike="noStrike" dirty="0" smtClean="0">
                          <a:solidFill>
                            <a:srgbClr val="000000"/>
                          </a:solidFill>
                          <a:effectLst/>
                          <a:latin typeface="Calibri" panose="020F0502020204030204" pitchFamily="34" charset="0"/>
                        </a:rPr>
                        <a:t>251</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1" i="0" u="none" strike="noStrike" dirty="0" smtClean="0">
                          <a:solidFill>
                            <a:srgbClr val="000000"/>
                          </a:solidFill>
                          <a:effectLst/>
                          <a:latin typeface="Calibri" panose="020F0502020204030204" pitchFamily="34" charset="0"/>
                        </a:rPr>
                        <a:t>1594</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1" i="0" u="none" strike="noStrike" dirty="0" smtClean="0">
                          <a:solidFill>
                            <a:srgbClr val="000000"/>
                          </a:solidFill>
                          <a:effectLst/>
                          <a:latin typeface="Calibri" panose="020F0502020204030204" pitchFamily="34" charset="0"/>
                        </a:rPr>
                        <a:t>9</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1" i="0" u="none" strike="noStrike" dirty="0" smtClean="0">
                          <a:solidFill>
                            <a:srgbClr val="000000"/>
                          </a:solidFill>
                          <a:effectLst/>
                          <a:latin typeface="Calibri" panose="020F0502020204030204" pitchFamily="34" charset="0"/>
                        </a:rPr>
                        <a:t>2</a:t>
                      </a:r>
                      <a:endParaRPr lang="es-MX"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548828197"/>
                  </a:ext>
                </a:extLst>
              </a:tr>
            </a:tbl>
          </a:graphicData>
        </a:graphic>
      </p:graphicFrame>
      <p:graphicFrame>
        <p:nvGraphicFramePr>
          <p:cNvPr id="3" name="Tabla 2">
            <a:extLst>
              <a:ext uri="{FF2B5EF4-FFF2-40B4-BE49-F238E27FC236}">
                <a16:creationId xmlns="" xmlns:a16="http://schemas.microsoft.com/office/drawing/2014/main" id="{5439DB67-DE44-46DD-AB3E-8AB7062A0889}"/>
              </a:ext>
            </a:extLst>
          </p:cNvPr>
          <p:cNvGraphicFramePr>
            <a:graphicFrameLocks noGrp="1"/>
          </p:cNvGraphicFramePr>
          <p:nvPr>
            <p:extLst>
              <p:ext uri="{D42A27DB-BD31-4B8C-83A1-F6EECF244321}">
                <p14:modId xmlns:p14="http://schemas.microsoft.com/office/powerpoint/2010/main" val="3137824214"/>
              </p:ext>
            </p:extLst>
          </p:nvPr>
        </p:nvGraphicFramePr>
        <p:xfrm>
          <a:off x="463553" y="3026011"/>
          <a:ext cx="8229600" cy="885825"/>
        </p:xfrm>
        <a:graphic>
          <a:graphicData uri="http://schemas.openxmlformats.org/drawingml/2006/table">
            <a:tbl>
              <a:tblPr>
                <a:tableStyleId>{35758FB7-9AC5-4552-8A53-C91805E547FA}</a:tableStyleId>
              </a:tblPr>
              <a:tblGrid>
                <a:gridCol w="780751">
                  <a:extLst>
                    <a:ext uri="{9D8B030D-6E8A-4147-A177-3AD203B41FA5}">
                      <a16:colId xmlns="" xmlns:a16="http://schemas.microsoft.com/office/drawing/2014/main" val="3301468667"/>
                    </a:ext>
                  </a:extLst>
                </a:gridCol>
                <a:gridCol w="1376073">
                  <a:extLst>
                    <a:ext uri="{9D8B030D-6E8A-4147-A177-3AD203B41FA5}">
                      <a16:colId xmlns="" xmlns:a16="http://schemas.microsoft.com/office/drawing/2014/main" val="3344021558"/>
                    </a:ext>
                  </a:extLst>
                </a:gridCol>
                <a:gridCol w="943511">
                  <a:extLst>
                    <a:ext uri="{9D8B030D-6E8A-4147-A177-3AD203B41FA5}">
                      <a16:colId xmlns="" xmlns:a16="http://schemas.microsoft.com/office/drawing/2014/main" val="1700615666"/>
                    </a:ext>
                  </a:extLst>
                </a:gridCol>
                <a:gridCol w="1430459">
                  <a:extLst>
                    <a:ext uri="{9D8B030D-6E8A-4147-A177-3AD203B41FA5}">
                      <a16:colId xmlns="" xmlns:a16="http://schemas.microsoft.com/office/drawing/2014/main" val="769490633"/>
                    </a:ext>
                  </a:extLst>
                </a:gridCol>
                <a:gridCol w="936901">
                  <a:extLst>
                    <a:ext uri="{9D8B030D-6E8A-4147-A177-3AD203B41FA5}">
                      <a16:colId xmlns="" xmlns:a16="http://schemas.microsoft.com/office/drawing/2014/main" val="998608021"/>
                    </a:ext>
                  </a:extLst>
                </a:gridCol>
                <a:gridCol w="1376073">
                  <a:extLst>
                    <a:ext uri="{9D8B030D-6E8A-4147-A177-3AD203B41FA5}">
                      <a16:colId xmlns="" xmlns:a16="http://schemas.microsoft.com/office/drawing/2014/main" val="247897557"/>
                    </a:ext>
                  </a:extLst>
                </a:gridCol>
                <a:gridCol w="1385832">
                  <a:extLst>
                    <a:ext uri="{9D8B030D-6E8A-4147-A177-3AD203B41FA5}">
                      <a16:colId xmlns="" xmlns:a16="http://schemas.microsoft.com/office/drawing/2014/main" val="586584225"/>
                    </a:ext>
                  </a:extLst>
                </a:gridCol>
              </a:tblGrid>
              <a:tr h="146434">
                <a:tc>
                  <a:txBody>
                    <a:bodyPr/>
                    <a:lstStyle/>
                    <a:p>
                      <a:pPr algn="ctr" fontAlgn="b"/>
                      <a:r>
                        <a:rPr lang="es-MX" sz="1100" b="1" i="0" u="none" strike="noStrike" dirty="0">
                          <a:solidFill>
                            <a:srgbClr val="000000"/>
                          </a:solidFill>
                          <a:effectLst/>
                          <a:latin typeface="Calibri" panose="020F0502020204030204" pitchFamily="34" charset="0"/>
                        </a:rPr>
                        <a:t>MES</a:t>
                      </a:r>
                    </a:p>
                  </a:txBody>
                  <a:tcPr marL="9525" marR="9525" marT="9525" marB="0" anchor="b"/>
                </a:tc>
                <a:tc>
                  <a:txBody>
                    <a:bodyPr/>
                    <a:lstStyle/>
                    <a:p>
                      <a:pPr algn="ctr" fontAlgn="b"/>
                      <a:r>
                        <a:rPr lang="es-MX" sz="1100" b="1" i="0" u="none" strike="noStrike">
                          <a:solidFill>
                            <a:srgbClr val="000000"/>
                          </a:solidFill>
                          <a:effectLst/>
                          <a:latin typeface="Calibri" panose="020F0502020204030204" pitchFamily="34" charset="0"/>
                        </a:rPr>
                        <a:t>PROTESIS DE CADERA</a:t>
                      </a:r>
                    </a:p>
                  </a:txBody>
                  <a:tcPr marL="9525" marR="9525" marT="9525" marB="0" anchor="b"/>
                </a:tc>
                <a:tc>
                  <a:txBody>
                    <a:bodyPr/>
                    <a:lstStyle/>
                    <a:p>
                      <a:pPr algn="ctr" fontAlgn="b"/>
                      <a:r>
                        <a:rPr lang="es-MX" sz="1100" b="1" i="0" u="none" strike="noStrike">
                          <a:solidFill>
                            <a:srgbClr val="000000"/>
                          </a:solidFill>
                          <a:effectLst/>
                          <a:latin typeface="Calibri" panose="020F0502020204030204" pitchFamily="34" charset="0"/>
                        </a:rPr>
                        <a:t>NEUROCIRUGIA</a:t>
                      </a:r>
                    </a:p>
                  </a:txBody>
                  <a:tcPr marL="9525" marR="9525" marT="9525" marB="0" anchor="b"/>
                </a:tc>
                <a:tc>
                  <a:txBody>
                    <a:bodyPr/>
                    <a:lstStyle/>
                    <a:p>
                      <a:pPr algn="ctr" fontAlgn="b"/>
                      <a:r>
                        <a:rPr lang="es-MX" sz="1100" b="1" i="0" u="none" strike="noStrike">
                          <a:solidFill>
                            <a:srgbClr val="000000"/>
                          </a:solidFill>
                          <a:effectLst/>
                          <a:latin typeface="Calibri" panose="020F0502020204030204" pitchFamily="34" charset="0"/>
                        </a:rPr>
                        <a:t>MATERNIDAD</a:t>
                      </a:r>
                    </a:p>
                  </a:txBody>
                  <a:tcPr marL="9525" marR="9525" marT="9525" marB="0" anchor="b"/>
                </a:tc>
                <a:tc>
                  <a:txBody>
                    <a:bodyPr/>
                    <a:lstStyle/>
                    <a:p>
                      <a:pPr algn="ctr" fontAlgn="b"/>
                      <a:r>
                        <a:rPr lang="es-MX" sz="1100" b="1" i="0" u="none" strike="noStrike">
                          <a:solidFill>
                            <a:srgbClr val="000000"/>
                          </a:solidFill>
                          <a:effectLst/>
                          <a:latin typeface="Calibri" panose="020F0502020204030204" pitchFamily="34" charset="0"/>
                        </a:rPr>
                        <a:t>NACIMIENTOS</a:t>
                      </a:r>
                    </a:p>
                  </a:txBody>
                  <a:tcPr marL="9525" marR="9525" marT="9525" marB="0" anchor="b"/>
                </a:tc>
                <a:tc>
                  <a:txBody>
                    <a:bodyPr/>
                    <a:lstStyle/>
                    <a:p>
                      <a:pPr algn="ctr" fontAlgn="b"/>
                      <a:r>
                        <a:rPr lang="es-MX" sz="1100" b="1" i="0" u="none" strike="noStrike">
                          <a:solidFill>
                            <a:srgbClr val="000000"/>
                          </a:solidFill>
                          <a:effectLst/>
                          <a:latin typeface="Calibri" panose="020F0502020204030204" pitchFamily="34" charset="0"/>
                        </a:rPr>
                        <a:t>CARDIOVASCULARES</a:t>
                      </a:r>
                    </a:p>
                  </a:txBody>
                  <a:tcPr marL="9525" marR="9525" marT="9525" marB="0" anchor="b"/>
                </a:tc>
                <a:tc>
                  <a:txBody>
                    <a:bodyPr/>
                    <a:lstStyle/>
                    <a:p>
                      <a:pPr algn="ctr" fontAlgn="b"/>
                      <a:r>
                        <a:rPr lang="es-MX" sz="1100" b="1" i="0" u="none" strike="noStrike">
                          <a:solidFill>
                            <a:srgbClr val="000000"/>
                          </a:solidFill>
                          <a:effectLst/>
                          <a:latin typeface="Calibri" panose="020F0502020204030204" pitchFamily="34" charset="0"/>
                        </a:rPr>
                        <a:t>CIRUGIAS</a:t>
                      </a:r>
                    </a:p>
                  </a:txBody>
                  <a:tcPr marL="9525" marR="9525" marT="9525" marB="0" anchor="b"/>
                </a:tc>
                <a:extLst>
                  <a:ext uri="{0D108BD9-81ED-4DB2-BD59-A6C34878D82A}">
                    <a16:rowId xmlns="" xmlns:a16="http://schemas.microsoft.com/office/drawing/2014/main" val="1278312737"/>
                  </a:ext>
                </a:extLst>
              </a:tr>
              <a:tr h="146434">
                <a:tc>
                  <a:txBody>
                    <a:bodyPr/>
                    <a:lstStyle/>
                    <a:p>
                      <a:pPr algn="ctr" fontAlgn="b"/>
                      <a:r>
                        <a:rPr lang="es-MX" sz="1100" b="1" i="0" u="none" strike="noStrike" dirty="0" smtClean="0">
                          <a:solidFill>
                            <a:srgbClr val="000000"/>
                          </a:solidFill>
                          <a:effectLst/>
                          <a:latin typeface="Calibri" panose="020F0502020204030204" pitchFamily="34" charset="0"/>
                        </a:rPr>
                        <a:t>JULIO</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3</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10</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10</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128</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169350912"/>
                  </a:ext>
                </a:extLst>
              </a:tr>
              <a:tr h="146434">
                <a:tc>
                  <a:txBody>
                    <a:bodyPr/>
                    <a:lstStyle/>
                    <a:p>
                      <a:pPr algn="ctr" fontAlgn="b"/>
                      <a:r>
                        <a:rPr lang="es-MX" sz="1100" b="1" i="0" u="none" strike="noStrike" dirty="0" smtClean="0">
                          <a:solidFill>
                            <a:srgbClr val="000000"/>
                          </a:solidFill>
                          <a:effectLst/>
                          <a:latin typeface="Calibri" panose="020F0502020204030204" pitchFamily="34" charset="0"/>
                        </a:rPr>
                        <a:t>AGOSTO</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19</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19</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105</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007467418"/>
                  </a:ext>
                </a:extLst>
              </a:tr>
              <a:tr h="146434">
                <a:tc>
                  <a:txBody>
                    <a:bodyPr/>
                    <a:lstStyle/>
                    <a:p>
                      <a:pPr algn="ctr" fontAlgn="b"/>
                      <a:r>
                        <a:rPr lang="es-MX" sz="1100" b="1" i="0" u="none" strike="noStrike" dirty="0" smtClean="0">
                          <a:solidFill>
                            <a:srgbClr val="000000"/>
                          </a:solidFill>
                          <a:effectLst/>
                          <a:latin typeface="Calibri" panose="020F0502020204030204" pitchFamily="34" charset="0"/>
                        </a:rPr>
                        <a:t>SEPTIEMBRE</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s-MX" sz="11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MX" sz="11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s-MX" sz="1100" b="0" i="0" u="none" strike="noStrike" dirty="0" smtClean="0">
                          <a:solidFill>
                            <a:srgbClr val="000000"/>
                          </a:solidFill>
                          <a:effectLst/>
                          <a:latin typeface="Calibri" panose="020F0502020204030204" pitchFamily="34" charset="0"/>
                        </a:rPr>
                        <a:t>118</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275561284"/>
                  </a:ext>
                </a:extLst>
              </a:tr>
              <a:tr h="146434">
                <a:tc>
                  <a:txBody>
                    <a:bodyPr/>
                    <a:lstStyle/>
                    <a:p>
                      <a:pPr algn="ctr" fontAlgn="b"/>
                      <a:r>
                        <a:rPr lang="es-MX" sz="1100" b="1" i="0" u="none" strike="noStrike" dirty="0">
                          <a:solidFill>
                            <a:srgbClr val="000000"/>
                          </a:solidFill>
                          <a:effectLst/>
                          <a:latin typeface="Calibri" panose="020F0502020204030204" pitchFamily="34" charset="0"/>
                        </a:rPr>
                        <a:t>TOTAL</a:t>
                      </a:r>
                    </a:p>
                  </a:txBody>
                  <a:tcPr marL="9525" marR="9525" marT="9525" marB="0" anchor="b"/>
                </a:tc>
                <a:tc>
                  <a:txBody>
                    <a:bodyPr/>
                    <a:lstStyle/>
                    <a:p>
                      <a:pPr algn="ctr" fontAlgn="b"/>
                      <a:r>
                        <a:rPr lang="es-MX" sz="1100" b="1" i="0" u="none" strike="noStrike" dirty="0" smtClean="0">
                          <a:solidFill>
                            <a:srgbClr val="000000"/>
                          </a:solidFill>
                          <a:effectLst/>
                          <a:latin typeface="Calibri" panose="020F0502020204030204" pitchFamily="34" charset="0"/>
                        </a:rPr>
                        <a:t>12</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1" i="0" u="none" strike="noStrike" dirty="0" smtClean="0">
                          <a:solidFill>
                            <a:srgbClr val="000000"/>
                          </a:solidFill>
                          <a:effectLst/>
                          <a:latin typeface="Calibri" panose="020F0502020204030204" pitchFamily="34" charset="0"/>
                        </a:rPr>
                        <a:t>13</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1" i="0" u="none" strike="noStrike" dirty="0" smtClean="0">
                          <a:solidFill>
                            <a:srgbClr val="000000"/>
                          </a:solidFill>
                          <a:effectLst/>
                          <a:latin typeface="Calibri" panose="020F0502020204030204" pitchFamily="34" charset="0"/>
                        </a:rPr>
                        <a:t>42</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1" i="0" u="none" strike="noStrike" dirty="0" smtClean="0">
                          <a:solidFill>
                            <a:srgbClr val="000000"/>
                          </a:solidFill>
                          <a:effectLst/>
                          <a:latin typeface="Calibri" panose="020F0502020204030204" pitchFamily="34" charset="0"/>
                        </a:rPr>
                        <a:t>42</a:t>
                      </a:r>
                      <a:endParaRPr lang="es-MX"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b="1"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s-MX" sz="1100" b="1" i="0" u="none" strike="noStrike" dirty="0" smtClean="0">
                          <a:solidFill>
                            <a:srgbClr val="000000"/>
                          </a:solidFill>
                          <a:effectLst/>
                          <a:latin typeface="Calibri" panose="020F0502020204030204" pitchFamily="34" charset="0"/>
                        </a:rPr>
                        <a:t>351</a:t>
                      </a:r>
                      <a:endParaRPr lang="es-MX"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387334424"/>
                  </a:ext>
                </a:extLst>
              </a:tr>
            </a:tbl>
          </a:graphicData>
        </a:graphic>
      </p:graphicFrame>
      <p:pic>
        <p:nvPicPr>
          <p:cNvPr id="7" name="5 Imagen" descr="LogoIMPE azul TRANSPARENTE.jpg.png">
            <a:extLst>
              <a:ext uri="{FF2B5EF4-FFF2-40B4-BE49-F238E27FC236}">
                <a16:creationId xmlns="" xmlns:a16="http://schemas.microsoft.com/office/drawing/2014/main" id="{B0BF1DCD-BB49-4F32-AF5B-E80BD4DD5AA0}"/>
              </a:ext>
            </a:extLst>
          </p:cNvPr>
          <p:cNvPicPr>
            <a:picLocks noChangeAspect="1"/>
          </p:cNvPicPr>
          <p:nvPr/>
        </p:nvPicPr>
        <p:blipFill>
          <a:blip r:embed="rId2" cstate="print"/>
          <a:stretch>
            <a:fillRect/>
          </a:stretch>
        </p:blipFill>
        <p:spPr>
          <a:xfrm>
            <a:off x="7308305" y="275656"/>
            <a:ext cx="1296143" cy="903506"/>
          </a:xfrm>
          <a:prstGeom prst="rect">
            <a:avLst/>
          </a:prstGeom>
        </p:spPr>
      </p:pic>
      <p:pic>
        <p:nvPicPr>
          <p:cNvPr id="8" name="Imagen 7">
            <a:extLst>
              <a:ext uri="{FF2B5EF4-FFF2-40B4-BE49-F238E27FC236}">
                <a16:creationId xmlns="" xmlns:a16="http://schemas.microsoft.com/office/drawing/2014/main" id="{28F59328-E9C5-4489-9DD8-B989379E49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1085"/>
            <a:ext cx="1666239" cy="792367"/>
          </a:xfrm>
          <a:prstGeom prst="rect">
            <a:avLst/>
          </a:prstGeom>
          <a:noFill/>
        </p:spPr>
      </p:pic>
    </p:spTree>
    <p:extLst>
      <p:ext uri="{BB962C8B-B14F-4D97-AF65-F5344CB8AC3E}">
        <p14:creationId xmlns:p14="http://schemas.microsoft.com/office/powerpoint/2010/main" val="1739107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177648" y="2232582"/>
            <a:ext cx="6788705" cy="2326036"/>
          </a:xfrm>
          <a:prstGeom prst="rect">
            <a:avLst/>
          </a:prstGeom>
        </p:spPr>
        <p:txBody>
          <a:bodyPr vert="horz" lIns="68579" tIns="34289" rIns="68579" bIns="34289" rtlCol="0" anchor="b">
            <a:noAutofit/>
          </a:bodyPr>
          <a:lstStyle>
            <a:defPPr>
              <a:defRPr lang="es-MX"/>
            </a:defPPr>
            <a:lvl1pPr indent="0" algn="ctr">
              <a:lnSpc>
                <a:spcPct val="90000"/>
              </a:lnSpc>
              <a:spcBef>
                <a:spcPts val="1000"/>
              </a:spcBef>
              <a:buFont typeface="Arial" panose="020B0604020202020204" pitchFamily="34" charset="0"/>
              <a:buNone/>
              <a:defRPr sz="7200" b="1">
                <a:solidFill>
                  <a:srgbClr val="009999"/>
                </a:solidFill>
                <a:effectLst>
                  <a:outerShdw blurRad="38100" dist="38100" dir="2700000" algn="tl">
                    <a:srgbClr val="000000">
                      <a:alpha val="43137"/>
                    </a:srgbClr>
                  </a:outerShdw>
                </a:effectLst>
              </a:defRPr>
            </a:lvl1pPr>
            <a:lvl2pPr indent="0" algn="ctr">
              <a:lnSpc>
                <a:spcPct val="90000"/>
              </a:lnSpc>
              <a:spcBef>
                <a:spcPts val="500"/>
              </a:spcBef>
              <a:buFont typeface="Arial" panose="020B0604020202020204" pitchFamily="34" charset="0"/>
              <a:buNone/>
              <a:defRPr sz="20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2pPr>
            <a:lvl3pPr indent="0" algn="ctr">
              <a:lnSpc>
                <a:spcPct val="90000"/>
              </a:lnSpc>
              <a:spcBef>
                <a:spcPts val="500"/>
              </a:spcBef>
              <a:buFont typeface="Arial" panose="020B0604020202020204" pitchFamily="34" charset="0"/>
              <a:buNone/>
              <a:defRPr>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3pPr>
            <a:lvl4pPr indent="0" algn="ctr">
              <a:lnSpc>
                <a:spcPct val="90000"/>
              </a:lnSpc>
              <a:spcBef>
                <a:spcPts val="500"/>
              </a:spcBef>
              <a:buFont typeface="Arial" panose="020B0604020202020204" pitchFamily="34" charset="0"/>
              <a:buNone/>
              <a:defRPr sz="1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4pPr>
            <a:lvl5pPr indent="0" algn="ctr">
              <a:lnSpc>
                <a:spcPct val="90000"/>
              </a:lnSpc>
              <a:spcBef>
                <a:spcPts val="500"/>
              </a:spcBef>
              <a:buFont typeface="Arial" panose="020B0604020202020204" pitchFamily="34" charset="0"/>
              <a:buNone/>
              <a:defRPr sz="1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s-ES" sz="6600" dirty="0">
                <a:solidFill>
                  <a:srgbClr val="002060"/>
                </a:solidFill>
              </a:rPr>
              <a:t>SUBDIRECCIÓN</a:t>
            </a:r>
          </a:p>
          <a:p>
            <a:r>
              <a:rPr lang="es-ES" sz="6600" dirty="0">
                <a:solidFill>
                  <a:srgbClr val="002060"/>
                </a:solidFill>
              </a:rPr>
              <a:t> DE PLANEACIÓN</a:t>
            </a:r>
          </a:p>
        </p:txBody>
      </p:sp>
      <p:pic>
        <p:nvPicPr>
          <p:cNvPr id="8" name="2 Imagen" descr="LogoIMPE azul TRANSPARENTE.jpg.png">
            <a:extLst>
              <a:ext uri="{FF2B5EF4-FFF2-40B4-BE49-F238E27FC236}">
                <a16:creationId xmlns:a16="http://schemas.microsoft.com/office/drawing/2014/main" xmlns="" id="{4419F7B8-E945-4FF1-9010-219D1A78AA79}"/>
              </a:ext>
            </a:extLst>
          </p:cNvPr>
          <p:cNvPicPr>
            <a:picLocks noChangeAspect="1"/>
          </p:cNvPicPr>
          <p:nvPr/>
        </p:nvPicPr>
        <p:blipFill>
          <a:blip r:embed="rId2" cstate="print"/>
          <a:stretch>
            <a:fillRect/>
          </a:stretch>
        </p:blipFill>
        <p:spPr>
          <a:xfrm>
            <a:off x="5508105" y="705462"/>
            <a:ext cx="1969193" cy="1372668"/>
          </a:xfrm>
          <a:prstGeom prst="rect">
            <a:avLst/>
          </a:prstGeom>
        </p:spPr>
      </p:pic>
      <p:pic>
        <p:nvPicPr>
          <p:cNvPr id="5" name="Imagen 4">
            <a:extLst>
              <a:ext uri="{FF2B5EF4-FFF2-40B4-BE49-F238E27FC236}">
                <a16:creationId xmlns:a16="http://schemas.microsoft.com/office/drawing/2014/main" xmlns="" id="{2BD30C23-51CD-476E-A3EB-980363E451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3609" y="876296"/>
            <a:ext cx="2100562" cy="1031002"/>
          </a:xfrm>
          <a:prstGeom prst="rect">
            <a:avLst/>
          </a:prstGeom>
          <a:noFill/>
        </p:spPr>
      </p:pic>
    </p:spTree>
    <p:extLst>
      <p:ext uri="{BB962C8B-B14F-4D97-AF65-F5344CB8AC3E}">
        <p14:creationId xmlns:p14="http://schemas.microsoft.com/office/powerpoint/2010/main" val="3960237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5849</TotalTime>
  <Words>1600</Words>
  <Application>Microsoft Office PowerPoint</Application>
  <PresentationFormat>Presentación en pantalla (16:9)</PresentationFormat>
  <Paragraphs>593</Paragraphs>
  <Slides>32</Slides>
  <Notes>1</Notes>
  <HiddenSlides>0</HiddenSlides>
  <MMClips>0</MMClips>
  <ScaleCrop>false</ScaleCrop>
  <HeadingPairs>
    <vt:vector size="4" baseType="variant">
      <vt:variant>
        <vt:lpstr>Tema</vt:lpstr>
      </vt:variant>
      <vt:variant>
        <vt:i4>3</vt:i4>
      </vt:variant>
      <vt:variant>
        <vt:lpstr>Títulos de diapositiva</vt:lpstr>
      </vt:variant>
      <vt:variant>
        <vt:i4>32</vt:i4>
      </vt:variant>
    </vt:vector>
  </HeadingPairs>
  <TitlesOfParts>
    <vt:vector size="35" baseType="lpstr">
      <vt:lpstr>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PREVENIMPE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citas2</cp:lastModifiedBy>
  <cp:revision>305</cp:revision>
  <cp:lastPrinted>2019-11-22T16:43:56Z</cp:lastPrinted>
  <dcterms:created xsi:type="dcterms:W3CDTF">2018-02-14T19:51:24Z</dcterms:created>
  <dcterms:modified xsi:type="dcterms:W3CDTF">2019-11-22T17:30:51Z</dcterms:modified>
</cp:coreProperties>
</file>