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NSPARENCIA%20TRIMESTRAL\3ER%20TRIMESTRE%202021\LETAIPA77FXXX\citas%20por%20especialidad%20jul-ago-sep%202021.x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Consultas 3er. Trimestre 2021</a:t>
            </a:r>
          </a:p>
        </c:rich>
      </c:tx>
      <c:overlay val="0"/>
      <c:spPr>
        <a:noFill/>
        <a:ln w="12700">
          <a:solidFill>
            <a:schemeClr val="tx1">
              <a:lumMod val="15000"/>
              <a:lumOff val="85000"/>
              <a:alpha val="98000"/>
            </a:schemeClr>
          </a:solidFill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Hoja1!$J$16</c:f>
              <c:strCache>
                <c:ptCount val="1"/>
                <c:pt idx="0">
                  <c:v>MEDICINA FAMILIAR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Hoja1!$K$15:$M$15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 </c:v>
                </c:pt>
              </c:strCache>
            </c:strRef>
          </c:cat>
          <c:val>
            <c:numRef>
              <c:f>Hoja1!$K$16:$M$16</c:f>
              <c:numCache>
                <c:formatCode>#,##0</c:formatCode>
                <c:ptCount val="3"/>
                <c:pt idx="0">
                  <c:v>5055</c:v>
                </c:pt>
                <c:pt idx="1">
                  <c:v>5559</c:v>
                </c:pt>
                <c:pt idx="2">
                  <c:v>5224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5-4E7E-8667-C575D16929A7}"/>
            </c:ext>
          </c:extLst>
        </c:ser>
        <c:ser>
          <c:idx val="1"/>
          <c:order val="1"/>
          <c:tx>
            <c:strRef>
              <c:f>Hoja1!$J$17</c:f>
              <c:strCache>
                <c:ptCount val="1"/>
                <c:pt idx="0">
                  <c:v>ESPECIALIDAD 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Hoja1!$K$15:$M$15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 </c:v>
                </c:pt>
              </c:strCache>
            </c:strRef>
          </c:cat>
          <c:val>
            <c:numRef>
              <c:f>Hoja1!$K$17:$M$17</c:f>
              <c:numCache>
                <c:formatCode>#,##0</c:formatCode>
                <c:ptCount val="3"/>
                <c:pt idx="0">
                  <c:v>9672</c:v>
                </c:pt>
                <c:pt idx="1">
                  <c:v>10678</c:v>
                </c:pt>
                <c:pt idx="2">
                  <c:v>10140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5-4E7E-8667-C575D16929A7}"/>
            </c:ext>
          </c:extLst>
        </c:ser>
        <c:ser>
          <c:idx val="2"/>
          <c:order val="2"/>
          <c:tx>
            <c:strRef>
              <c:f>Hoja1!$J$18</c:f>
              <c:strCache>
                <c:ptCount val="1"/>
                <c:pt idx="0">
                  <c:v>C. SUR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Hoja1!$K$15:$M$15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 </c:v>
                </c:pt>
              </c:strCache>
            </c:strRef>
          </c:cat>
          <c:val>
            <c:numRef>
              <c:f>Hoja1!$K$18:$M$18</c:f>
              <c:numCache>
                <c:formatCode>#,##0</c:formatCode>
                <c:ptCount val="3"/>
                <c:pt idx="0">
                  <c:v>678</c:v>
                </c:pt>
                <c:pt idx="1">
                  <c:v>696</c:v>
                </c:pt>
                <c:pt idx="2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25-4E7E-8667-C575D16929A7}"/>
            </c:ext>
          </c:extLst>
        </c:ser>
        <c:ser>
          <c:idx val="3"/>
          <c:order val="3"/>
          <c:tx>
            <c:strRef>
              <c:f>Hoja1!$J$19</c:f>
              <c:strCache>
                <c:ptCount val="1"/>
                <c:pt idx="0">
                  <c:v>C. NORTE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Hoja1!$K$15:$M$15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 </c:v>
                </c:pt>
              </c:strCache>
            </c:strRef>
          </c:cat>
          <c:val>
            <c:numRef>
              <c:f>Hoja1!$K$19:$M$19</c:f>
              <c:numCache>
                <c:formatCode>#,##0</c:formatCode>
                <c:ptCount val="3"/>
                <c:pt idx="0">
                  <c:v>672</c:v>
                </c:pt>
                <c:pt idx="1">
                  <c:v>684</c:v>
                </c:pt>
                <c:pt idx="2">
                  <c:v>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25-4E7E-8667-C575D16929A7}"/>
            </c:ext>
          </c:extLst>
        </c:ser>
        <c:ser>
          <c:idx val="4"/>
          <c:order val="4"/>
          <c:tx>
            <c:strRef>
              <c:f>Hoja1!$J$20</c:f>
              <c:strCache>
                <c:ptCount val="1"/>
                <c:pt idx="0">
                  <c:v>URGENCIAS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Hoja1!$K$15:$M$15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 </c:v>
                </c:pt>
              </c:strCache>
            </c:strRef>
          </c:cat>
          <c:val>
            <c:numRef>
              <c:f>Hoja1!$K$20:$M$20</c:f>
              <c:numCache>
                <c:formatCode>#,##0</c:formatCode>
                <c:ptCount val="3"/>
                <c:pt idx="0">
                  <c:v>2232</c:v>
                </c:pt>
                <c:pt idx="1">
                  <c:v>2274</c:v>
                </c:pt>
                <c:pt idx="2">
                  <c:v>2136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25-4E7E-8667-C575D1692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16336"/>
        <c:axId val="1"/>
      </c:barChart>
      <c:catAx>
        <c:axId val="6041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04163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04152-AA60-4724-9F72-176438193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C31C10-4CB6-4F0C-9840-E008A4810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12A742-E826-4267-B650-BE0591F4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3E9D26-3387-4080-91D4-331D3E69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20F720-5A7B-46C1-9ED4-DAAB9A4D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26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3F1CD-69AC-4369-B16D-DF3F8562C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F8AA7F-FF8E-45E0-8265-9F1AFA64F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EC9657-CD28-4103-8088-007DAC8AF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3100C6-23D5-42C6-A647-15D15520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4D5DD9-0606-41FF-8ADD-E5B6645F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62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9F9D10-D88A-4E0C-9B6F-984BAE27A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A221E3-7F27-4EBE-8DA7-98317FA03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386032-4BA6-4BA8-8C5A-F2334F6C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2B99F-5BDF-4A7E-8C13-6E8F95B8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1B0BBF-40F2-4AF5-810D-BF0207566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16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F8979-2E9B-4406-B8C6-10A145BC7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D130FF-150D-4C61-992B-FD21D6555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1415B1-9940-4BE4-9D91-7642375D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4E997F-8254-44D7-86A6-5291244F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00D915-55F1-4C55-BD41-90CABAF4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486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6E7E3-070B-4BDC-88C1-89FF2C14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1CF12-50BA-4B2F-9915-AF712A2C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62CA4-CD0B-49A8-8DE5-3FDCA936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DFD98F-FC08-4E41-A73D-960151D1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21C04-4B35-484B-923C-D2C96A08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7685FA-2E37-439C-AB5F-B1C67BDF3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CD85F1-9A95-4FDB-9C77-863CAA1F8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B57908-BB11-46F3-A0DB-B7F4B16D6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923049-C572-48D7-949B-6B1913C8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D1F87-64D3-4250-A69D-6E79E0A4C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DCFF91-BE90-47CA-B5AA-62AAE550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351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82F39-3C27-4AB1-8DF6-4F62D2447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C03B4A-4507-4406-93B3-135D45F7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FD7D2C-74F9-41CB-846B-82D13E3A3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697F4F-4810-43C2-A3DF-31EA2D5E3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01EBD0-A5A1-4268-B8E0-C21298EDB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42EFAD-12E6-46B4-9D14-37018336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A2D807-386E-4BE6-AD7E-3F8E8526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81A5A9-7D74-46A0-855D-5B39387B6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42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1A6A3-9557-4942-95EE-513CC32BA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DFDE1F-31B6-4CF7-ABF0-3A7CA1B1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037A49-53D0-484B-B3A8-D48ED0D0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401517-3DE3-4596-A87A-9ACD391B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27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DD4343-E009-4B11-97EC-3EB3166A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A43708-91B2-4234-A637-14D2C4FE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92FEA4-225F-45AC-8D0B-2DD94D85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41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98708-31C1-4958-866B-F1F83A00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A5B45F-8D5F-4917-9944-48C03CB4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DFE7C6-0582-4220-8E5E-620B70147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B0085-AF4C-4B17-B459-E082201A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6DE395-2BEE-46E3-BDA1-F52F498F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0A3C8-0ADD-4BCA-9B2C-B1A28BE8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B671F-3614-4432-952D-C557D8EB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43D4D6-EE95-43FA-A2FD-931183EEB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6E63C-93DD-4F24-8409-1A58A8BC4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3A910A-10C3-4B33-B28F-0766BC4B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5F9787-1E9C-4844-8EB8-BAE2A039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E6413E-7CEA-4B1C-A53A-D22A0D63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2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5CE9D0-5BF9-4C39-B22E-E8D9F1DD2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8D682F-AA22-4EB5-B82F-887F9D086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D1BCCF-99C5-428A-B991-58407346A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2437-5F13-402A-8CCC-4C012CFF9ED8}" type="datetimeFigureOut">
              <a:rPr lang="es-MX" smtClean="0"/>
              <a:t>25/10/2021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C0FE93-0DE8-4F3E-966D-D4580450F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B2B1D5-4894-41B8-8059-3EF9F0AE8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865D-9DCF-4574-965A-608750E1AD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41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529DF4-6AB6-43C2-959C-39593CE0088F}"/>
              </a:ext>
            </a:extLst>
          </p:cNvPr>
          <p:cNvGraphicFramePr>
            <a:graphicFrameLocks/>
          </p:cNvGraphicFramePr>
          <p:nvPr/>
        </p:nvGraphicFramePr>
        <p:xfrm>
          <a:off x="2352675" y="876300"/>
          <a:ext cx="74866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8328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2021-10-25T22:09:21Z</dcterms:created>
  <dcterms:modified xsi:type="dcterms:W3CDTF">2021-10-25T22:09:47Z</dcterms:modified>
</cp:coreProperties>
</file>