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0.218.79.105\compartidaimpe\PLANEACION\SUBDIRECCI&#211;N%20DE%20PLANEACI&#211;N\Subdirecci&#243;n%20de%20Planeaci&#243;n%20Transparencia\2021\2do%20Trimestre%202021\LETAIPA77FXXX\citas%20por%20especialidad%20abr-may-jun%202021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2400" b="1" i="0" dirty="0"/>
              <a:t>Consulta</a:t>
            </a:r>
            <a:r>
              <a:rPr lang="es-MX" sz="2400" b="1" i="0" baseline="0" dirty="0"/>
              <a:t> 2do. Trimestre 2021</a:t>
            </a:r>
            <a:endParaRPr lang="es-MX" sz="2400" b="1" i="0" dirty="0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'Sheet 1'!$J$16</c:f>
              <c:strCache>
                <c:ptCount val="1"/>
                <c:pt idx="0">
                  <c:v>MEDICINA FAMILIAR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 1'!$K$15:$M$15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'Sheet 1'!$K$16:$M$16</c:f>
              <c:numCache>
                <c:formatCode>#,##0</c:formatCode>
                <c:ptCount val="3"/>
                <c:pt idx="0">
                  <c:v>1790</c:v>
                </c:pt>
                <c:pt idx="1">
                  <c:v>1919</c:v>
                </c:pt>
                <c:pt idx="2">
                  <c:v>2906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1EA-48AD-B31B-24837997FD3C}"/>
            </c:ext>
          </c:extLst>
        </c:ser>
        <c:ser>
          <c:idx val="1"/>
          <c:order val="1"/>
          <c:tx>
            <c:strRef>
              <c:f>'Sheet 1'!$J$17</c:f>
              <c:strCache>
                <c:ptCount val="1"/>
                <c:pt idx="0">
                  <c:v>ESPECIALIDAD 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 1'!$K$15:$M$15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'Sheet 1'!$K$17:$M$17</c:f>
              <c:numCache>
                <c:formatCode>General</c:formatCode>
                <c:ptCount val="3"/>
                <c:pt idx="0">
                  <c:v>4368</c:v>
                </c:pt>
                <c:pt idx="1">
                  <c:v>4563</c:v>
                </c:pt>
                <c:pt idx="2">
                  <c:v>4748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1EA-48AD-B31B-24837997FD3C}"/>
            </c:ext>
          </c:extLst>
        </c:ser>
        <c:ser>
          <c:idx val="2"/>
          <c:order val="2"/>
          <c:tx>
            <c:strRef>
              <c:f>'Sheet 1'!$J$18</c:f>
              <c:strCache>
                <c:ptCount val="1"/>
                <c:pt idx="0">
                  <c:v>C. SUR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 1'!$K$15:$M$15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'Sheet 1'!$K$18:$M$18</c:f>
              <c:numCache>
                <c:formatCode>#,##0</c:formatCode>
                <c:ptCount val="3"/>
                <c:pt idx="0">
                  <c:v>565</c:v>
                </c:pt>
                <c:pt idx="1">
                  <c:v>481</c:v>
                </c:pt>
                <c:pt idx="2">
                  <c:v>652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1EA-48AD-B31B-24837997FD3C}"/>
            </c:ext>
          </c:extLst>
        </c:ser>
        <c:ser>
          <c:idx val="3"/>
          <c:order val="3"/>
          <c:tx>
            <c:strRef>
              <c:f>'Sheet 1'!$J$19</c:f>
              <c:strCache>
                <c:ptCount val="1"/>
                <c:pt idx="0">
                  <c:v>C. NORTE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 1'!$K$15:$M$15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'Sheet 1'!$K$19:$M$19</c:f>
              <c:numCache>
                <c:formatCode>#,##0</c:formatCode>
                <c:ptCount val="3"/>
                <c:pt idx="0">
                  <c:v>503</c:v>
                </c:pt>
                <c:pt idx="1">
                  <c:v>518</c:v>
                </c:pt>
                <c:pt idx="2">
                  <c:v>572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1EA-48AD-B31B-24837997FD3C}"/>
            </c:ext>
          </c:extLst>
        </c:ser>
        <c:ser>
          <c:idx val="4"/>
          <c:order val="4"/>
          <c:tx>
            <c:strRef>
              <c:f>'Sheet 1'!$J$20</c:f>
              <c:strCache>
                <c:ptCount val="1"/>
                <c:pt idx="0">
                  <c:v>URGENCIAS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MX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'Sheet 1'!$K$15:$M$15</c:f>
              <c:strCache>
                <c:ptCount val="3"/>
                <c:pt idx="0">
                  <c:v>ABRIL</c:v>
                </c:pt>
                <c:pt idx="1">
                  <c:v>MAYO</c:v>
                </c:pt>
                <c:pt idx="2">
                  <c:v>JUNIO</c:v>
                </c:pt>
              </c:strCache>
            </c:strRef>
          </c:cat>
          <c:val>
            <c:numRef>
              <c:f>'Sheet 1'!$K$20:$M$20</c:f>
              <c:numCache>
                <c:formatCode>#,##0</c:formatCode>
                <c:ptCount val="3"/>
                <c:pt idx="0">
                  <c:v>2190</c:v>
                </c:pt>
                <c:pt idx="1">
                  <c:v>1867</c:v>
                </c:pt>
                <c:pt idx="2">
                  <c:v>1885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1EA-48AD-B31B-24837997FD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723661119"/>
        <c:axId val="1"/>
      </c:barChart>
      <c:catAx>
        <c:axId val="17236611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s-MX" sz="1600" b="1"/>
                  <a:t>No.</a:t>
                </a:r>
                <a:r>
                  <a:rPr lang="es-MX" sz="1600" b="1" baseline="0"/>
                  <a:t> de Consultas</a:t>
                </a:r>
                <a:endParaRPr lang="es-MX" sz="1600" b="1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1723661119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34BA08-F138-48B2-9E1B-6A43D0098B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1CE630-9789-4CD1-BB9A-90477EA09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FE8EA1-91E3-44FB-859A-ABA01F9221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49045-9294-408F-B5F3-1F98DF9F8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E438C18-C45D-46D9-A50E-970E8A98D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1378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6CD962-73B1-4BDC-BD85-56FF89D1DD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0E48B0D-4BCF-4C6A-9860-DED2108578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F3D6A6-F621-4FDC-ADC2-82169801B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9A98067-A9B1-41E8-BDAA-4033B7A8F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92227E5-2273-4944-82AD-131AF8D07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55626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DCAAD35-5085-4CED-8D0C-8B1A9F110E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BFED615-E75B-4E8D-B86B-722BC9264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29DC36-BEE6-41C1-A2D8-EFD4E936C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215935-82DF-45BF-AAFF-42D21E96E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8FCE8A-2AD4-467F-9A74-12200C7F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84291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CAFF3F9-C654-4204-B476-A31E9600D5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37F792B-C362-40F9-8306-51C3F27372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F1A108-B54C-4C63-8297-136D7AC9D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5EF640-FA79-4650-B1EB-DD576AE0A4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7D7EE5-08AC-4BA6-825A-A9F3AC325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531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24866-9142-411E-A098-50EB1CB56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03AC061-8D92-4C68-AD74-1C883A38EA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2ACDC72-67C5-4C1F-8663-9444A412B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BDFE110-354E-41C8-AAE9-D716FF1BA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809283-C0A5-4E2F-9227-FA42BA6FB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7382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90907-F165-4A88-829F-2EFD58CFA2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EACCDC-B3C0-4F8B-9AE8-30276CE573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4F7298-FD7A-436C-99E6-A4F72FF70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CAAB8E5-D1F8-4908-B51E-FA952F1745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5EE72BD-DD9C-46DF-A0B9-CDC728F6E2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027FC1C-D702-4809-845D-3A0ED103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23314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BCA0FE-BE65-466E-8B17-733C4C91D7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CEDC08-1A60-40F4-B0D7-A59480A63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72E60C7-36B0-48F6-8315-822F275739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90260AC-35B7-4772-9EF3-23CB70A174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E02ABC8-3508-4586-BD26-FFA571C5DF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DA88370-DBD4-4C1C-A837-EA1B5DA4AF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D4AB5AE-227D-483C-A4A3-89913FE616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CD8079F-A94E-43E6-891A-417710908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09807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19663E-8991-4475-BD4A-181A1581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4A83FB-7C8C-4980-ABCE-18311A222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F62CE8A-54DF-42D2-9B14-CA93F55B5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690A8CE-8B21-48AD-9E2A-3C368015D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9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DBF9427-3D51-47EA-A5EC-F89903196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FEBD7F-86F0-4ACD-8BD4-D593DEC52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AFB3149-4D83-42E6-9F60-5728F794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74988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4D2A22-B518-4F92-B82B-59ECD8CD4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09207A2-AB35-4218-8E79-DCE0E8E940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826D70A-6950-4A6B-8E0C-19F45FC318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3056381-69E0-44C4-9D4D-5BEFB75956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741B3D-0E1F-47D3-BEEC-0A83E9958E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3D282DD-5F86-4A12-A2F7-08FCE7D30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494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CA677-D2A7-449F-BAFD-38E4DC90A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DEA2806D-E3DB-4DDD-B038-81746B931F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85B1B04-FB78-43CA-8DCE-E08FDA583F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CB83BDE-1CC9-4DE8-A93A-D6034C66C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64DC2CF-29D2-430C-9CD1-41FE0CD78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1CE16AA-A4D5-4ACB-AF57-233A61A44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04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5267DED-4F7C-493E-8FD4-199FAC1848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41D19F6-1EA5-419A-97BC-8170E5A8D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C009C6-5636-434F-B713-7DB8E27AC9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459A88-7DBD-411C-8BA9-D11A11CD19DD}" type="datetimeFigureOut">
              <a:rPr lang="es-MX" smtClean="0"/>
              <a:t>13/07/2021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93A7F4-1C75-4C64-BF6E-6FC2E6664A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D77A4-3362-4BD7-AE13-5994D7392A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B9B23-F3B8-40F7-9590-4207E659543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2017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42E6243-27C9-4C07-B18F-233AD81249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16805304"/>
              </p:ext>
            </p:extLst>
          </p:nvPr>
        </p:nvGraphicFramePr>
        <p:xfrm>
          <a:off x="490331" y="371061"/>
          <a:ext cx="11171582" cy="6122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8378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Ivette Trillo</dc:creator>
  <cp:lastModifiedBy>Ivette Trillo</cp:lastModifiedBy>
  <cp:revision>4</cp:revision>
  <dcterms:created xsi:type="dcterms:W3CDTF">2020-06-04T17:53:26Z</dcterms:created>
  <dcterms:modified xsi:type="dcterms:W3CDTF">2021-07-13T18:51:23Z</dcterms:modified>
</cp:coreProperties>
</file>