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vette\Downloads\consultas%204%20trim.xl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s-MX" sz="2800" b="1">
                <a:solidFill>
                  <a:sysClr val="windowText" lastClr="000000"/>
                </a:solidFill>
              </a:rPr>
              <a:t>Consulta</a:t>
            </a:r>
            <a:r>
              <a:rPr lang="es-MX" sz="2800" b="1" baseline="0">
                <a:solidFill>
                  <a:sysClr val="windowText" lastClr="000000"/>
                </a:solidFill>
              </a:rPr>
              <a:t> 4to Trimestre 2020</a:t>
            </a:r>
            <a:endParaRPr lang="es-MX" sz="2800" b="1">
              <a:solidFill>
                <a:sysClr val="windowText" lastClr="000000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'Sheet 1'!$H$4</c:f>
              <c:strCache>
                <c:ptCount val="1"/>
                <c:pt idx="0">
                  <c:v>MEDICINA FAMILIAR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'Sheet 1'!$I$3:$K$3</c:f>
              <c:strCache>
                <c:ptCount val="3"/>
                <c:pt idx="0">
                  <c:v>OCTUBRE</c:v>
                </c:pt>
                <c:pt idx="1">
                  <c:v>NOVIEMBRE</c:v>
                </c:pt>
                <c:pt idx="2">
                  <c:v>DICIEMBRE</c:v>
                </c:pt>
              </c:strCache>
            </c:strRef>
          </c:cat>
          <c:val>
            <c:numRef>
              <c:f>'Sheet 1'!$I$4:$K$4</c:f>
              <c:numCache>
                <c:formatCode>#,##0</c:formatCode>
                <c:ptCount val="3"/>
                <c:pt idx="0">
                  <c:v>2115</c:v>
                </c:pt>
                <c:pt idx="1">
                  <c:v>376</c:v>
                </c:pt>
                <c:pt idx="2">
                  <c:v>509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44A-41B2-B70D-FD386628B48C}"/>
            </c:ext>
          </c:extLst>
        </c:ser>
        <c:ser>
          <c:idx val="1"/>
          <c:order val="1"/>
          <c:tx>
            <c:strRef>
              <c:f>'Sheet 1'!$H$5</c:f>
              <c:strCache>
                <c:ptCount val="1"/>
                <c:pt idx="0">
                  <c:v>ESPECIALIDAD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'Sheet 1'!$I$3:$K$3</c:f>
              <c:strCache>
                <c:ptCount val="3"/>
                <c:pt idx="0">
                  <c:v>OCTUBRE</c:v>
                </c:pt>
                <c:pt idx="1">
                  <c:v>NOVIEMBRE</c:v>
                </c:pt>
                <c:pt idx="2">
                  <c:v>DICIEMBRE</c:v>
                </c:pt>
              </c:strCache>
            </c:strRef>
          </c:cat>
          <c:val>
            <c:numRef>
              <c:f>'Sheet 1'!$I$5:$K$5</c:f>
              <c:numCache>
                <c:formatCode>General</c:formatCode>
                <c:ptCount val="3"/>
                <c:pt idx="0">
                  <c:v>4662</c:v>
                </c:pt>
                <c:pt idx="1">
                  <c:v>2529</c:v>
                </c:pt>
                <c:pt idx="2">
                  <c:v>1951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44A-41B2-B70D-FD386628B48C}"/>
            </c:ext>
          </c:extLst>
        </c:ser>
        <c:ser>
          <c:idx val="2"/>
          <c:order val="2"/>
          <c:tx>
            <c:strRef>
              <c:f>'Sheet 1'!$H$6</c:f>
              <c:strCache>
                <c:ptCount val="1"/>
                <c:pt idx="0">
                  <c:v>C. SUR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0"/>
                  <c:y val="7.7683609339527226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44A-41B2-B70D-FD386628B48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'Sheet 1'!$I$3:$K$3</c:f>
              <c:strCache>
                <c:ptCount val="3"/>
                <c:pt idx="0">
                  <c:v>OCTUBRE</c:v>
                </c:pt>
                <c:pt idx="1">
                  <c:v>NOVIEMBRE</c:v>
                </c:pt>
                <c:pt idx="2">
                  <c:v>DICIEMBRE</c:v>
                </c:pt>
              </c:strCache>
            </c:strRef>
          </c:cat>
          <c:val>
            <c:numRef>
              <c:f>'Sheet 1'!$I$6:$K$6</c:f>
              <c:numCache>
                <c:formatCode>#,##0</c:formatCode>
                <c:ptCount val="3"/>
                <c:pt idx="0">
                  <c:v>617</c:v>
                </c:pt>
                <c:pt idx="1">
                  <c:v>478</c:v>
                </c:pt>
                <c:pt idx="2">
                  <c:v>358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44A-41B2-B70D-FD386628B48C}"/>
            </c:ext>
          </c:extLst>
        </c:ser>
        <c:ser>
          <c:idx val="3"/>
          <c:order val="3"/>
          <c:tx>
            <c:strRef>
              <c:f>'Sheet 1'!$H$7</c:f>
              <c:strCache>
                <c:ptCount val="1"/>
                <c:pt idx="0">
                  <c:v>C. NORTE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'Sheet 1'!$I$3:$K$3</c:f>
              <c:strCache>
                <c:ptCount val="3"/>
                <c:pt idx="0">
                  <c:v>OCTUBRE</c:v>
                </c:pt>
                <c:pt idx="1">
                  <c:v>NOVIEMBRE</c:v>
                </c:pt>
                <c:pt idx="2">
                  <c:v>DICIEMBRE</c:v>
                </c:pt>
              </c:strCache>
            </c:strRef>
          </c:cat>
          <c:val>
            <c:numRef>
              <c:f>'Sheet 1'!$I$7:$K$7</c:f>
              <c:numCache>
                <c:formatCode>#,##0</c:formatCode>
                <c:ptCount val="3"/>
                <c:pt idx="0">
                  <c:v>467</c:v>
                </c:pt>
                <c:pt idx="1">
                  <c:v>282</c:v>
                </c:pt>
                <c:pt idx="2">
                  <c:v>212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44A-41B2-B70D-FD386628B48C}"/>
            </c:ext>
          </c:extLst>
        </c:ser>
        <c:ser>
          <c:idx val="4"/>
          <c:order val="4"/>
          <c:tx>
            <c:strRef>
              <c:f>'Sheet 1'!$H$8</c:f>
              <c:strCache>
                <c:ptCount val="1"/>
                <c:pt idx="0">
                  <c:v>URGENCIAS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'Sheet 1'!$I$3:$K$3</c:f>
              <c:strCache>
                <c:ptCount val="3"/>
                <c:pt idx="0">
                  <c:v>OCTUBRE</c:v>
                </c:pt>
                <c:pt idx="1">
                  <c:v>NOVIEMBRE</c:v>
                </c:pt>
                <c:pt idx="2">
                  <c:v>DICIEMBRE</c:v>
                </c:pt>
              </c:strCache>
            </c:strRef>
          </c:cat>
          <c:val>
            <c:numRef>
              <c:f>'Sheet 1'!$I$8:$K$8</c:f>
              <c:numCache>
                <c:formatCode>#,##0</c:formatCode>
                <c:ptCount val="3"/>
                <c:pt idx="0">
                  <c:v>2178</c:v>
                </c:pt>
                <c:pt idx="1">
                  <c:v>1997</c:v>
                </c:pt>
                <c:pt idx="2">
                  <c:v>1503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44A-41B2-B70D-FD386628B48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536414336"/>
        <c:axId val="536416000"/>
      </c:barChart>
      <c:catAx>
        <c:axId val="536414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536416000"/>
        <c:crosses val="autoZero"/>
        <c:auto val="1"/>
        <c:lblAlgn val="ctr"/>
        <c:lblOffset val="100"/>
        <c:noMultiLvlLbl val="0"/>
      </c:catAx>
      <c:valAx>
        <c:axId val="536416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5364143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34BA08-F138-48B2-9E1B-6A43D0098B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F1CE630-9789-4CD1-BB9A-90477EA09E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CFE8EA1-91E3-44FB-859A-ABA01F922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59A88-7DBD-411C-8BA9-D11A11CD19DD}" type="datetimeFigureOut">
              <a:rPr lang="es-MX" smtClean="0"/>
              <a:t>18/01/2021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A249045-9294-408F-B5F3-1F98DF9F8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E438C18-C45D-46D9-A50E-970E8A98D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B9B23-F3B8-40F7-9590-4207E65954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41378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6CD962-73B1-4BDC-BD85-56FF89D1D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0E48B0D-4BCF-4C6A-9860-DED2108578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3F3D6A6-F621-4FDC-ADC2-82169801B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59A88-7DBD-411C-8BA9-D11A11CD19DD}" type="datetimeFigureOut">
              <a:rPr lang="es-MX" smtClean="0"/>
              <a:t>18/01/2021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9A98067-A9B1-41E8-BDAA-4033B7A8F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92227E5-2273-4944-82AD-131AF8D07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B9B23-F3B8-40F7-9590-4207E65954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5562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DCAAD35-5085-4CED-8D0C-8B1A9F110E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BFED615-E75B-4E8D-B86B-722BC92649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A29DC36-BEE6-41C1-A2D8-EFD4E936C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59A88-7DBD-411C-8BA9-D11A11CD19DD}" type="datetimeFigureOut">
              <a:rPr lang="es-MX" smtClean="0"/>
              <a:t>18/01/2021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A215935-82DF-45BF-AAFF-42D21E96E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08FCE8A-2AD4-467F-9A74-12200C7F0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B9B23-F3B8-40F7-9590-4207E65954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4291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AFF3F9-C654-4204-B476-A31E9600D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37F792B-C362-40F9-8306-51C3F27372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CF1A108-B54C-4C63-8297-136D7AC9D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59A88-7DBD-411C-8BA9-D11A11CD19DD}" type="datetimeFigureOut">
              <a:rPr lang="es-MX" smtClean="0"/>
              <a:t>18/01/2021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E5EF640-FA79-4650-B1EB-DD576AE0A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47D7EE5-08AC-4BA6-825A-A9F3AC325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B9B23-F3B8-40F7-9590-4207E65954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5317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424866-9142-411E-A098-50EB1CB56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03AC061-8D92-4C68-AD74-1C883A38EA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2ACDC72-67C5-4C1F-8663-9444A412B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59A88-7DBD-411C-8BA9-D11A11CD19DD}" type="datetimeFigureOut">
              <a:rPr lang="es-MX" smtClean="0"/>
              <a:t>18/01/2021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BDFE110-354E-41C8-AAE9-D716FF1BA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5809283-C0A5-4E2F-9227-FA42BA6FB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B9B23-F3B8-40F7-9590-4207E65954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37382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090907-F165-4A88-829F-2EFD58CFA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DEACCDC-B3C0-4F8B-9AE8-30276CE573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34F7298-FD7A-436C-99E6-A4F72FF703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CAAB8E5-D1F8-4908-B51E-FA952F174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59A88-7DBD-411C-8BA9-D11A11CD19DD}" type="datetimeFigureOut">
              <a:rPr lang="es-MX" smtClean="0"/>
              <a:t>18/01/2021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5EE72BD-DD9C-46DF-A0B9-CDC728F6E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027FC1C-D702-4809-845D-3A0ED1032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B9B23-F3B8-40F7-9590-4207E65954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12331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BCA0FE-BE65-466E-8B17-733C4C91D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9CEDC08-1A60-40F4-B0D7-A59480A63D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72E60C7-36B0-48F6-8315-822F275739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90260AC-35B7-4772-9EF3-23CB70A174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E02ABC8-3508-4586-BD26-FFA571C5DF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DA88370-DBD4-4C1C-A837-EA1B5DA4A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59A88-7DBD-411C-8BA9-D11A11CD19DD}" type="datetimeFigureOut">
              <a:rPr lang="es-MX" smtClean="0"/>
              <a:t>18/01/2021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D4AB5AE-227D-483C-A4A3-89913FE61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CD8079F-A94E-43E6-891A-417710908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B9B23-F3B8-40F7-9590-4207E65954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0980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19663E-8991-4475-BD4A-181A15818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24A83FB-7C8C-4980-ABCE-18311A222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59A88-7DBD-411C-8BA9-D11A11CD19DD}" type="datetimeFigureOut">
              <a:rPr lang="es-MX" smtClean="0"/>
              <a:t>18/01/2021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F62CE8A-54DF-42D2-9B14-CA93F55B5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690A8CE-8B21-48AD-9E2A-3C368015D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B9B23-F3B8-40F7-9590-4207E65954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492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DBF9427-3D51-47EA-A5EC-F89903196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59A88-7DBD-411C-8BA9-D11A11CD19DD}" type="datetimeFigureOut">
              <a:rPr lang="es-MX" smtClean="0"/>
              <a:t>18/01/2021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1FEBD7F-86F0-4ACD-8BD4-D593DEC52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AFB3149-4D83-42E6-9F60-5728F794B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B9B23-F3B8-40F7-9590-4207E65954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4988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4D2A22-B518-4F92-B82B-59ECD8CD4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09207A2-AB35-4218-8E79-DCE0E8E940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826D70A-6950-4A6B-8E0C-19F45FC318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3056381-69E0-44C4-9D4D-5BEFB7595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59A88-7DBD-411C-8BA9-D11A11CD19DD}" type="datetimeFigureOut">
              <a:rPr lang="es-MX" smtClean="0"/>
              <a:t>18/01/2021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6741B3D-0E1F-47D3-BEEC-0A83E9958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3D282DD-5F86-4A12-A2F7-08FCE7D30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B9B23-F3B8-40F7-9590-4207E65954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4948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ECA677-D2A7-449F-BAFD-38E4DC90A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EA2806D-E3DB-4DDD-B038-81746B931F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85B1B04-FB78-43CA-8DCE-E08FDA583F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CB83BDE-1CC9-4DE8-A93A-D6034C66C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59A88-7DBD-411C-8BA9-D11A11CD19DD}" type="datetimeFigureOut">
              <a:rPr lang="es-MX" smtClean="0"/>
              <a:t>18/01/2021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64DC2CF-29D2-430C-9CD1-41FE0CD78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1CE16AA-A4D5-4ACB-AF57-233A61A44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B9B23-F3B8-40F7-9590-4207E65954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04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5267DED-4F7C-493E-8FD4-199FAC1848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41D19F6-1EA5-419A-97BC-8170E5A8D4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DC009C6-5636-434F-B713-7DB8E27AC9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459A88-7DBD-411C-8BA9-D11A11CD19DD}" type="datetimeFigureOut">
              <a:rPr lang="es-MX" smtClean="0"/>
              <a:t>18/01/2021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B93A7F4-1C75-4C64-BF6E-6FC2E6664A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2DD77A4-3362-4BD7-AE13-5994D7392A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4B9B23-F3B8-40F7-9590-4207E65954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52017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E56FEF24-2A47-4881-89E4-FF2E9E7D462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1732295"/>
              </p:ext>
            </p:extLst>
          </p:nvPr>
        </p:nvGraphicFramePr>
        <p:xfrm>
          <a:off x="180109" y="207818"/>
          <a:ext cx="11845636" cy="6539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958378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5</Words>
  <Application>Microsoft Office PowerPoint</Application>
  <PresentationFormat>Panorámica</PresentationFormat>
  <Paragraphs>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Ivette Trillo</dc:creator>
  <cp:lastModifiedBy>Ivette Trillo</cp:lastModifiedBy>
  <cp:revision>4</cp:revision>
  <dcterms:created xsi:type="dcterms:W3CDTF">2020-06-04T17:53:26Z</dcterms:created>
  <dcterms:modified xsi:type="dcterms:W3CDTF">2021-01-18T20:16:09Z</dcterms:modified>
</cp:coreProperties>
</file>