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1" d="100"/>
          <a:sy n="121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18.72.68\Planeacion\SUBDIRECCI&#211;N%20DE%20PLANEACI&#211;N\Subdirecci&#243;n%20de%20Planeaci&#243;n%20Transparencia\2020\2do%20Trimestre%202020\LETAIPA77FXXX\citas%202%20tri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/>
              <a:t>Consulta 2do. Trimestre 2020</a:t>
            </a:r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'[citas 2 trim.xls]Sheet 1'!$H$3</c:f>
              <c:strCache>
                <c:ptCount val="1"/>
                <c:pt idx="0">
                  <c:v>MEDICINA FAMILIAR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'[citas 2 trim.xls]Sheet 1'!$I$2:$K$2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'[citas 2 trim.xls]Sheet 1'!$I$3:$K$3</c:f>
              <c:numCache>
                <c:formatCode>#,##0</c:formatCode>
                <c:ptCount val="3"/>
                <c:pt idx="0">
                  <c:v>3025</c:v>
                </c:pt>
                <c:pt idx="1">
                  <c:v>3568</c:v>
                </c:pt>
                <c:pt idx="2">
                  <c:v>3288</c:v>
                </c:pt>
              </c:numCache>
            </c:numRef>
          </c:val>
        </c:ser>
        <c:ser>
          <c:idx val="1"/>
          <c:order val="1"/>
          <c:tx>
            <c:strRef>
              <c:f>'[citas 2 trim.xls]Sheet 1'!$H$4</c:f>
              <c:strCache>
                <c:ptCount val="1"/>
                <c:pt idx="0">
                  <c:v>ESPECIALIDAD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'[citas 2 trim.xls]Sheet 1'!$I$2:$K$2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'[citas 2 trim.xls]Sheet 1'!$I$4:$K$4</c:f>
              <c:numCache>
                <c:formatCode>General</c:formatCode>
                <c:ptCount val="3"/>
                <c:pt idx="0">
                  <c:v>3606</c:v>
                </c:pt>
                <c:pt idx="1">
                  <c:v>4288</c:v>
                </c:pt>
                <c:pt idx="2">
                  <c:v>4365</c:v>
                </c:pt>
              </c:numCache>
            </c:numRef>
          </c:val>
        </c:ser>
        <c:ser>
          <c:idx val="2"/>
          <c:order val="2"/>
          <c:tx>
            <c:strRef>
              <c:f>'[citas 2 trim.xls]Sheet 1'!$H$5</c:f>
              <c:strCache>
                <c:ptCount val="1"/>
                <c:pt idx="0">
                  <c:v>C. SUR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'[citas 2 trim.xls]Sheet 1'!$I$2:$K$2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'[citas 2 trim.xls]Sheet 1'!$I$5:$K$5</c:f>
              <c:numCache>
                <c:formatCode>#,##0</c:formatCode>
                <c:ptCount val="3"/>
                <c:pt idx="0">
                  <c:v>562</c:v>
                </c:pt>
                <c:pt idx="1">
                  <c:v>696</c:v>
                </c:pt>
                <c:pt idx="2">
                  <c:v>684</c:v>
                </c:pt>
              </c:numCache>
            </c:numRef>
          </c:val>
        </c:ser>
        <c:ser>
          <c:idx val="3"/>
          <c:order val="3"/>
          <c:tx>
            <c:strRef>
              <c:f>'[citas 2 trim.xls]Sheet 1'!$H$6</c:f>
              <c:strCache>
                <c:ptCount val="1"/>
                <c:pt idx="0">
                  <c:v>C. NORTE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'[citas 2 trim.xls]Sheet 1'!$I$2:$K$2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'[citas 2 trim.xls]Sheet 1'!$I$6:$K$6</c:f>
              <c:numCache>
                <c:formatCode>#,##0</c:formatCode>
                <c:ptCount val="3"/>
                <c:pt idx="0">
                  <c:v>569</c:v>
                </c:pt>
                <c:pt idx="1">
                  <c:v>668</c:v>
                </c:pt>
                <c:pt idx="2">
                  <c:v>625</c:v>
                </c:pt>
              </c:numCache>
            </c:numRef>
          </c:val>
        </c:ser>
        <c:ser>
          <c:idx val="4"/>
          <c:order val="4"/>
          <c:tx>
            <c:strRef>
              <c:f>'[citas 2 trim.xls]Sheet 1'!$H$7</c:f>
              <c:strCache>
                <c:ptCount val="1"/>
                <c:pt idx="0">
                  <c:v>URGENCIAS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'[citas 2 trim.xls]Sheet 1'!$I$2:$K$2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'[citas 2 trim.xls]Sheet 1'!$I$7:$K$7</c:f>
              <c:numCache>
                <c:formatCode>#,##0</c:formatCode>
                <c:ptCount val="3"/>
                <c:pt idx="0">
                  <c:v>1275</c:v>
                </c:pt>
                <c:pt idx="1">
                  <c:v>1378</c:v>
                </c:pt>
                <c:pt idx="2">
                  <c:v>1461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43365504"/>
        <c:axId val="43367040"/>
      </c:barChart>
      <c:catAx>
        <c:axId val="43365504"/>
        <c:scaling>
          <c:orientation val="minMax"/>
        </c:scaling>
        <c:delete val="0"/>
        <c:axPos val="b"/>
        <c:majorTickMark val="none"/>
        <c:minorTickMark val="none"/>
        <c:tickLblPos val="nextTo"/>
        <c:crossAx val="43367040"/>
        <c:crosses val="autoZero"/>
        <c:auto val="1"/>
        <c:lblAlgn val="ctr"/>
        <c:lblOffset val="100"/>
        <c:noMultiLvlLbl val="0"/>
      </c:catAx>
      <c:valAx>
        <c:axId val="4336704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433655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F34BA08-F138-48B2-9E1B-6A43D0098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F1CE630-9789-4CD1-BB9A-90477EA09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CFE8EA1-91E3-44FB-859A-ABA01F92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A249045-9294-408F-B5F3-1F98DF9F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E438C18-C45D-46D9-A50E-970E8A98D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37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6CD962-73B1-4BDC-BD85-56FF89D1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0E48B0D-4BCF-4C6A-9860-DED210857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3F3D6A6-F621-4FDC-ADC2-82169801B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A98067-A9B1-41E8-BDAA-4033B7A8F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92227E5-2273-4944-82AD-131AF8D07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56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8DCAAD35-5085-4CED-8D0C-8B1A9F110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BFED615-E75B-4E8D-B86B-722BC9264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A29DC36-BEE6-41C1-A2D8-EFD4E936C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A215935-82DF-45BF-AAFF-42D21E96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08FCE8A-2AD4-467F-9A74-12200C7F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429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CAFF3F9-C654-4204-B476-A31E9600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37F792B-C362-40F9-8306-51C3F2737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CF1A108-B54C-4C63-8297-136D7AC9D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E5EF640-FA79-4650-B1EB-DD576AE0A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47D7EE5-08AC-4BA6-825A-A9F3AC32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531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424866-9142-411E-A098-50EB1CB5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03AC061-8D92-4C68-AD74-1C883A38E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2ACDC72-67C5-4C1F-8663-9444A412B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BDFE110-354E-41C8-AAE9-D716FF1B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5809283-C0A5-4E2F-9227-FA42BA6FB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38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090907-F165-4A88-829F-2EFD58CF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DEACCDC-B3C0-4F8B-9AE8-30276CE57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34F7298-FD7A-436C-99E6-A4F72FF70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CAAB8E5-D1F8-4908-B51E-FA952F174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5EE72BD-DD9C-46DF-A0B9-CDC728F6E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027FC1C-D702-4809-845D-3A0ED103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233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4BCA0FE-BE65-466E-8B17-733C4C91D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9CEDC08-1A60-40F4-B0D7-A59480A63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772E60C7-36B0-48F6-8315-822F27573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0260AC-35B7-4772-9EF3-23CB70A174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DE02ABC8-3508-4586-BD26-FFA571C5D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CDA88370-DBD4-4C1C-A837-EA1B5DA4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8D4AB5AE-227D-483C-A4A3-89913FE6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FCD8079F-A94E-43E6-891A-41771090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98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419663E-8991-4475-BD4A-181A1581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F24A83FB-7C8C-4980-ABCE-18311A222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F62CE8A-54DF-42D2-9B14-CA93F55B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690A8CE-8B21-48AD-9E2A-3C368015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9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8DBF9427-3D51-47EA-A5EC-F8990319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1FEBD7F-86F0-4ACD-8BD4-D593DEC5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FAFB3149-4D83-42E6-9F60-5728F794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98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64D2A22-B518-4F92-B82B-59ECD8CD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09207A2-AB35-4218-8E79-DCE0E8E94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826D70A-6950-4A6B-8E0C-19F45FC31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3056381-69E0-44C4-9D4D-5BEFB7595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6741B3D-0E1F-47D3-BEEC-0A83E995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3D282DD-5F86-4A12-A2F7-08FCE7D30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94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EECA677-D2A7-449F-BAFD-38E4DC90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DEA2806D-E3DB-4DDD-B038-81746B931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85B1B04-FB78-43CA-8DCE-E08FDA583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CB83BDE-1CC9-4DE8-A93A-D6034C66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64DC2CF-29D2-430C-9CD1-41FE0CD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1CE16AA-A4D5-4ACB-AF57-233A61A4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65267DED-4F7C-493E-8FD4-199FAC184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41D19F6-1EA5-419A-97BC-8170E5A8D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DC009C6-5636-434F-B713-7DB8E27AC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59A88-7DBD-411C-8BA9-D11A11CD19DD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B93A7F4-1C75-4C64-BF6E-6FC2E6664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2DD77A4-3362-4BD7-AE13-5994D7392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01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442566"/>
              </p:ext>
            </p:extLst>
          </p:nvPr>
        </p:nvGraphicFramePr>
        <p:xfrm>
          <a:off x="338960" y="441434"/>
          <a:ext cx="11295992" cy="6117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8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Ivette Trillo</dc:creator>
  <cp:lastModifiedBy>sistemas</cp:lastModifiedBy>
  <cp:revision>2</cp:revision>
  <dcterms:created xsi:type="dcterms:W3CDTF">2020-06-04T17:53:26Z</dcterms:created>
  <dcterms:modified xsi:type="dcterms:W3CDTF">2020-07-23T21:06:50Z</dcterms:modified>
</cp:coreProperties>
</file>