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2.68\Planeacion\SUBDIRECCI&#211;N%20DE%20PLANEACI&#211;N\Subdirecci&#243;n%20de%20Planeaci&#243;n%20Transparencia\2020\1er%20Trimestre%202020\LETAIPA77FXXX\consultas%20ene-mzo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Consulta 1er. Trimestre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Hoja1!$H$14</c:f>
              <c:strCache>
                <c:ptCount val="1"/>
                <c:pt idx="0">
                  <c:v>MEDICINA FAMILIAR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Hoja1!$I$13:$K$13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Hoja1!$I$14:$K$14</c:f>
              <c:numCache>
                <c:formatCode>General</c:formatCode>
                <c:ptCount val="3"/>
                <c:pt idx="0">
                  <c:v>5632</c:v>
                </c:pt>
                <c:pt idx="1">
                  <c:v>4753</c:v>
                </c:pt>
                <c:pt idx="2">
                  <c:v>4499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3F-4427-9F8D-95FD270E9983}"/>
            </c:ext>
          </c:extLst>
        </c:ser>
        <c:ser>
          <c:idx val="1"/>
          <c:order val="1"/>
          <c:tx>
            <c:strRef>
              <c:f>Hoja1!$H$15</c:f>
              <c:strCache>
                <c:ptCount val="1"/>
                <c:pt idx="0">
                  <c:v>ESPECIALIDAD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Hoja1!$I$13:$K$13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Hoja1!$I$15:$K$15</c:f>
              <c:numCache>
                <c:formatCode>General</c:formatCode>
                <c:ptCount val="3"/>
                <c:pt idx="0">
                  <c:v>5153</c:v>
                </c:pt>
                <c:pt idx="1">
                  <c:v>5177</c:v>
                </c:pt>
                <c:pt idx="2">
                  <c:v>4738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3F-4427-9F8D-95FD270E9983}"/>
            </c:ext>
          </c:extLst>
        </c:ser>
        <c:ser>
          <c:idx val="2"/>
          <c:order val="2"/>
          <c:tx>
            <c:strRef>
              <c:f>Hoja1!$H$16</c:f>
              <c:strCache>
                <c:ptCount val="1"/>
                <c:pt idx="0">
                  <c:v>C. SUR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5462668816039986E-17"/>
                  <c:y val="1.38888888888888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3F-4427-9F8D-95FD270E9983}"/>
                </c:ext>
              </c:extLst>
            </c:dLbl>
            <c:dLbl>
              <c:idx val="1"/>
              <c:layout>
                <c:manualLayout>
                  <c:x val="-1.0185067526415994E-16"/>
                  <c:y val="1.38888888888888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3F-4427-9F8D-95FD270E9983}"/>
                </c:ext>
              </c:extLst>
            </c:dLbl>
            <c:dLbl>
              <c:idx val="2"/>
              <c:layout>
                <c:manualLayout>
                  <c:x val="2.7777777777777779E-3"/>
                  <c:y val="1.38888888888888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3F-4427-9F8D-95FD270E99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Hoja1!$I$13:$K$13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Hoja1!$I$16:$K$16</c:f>
              <c:numCache>
                <c:formatCode>General</c:formatCode>
                <c:ptCount val="3"/>
                <c:pt idx="0">
                  <c:v>699</c:v>
                </c:pt>
                <c:pt idx="1">
                  <c:v>638</c:v>
                </c:pt>
                <c:pt idx="2">
                  <c:v>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3F-4427-9F8D-95FD270E9983}"/>
            </c:ext>
          </c:extLst>
        </c:ser>
        <c:ser>
          <c:idx val="3"/>
          <c:order val="3"/>
          <c:tx>
            <c:strRef>
              <c:f>Hoja1!$H$17</c:f>
              <c:strCache>
                <c:ptCount val="1"/>
                <c:pt idx="0">
                  <c:v>C. NORTE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Hoja1!$I$13:$K$13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Hoja1!$I$17:$K$17</c:f>
              <c:numCache>
                <c:formatCode>General</c:formatCode>
                <c:ptCount val="3"/>
                <c:pt idx="0">
                  <c:v>669</c:v>
                </c:pt>
                <c:pt idx="1">
                  <c:v>628</c:v>
                </c:pt>
                <c:pt idx="2">
                  <c:v>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3F-4427-9F8D-95FD270E9983}"/>
            </c:ext>
          </c:extLst>
        </c:ser>
        <c:ser>
          <c:idx val="4"/>
          <c:order val="4"/>
          <c:tx>
            <c:strRef>
              <c:f>Hoja1!$H$18</c:f>
              <c:strCache>
                <c:ptCount val="1"/>
                <c:pt idx="0">
                  <c:v>URGENCIAS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Hoja1!$I$13:$K$13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Hoja1!$I$18:$K$18</c:f>
              <c:numCache>
                <c:formatCode>General</c:formatCode>
                <c:ptCount val="3"/>
                <c:pt idx="0">
                  <c:v>2000</c:v>
                </c:pt>
                <c:pt idx="1">
                  <c:v>1699</c:v>
                </c:pt>
                <c:pt idx="2">
                  <c:v>1837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3F-4427-9F8D-95FD270E99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4607080"/>
        <c:axId val="324607408"/>
      </c:barChart>
      <c:catAx>
        <c:axId val="32460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24607408"/>
        <c:crosses val="autoZero"/>
        <c:auto val="1"/>
        <c:lblAlgn val="ctr"/>
        <c:lblOffset val="100"/>
        <c:noMultiLvlLbl val="0"/>
      </c:catAx>
      <c:valAx>
        <c:axId val="32460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24607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04/06/2020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B27A21F-2FD3-4560-BD4E-F8F255B5C8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052525"/>
              </p:ext>
            </p:extLst>
          </p:nvPr>
        </p:nvGraphicFramePr>
        <p:xfrm>
          <a:off x="736209" y="263769"/>
          <a:ext cx="10719582" cy="6330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63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1</cp:revision>
  <dcterms:created xsi:type="dcterms:W3CDTF">2020-06-04T17:53:26Z</dcterms:created>
  <dcterms:modified xsi:type="dcterms:W3CDTF">2020-06-04T17:55:19Z</dcterms:modified>
</cp:coreProperties>
</file>