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218.72.68\Planeacion\DEPARTAMENTO%20DE%20PLANEACI&#211;N\JEFATURA%20DE%20PLANEACI&#211;N\FARMACIA\REPORTES\2019\Reporte%20medicamento%20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750821997324532E-2"/>
          <c:y val="0.10868864468864468"/>
          <c:w val="0.89836298366790024"/>
          <c:h val="0.79672256352571325"/>
        </c:manualLayout>
      </c:layout>
      <c:lineChart>
        <c:grouping val="standard"/>
        <c:varyColors val="0"/>
        <c:ser>
          <c:idx val="4"/>
          <c:order val="0"/>
          <c:tx>
            <c:strRef>
              <c:f>'1er trim normal'!$A$6</c:f>
              <c:strCache>
                <c:ptCount val="1"/>
                <c:pt idx="0">
                  <c:v>TOTAL DESPLAZADO</c:v>
                </c:pt>
              </c:strCache>
            </c:strRef>
          </c:tx>
          <c:spPr>
            <a:ln w="571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6B0-4F3A-A144-ADF2AA293E53}"/>
                </c:ext>
              </c:extLst>
            </c:dLbl>
            <c:dLbl>
              <c:idx val="1"/>
              <c:layout>
                <c:manualLayout>
                  <c:x val="-3.8461538461538498E-2"/>
                  <c:y val="-4.49438202247191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6B0-4F3A-A144-ADF2AA293E53}"/>
                </c:ext>
              </c:extLst>
            </c:dLbl>
            <c:dLbl>
              <c:idx val="2"/>
              <c:layout>
                <c:manualLayout>
                  <c:x val="-2.7777777777777776E-2"/>
                  <c:y val="-4.49438202247191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6B0-4F3A-A144-ADF2AA293E5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6B0-4F3A-A144-ADF2AA293E53}"/>
                </c:ext>
              </c:extLst>
            </c:dLbl>
            <c:dLbl>
              <c:idx val="5"/>
              <c:layout>
                <c:manualLayout>
                  <c:x val="-3.4188034188034268E-2"/>
                  <c:y val="-4.49438202247191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6B0-4F3A-A144-ADF2AA293E5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6B0-4F3A-A144-ADF2AA293E53}"/>
                </c:ext>
              </c:extLst>
            </c:dLbl>
            <c:dLbl>
              <c:idx val="7"/>
              <c:layout>
                <c:manualLayout>
                  <c:x val="-4.2404127023399282E-3"/>
                  <c:y val="-1.68379392924168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6B0-4F3A-A144-ADF2AA293E5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6B0-4F3A-A144-ADF2AA293E53}"/>
                </c:ext>
              </c:extLst>
            </c:dLbl>
            <c:dLbl>
              <c:idx val="9"/>
              <c:layout>
                <c:manualLayout>
                  <c:x val="-2.2764227642276424E-2"/>
                  <c:y val="-4.3956043956044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6B0-4F3A-A144-ADF2AA293E53}"/>
                </c:ext>
              </c:extLst>
            </c:dLbl>
            <c:dLbl>
              <c:idx val="10"/>
              <c:layout>
                <c:manualLayout>
                  <c:x val="-4.8780487804878049E-3"/>
                  <c:y val="1.75824175824175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6B0-4F3A-A144-ADF2AA293E53}"/>
                </c:ext>
              </c:extLst>
            </c:dLbl>
            <c:dLbl>
              <c:idx val="11"/>
              <c:layout>
                <c:manualLayout>
                  <c:x val="-1.7886178861788619E-2"/>
                  <c:y val="-4.1025641025641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6B0-4F3A-A144-ADF2AA293E53}"/>
                </c:ext>
              </c:extLst>
            </c:dLbl>
            <c:dLbl>
              <c:idx val="12"/>
              <c:layout>
                <c:manualLayout>
                  <c:x val="-4.8780487804879237E-3"/>
                  <c:y val="2.0512820512820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6B0-4F3A-A144-ADF2AA293E5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6B0-4F3A-A144-ADF2AA293E53}"/>
                </c:ext>
              </c:extLst>
            </c:dLbl>
            <c:dLbl>
              <c:idx val="14"/>
              <c:layout>
                <c:manualLayout>
                  <c:x val="-1.5901547633774587E-2"/>
                  <c:y val="-3.33747921583879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D-B6B0-4F3A-A144-ADF2AA293E53}"/>
                </c:ext>
              </c:extLst>
            </c:dLbl>
            <c:dLbl>
              <c:idx val="16"/>
              <c:layout>
                <c:manualLayout>
                  <c:x val="-9.2192451743014388E-3"/>
                  <c:y val="-2.64631000840536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6B0-4F3A-A144-ADF2AA293E53}"/>
                </c:ext>
              </c:extLst>
            </c:dLbl>
            <c:dLbl>
              <c:idx val="17"/>
              <c:layout>
                <c:manualLayout>
                  <c:x val="-1.8869871171030072E-2"/>
                  <c:y val="2.44274770006648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6B0-4F3A-A144-ADF2AA293E53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6B0-4F3A-A144-ADF2AA293E53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6B0-4F3A-A144-ADF2AA293E53}"/>
                </c:ext>
              </c:extLst>
            </c:dLbl>
            <c:dLbl>
              <c:idx val="20"/>
              <c:layout>
                <c:manualLayout>
                  <c:x val="-2.9529078960203608E-2"/>
                  <c:y val="-2.6463100084053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6B0-4F3A-A144-ADF2AA293E53}"/>
                </c:ext>
              </c:extLst>
            </c:dLbl>
            <c:dLbl>
              <c:idx val="21"/>
              <c:layout>
                <c:manualLayout>
                  <c:x val="-2.4955436720142776E-2"/>
                  <c:y val="2.23918539172761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6B0-4F3A-A144-ADF2AA293E53}"/>
                </c:ext>
              </c:extLst>
            </c:dLbl>
            <c:dLbl>
              <c:idx val="22"/>
              <c:layout>
                <c:manualLayout>
                  <c:x val="-3.5327131213179166E-2"/>
                  <c:y val="-2.23918539172761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6B0-4F3A-A144-ADF2AA293E53}"/>
                </c:ext>
              </c:extLst>
            </c:dLbl>
            <c:dLbl>
              <c:idx val="23"/>
              <c:layout>
                <c:manualLayout>
                  <c:x val="-1.9590895995390378E-2"/>
                  <c:y val="2.03562308338873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6B0-4F3A-A144-ADF2AA293E53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6B0-4F3A-A144-ADF2AA293E53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6B0-4F3A-A144-ADF2AA293E53}"/>
                </c:ext>
              </c:extLst>
            </c:dLbl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6B0-4F3A-A144-ADF2AA293E53}"/>
                </c:ext>
              </c:extLst>
            </c:dLbl>
            <c:dLbl>
              <c:idx val="27"/>
              <c:layout>
                <c:manualLayout>
                  <c:x val="-1.926649875300147E-2"/>
                  <c:y val="4.93115369786314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6B0-4F3A-A144-ADF2AA293E53}"/>
                </c:ext>
              </c:extLst>
            </c:dLbl>
            <c:dLbl>
              <c:idx val="28"/>
              <c:layout>
                <c:manualLayout>
                  <c:x val="-7.9745635338197111E-3"/>
                  <c:y val="-4.07666140954248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6B0-4F3A-A144-ADF2AA293E53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6B0-4F3A-A144-ADF2AA293E53}"/>
                </c:ext>
              </c:extLst>
            </c:dLbl>
            <c:dLbl>
              <c:idx val="30"/>
              <c:layout>
                <c:manualLayout>
                  <c:x val="0"/>
                  <c:y val="2.1455223530392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F-B6B0-4F3A-A144-ADF2AA293E53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E-B6B0-4F3A-A144-ADF2AA293E53}"/>
                </c:ext>
              </c:extLst>
            </c:dLbl>
            <c:dLbl>
              <c:idx val="32"/>
              <c:layout>
                <c:manualLayout>
                  <c:x val="-9.5409285802649079E-3"/>
                  <c:y val="-4.529436078638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2-B6B0-4F3A-A144-ADF2AA293E53}"/>
                </c:ext>
              </c:extLst>
            </c:dLbl>
            <c:dLbl>
              <c:idx val="3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B-B6B0-4F3A-A144-ADF2AA293E53}"/>
                </c:ext>
              </c:extLst>
            </c:dLbl>
            <c:dLbl>
              <c:idx val="35"/>
              <c:layout>
                <c:manualLayout>
                  <c:x val="-3.1803095267549174E-2"/>
                  <c:y val="-4.29104470607845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A-B6B0-4F3A-A144-ADF2AA293E53}"/>
                </c:ext>
              </c:extLst>
            </c:dLbl>
            <c:dLbl>
              <c:idx val="38"/>
              <c:layout>
                <c:manualLayout>
                  <c:x val="0"/>
                  <c:y val="2.38391372559909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9-B6B0-4F3A-A144-ADF2AA293E53}"/>
                </c:ext>
              </c:extLst>
            </c:dLbl>
            <c:numFmt formatCode="&quot;$&quot;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'1er trim normal'!$B$1:$AN$1</c:f>
              <c:strCache>
                <c:ptCount val="39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S17</c:v>
                </c:pt>
                <c:pt idx="17">
                  <c:v>S18</c:v>
                </c:pt>
                <c:pt idx="18">
                  <c:v>S19</c:v>
                </c:pt>
                <c:pt idx="19">
                  <c:v>S20</c:v>
                </c:pt>
                <c:pt idx="20">
                  <c:v>S21</c:v>
                </c:pt>
                <c:pt idx="21">
                  <c:v>S22</c:v>
                </c:pt>
                <c:pt idx="22">
                  <c:v>S23</c:v>
                </c:pt>
                <c:pt idx="23">
                  <c:v>S24</c:v>
                </c:pt>
                <c:pt idx="24">
                  <c:v>S25</c:v>
                </c:pt>
                <c:pt idx="25">
                  <c:v>S26</c:v>
                </c:pt>
                <c:pt idx="26">
                  <c:v> S27 </c:v>
                </c:pt>
                <c:pt idx="27">
                  <c:v> S28 </c:v>
                </c:pt>
                <c:pt idx="28">
                  <c:v> S29 </c:v>
                </c:pt>
                <c:pt idx="29">
                  <c:v> S30 </c:v>
                </c:pt>
                <c:pt idx="30">
                  <c:v> S31 </c:v>
                </c:pt>
                <c:pt idx="31">
                  <c:v> S32 </c:v>
                </c:pt>
                <c:pt idx="32">
                  <c:v> S33 </c:v>
                </c:pt>
                <c:pt idx="33">
                  <c:v> S34 </c:v>
                </c:pt>
                <c:pt idx="34">
                  <c:v> S35 </c:v>
                </c:pt>
                <c:pt idx="35">
                  <c:v> S36 </c:v>
                </c:pt>
                <c:pt idx="36">
                  <c:v> S37 </c:v>
                </c:pt>
                <c:pt idx="37">
                  <c:v> S38 </c:v>
                </c:pt>
                <c:pt idx="38">
                  <c:v> S39 </c:v>
                </c:pt>
              </c:strCache>
            </c:strRef>
          </c:cat>
          <c:val>
            <c:numRef>
              <c:f>'1er trim normal'!$B$6:$AN$6</c:f>
              <c:numCache>
                <c:formatCode>_("$"* #,##0.00_);_("$"* \(#,##0.00\);_("$"* "-"??_);_(@_)</c:formatCode>
                <c:ptCount val="39"/>
                <c:pt idx="0">
                  <c:v>1295269.1100000001</c:v>
                </c:pt>
                <c:pt idx="1">
                  <c:v>1982941.85</c:v>
                </c:pt>
                <c:pt idx="2">
                  <c:v>1782937.08</c:v>
                </c:pt>
                <c:pt idx="3">
                  <c:v>1527683.48</c:v>
                </c:pt>
                <c:pt idx="4">
                  <c:v>1183398.48</c:v>
                </c:pt>
                <c:pt idx="5">
                  <c:v>1941176.15</c:v>
                </c:pt>
                <c:pt idx="6">
                  <c:v>1780193.94</c:v>
                </c:pt>
                <c:pt idx="7">
                  <c:v>1707253.06</c:v>
                </c:pt>
                <c:pt idx="8">
                  <c:v>1654762.29</c:v>
                </c:pt>
                <c:pt idx="9">
                  <c:v>1838255.91</c:v>
                </c:pt>
                <c:pt idx="10">
                  <c:v>1360075.59</c:v>
                </c:pt>
                <c:pt idx="11">
                  <c:v>1818679.96</c:v>
                </c:pt>
                <c:pt idx="12">
                  <c:v>1512201.68</c:v>
                </c:pt>
                <c:pt idx="13">
                  <c:v>1665823.39</c:v>
                </c:pt>
                <c:pt idx="14">
                  <c:v>1842491.3</c:v>
                </c:pt>
                <c:pt idx="15">
                  <c:v>1201523.3700000001</c:v>
                </c:pt>
                <c:pt idx="16">
                  <c:v>1727585.12</c:v>
                </c:pt>
                <c:pt idx="17">
                  <c:v>1581374.35</c:v>
                </c:pt>
                <c:pt idx="18">
                  <c:v>1619983.37</c:v>
                </c:pt>
                <c:pt idx="19">
                  <c:v>1619145.82</c:v>
                </c:pt>
                <c:pt idx="20">
                  <c:v>1745608.25</c:v>
                </c:pt>
                <c:pt idx="21">
                  <c:v>1601165.29</c:v>
                </c:pt>
                <c:pt idx="22">
                  <c:v>1716414.66</c:v>
                </c:pt>
                <c:pt idx="23">
                  <c:v>1496505.64</c:v>
                </c:pt>
                <c:pt idx="24">
                  <c:v>1604863.08</c:v>
                </c:pt>
                <c:pt idx="25">
                  <c:v>1589606.25</c:v>
                </c:pt>
                <c:pt idx="26">
                  <c:v>1587146.09</c:v>
                </c:pt>
                <c:pt idx="27">
                  <c:v>1587219.21</c:v>
                </c:pt>
                <c:pt idx="28">
                  <c:v>1621855.08</c:v>
                </c:pt>
                <c:pt idx="29">
                  <c:v>1576076.37</c:v>
                </c:pt>
                <c:pt idx="30">
                  <c:v>1500294.33</c:v>
                </c:pt>
                <c:pt idx="31" formatCode="#,##0">
                  <c:v>1492228.53</c:v>
                </c:pt>
                <c:pt idx="32" formatCode="#,##0">
                  <c:v>1666276.77</c:v>
                </c:pt>
                <c:pt idx="33" formatCode="#,##0">
                  <c:v>1204142.9099999999</c:v>
                </c:pt>
                <c:pt idx="34" formatCode="#,##0">
                  <c:v>1724050.22</c:v>
                </c:pt>
                <c:pt idx="35" formatCode="#,##0">
                  <c:v>1820627.96</c:v>
                </c:pt>
                <c:pt idx="36" formatCode="#,##0">
                  <c:v>1391506.85</c:v>
                </c:pt>
                <c:pt idx="37" formatCode="#,##0">
                  <c:v>1871373.53</c:v>
                </c:pt>
                <c:pt idx="38" formatCode="#,##0">
                  <c:v>1630187.52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B6B0-4F3A-A144-ADF2AA293E53}"/>
            </c:ext>
          </c:extLst>
        </c:ser>
        <c:ser>
          <c:idx val="5"/>
          <c:order val="1"/>
          <c:tx>
            <c:strRef>
              <c:f>'1er trim normal'!$A$7</c:f>
              <c:strCache>
                <c:ptCount val="1"/>
                <c:pt idx="0">
                  <c:v>PROMEDIO</c:v>
                </c:pt>
              </c:strCache>
            </c:strRef>
          </c:tx>
          <c:spPr>
            <a:ln w="57150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3504273504273504E-2"/>
                  <c:y val="3.37078651685393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B6B0-4F3A-A144-ADF2AA293E5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B6B0-4F3A-A144-ADF2AA293E53}"/>
                </c:ext>
              </c:extLst>
            </c:dLbl>
            <c:dLbl>
              <c:idx val="2"/>
              <c:layout>
                <c:manualLayout>
                  <c:x val="-7.0512820512820512E-2"/>
                  <c:y val="-7.49063670411985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B6B0-4F3A-A144-ADF2AA293E5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B6B0-4F3A-A144-ADF2AA293E5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B6B0-4F3A-A144-ADF2AA293E5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B6B0-4F3A-A144-ADF2AA293E53}"/>
                </c:ext>
              </c:extLst>
            </c:dLbl>
            <c:dLbl>
              <c:idx val="6"/>
              <c:layout>
                <c:manualLayout>
                  <c:x val="-3.2267358110054697E-2"/>
                  <c:y val="-1.62849846671099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B6B0-4F3A-A144-ADF2AA293E5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B6B0-4F3A-A144-ADF2AA293E5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B6B0-4F3A-A144-ADF2AA293E5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B6B0-4F3A-A144-ADF2AA293E5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B6B0-4F3A-A144-ADF2AA293E5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B6B0-4F3A-A144-ADF2AA293E53}"/>
                </c:ext>
              </c:extLst>
            </c:dLbl>
            <c:dLbl>
              <c:idx val="12"/>
              <c:layout>
                <c:manualLayout>
                  <c:x val="-1.9451056872782445E-2"/>
                  <c:y val="-2.33826271630262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B6B0-4F3A-A144-ADF2AA293E5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B6B0-4F3A-A144-ADF2AA293E53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B6B0-4F3A-A144-ADF2AA293E53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B6B0-4F3A-A144-ADF2AA293E53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B6B0-4F3A-A144-ADF2AA293E53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B6B0-4F3A-A144-ADF2AA293E53}"/>
                </c:ext>
              </c:extLst>
            </c:dLbl>
            <c:dLbl>
              <c:idx val="18"/>
              <c:layout>
                <c:manualLayout>
                  <c:x val="-1.4969658511551702E-2"/>
                  <c:y val="-2.85529043014438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B6B0-4F3A-A144-ADF2AA293E53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B6B0-4F3A-A144-ADF2AA293E53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B6B0-4F3A-A144-ADF2AA293E53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B6B0-4F3A-A144-ADF2AA293E53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B6B0-4F3A-A144-ADF2AA293E53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B6B0-4F3A-A144-ADF2AA293E53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B6B0-4F3A-A144-ADF2AA293E53}"/>
                </c:ext>
              </c:extLst>
            </c:dLbl>
            <c:dLbl>
              <c:idx val="25"/>
              <c:layout>
                <c:manualLayout>
                  <c:x val="-1.1524056467876862E-2"/>
                  <c:y val="-1.42493615837212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B6B0-4F3A-A144-ADF2AA293E53}"/>
                </c:ext>
              </c:extLst>
            </c:dLbl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B6B0-4F3A-A144-ADF2AA293E53}"/>
                </c:ext>
              </c:extLst>
            </c:dLbl>
            <c:dLbl>
              <c:idx val="2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B6B0-4F3A-A144-ADF2AA293E53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B6B0-4F3A-A144-ADF2AA293E53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B6B0-4F3A-A144-ADF2AA293E53}"/>
                </c:ext>
              </c:extLst>
            </c:dLbl>
            <c:dLbl>
              <c:idx val="30"/>
              <c:layout>
                <c:manualLayout>
                  <c:x val="0"/>
                  <c:y val="-1.8320607750498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B6B0-4F3A-A144-ADF2AA293E53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1-B6B0-4F3A-A144-ADF2AA293E53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0-B6B0-4F3A-A144-ADF2AA293E53}"/>
                </c:ext>
              </c:extLst>
            </c:dLbl>
            <c:dLbl>
              <c:idx val="3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3-B6B0-4F3A-A144-ADF2AA293E53}"/>
                </c:ext>
              </c:extLst>
            </c:dLbl>
            <c:dLbl>
              <c:idx val="3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4-B6B0-4F3A-A144-ADF2AA293E53}"/>
                </c:ext>
              </c:extLst>
            </c:dLbl>
            <c:dLbl>
              <c:idx val="3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5-B6B0-4F3A-A144-ADF2AA293E53}"/>
                </c:ext>
              </c:extLst>
            </c:dLbl>
            <c:dLbl>
              <c:idx val="3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6-B6B0-4F3A-A144-ADF2AA293E53}"/>
                </c:ext>
              </c:extLst>
            </c:dLbl>
            <c:dLbl>
              <c:idx val="3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8-B6B0-4F3A-A144-ADF2AA293E53}"/>
                </c:ext>
              </c:extLst>
            </c:dLbl>
            <c:dLbl>
              <c:idx val="3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7-B6B0-4F3A-A144-ADF2AA293E53}"/>
                </c:ext>
              </c:extLst>
            </c:dLbl>
            <c:numFmt formatCode="&quot;$&quot;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'1er trim normal'!$B$1:$AN$1</c:f>
              <c:strCache>
                <c:ptCount val="39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S17</c:v>
                </c:pt>
                <c:pt idx="17">
                  <c:v>S18</c:v>
                </c:pt>
                <c:pt idx="18">
                  <c:v>S19</c:v>
                </c:pt>
                <c:pt idx="19">
                  <c:v>S20</c:v>
                </c:pt>
                <c:pt idx="20">
                  <c:v>S21</c:v>
                </c:pt>
                <c:pt idx="21">
                  <c:v>S22</c:v>
                </c:pt>
                <c:pt idx="22">
                  <c:v>S23</c:v>
                </c:pt>
                <c:pt idx="23">
                  <c:v>S24</c:v>
                </c:pt>
                <c:pt idx="24">
                  <c:v>S25</c:v>
                </c:pt>
                <c:pt idx="25">
                  <c:v>S26</c:v>
                </c:pt>
                <c:pt idx="26">
                  <c:v> S27 </c:v>
                </c:pt>
                <c:pt idx="27">
                  <c:v> S28 </c:v>
                </c:pt>
                <c:pt idx="28">
                  <c:v> S29 </c:v>
                </c:pt>
                <c:pt idx="29">
                  <c:v> S30 </c:v>
                </c:pt>
                <c:pt idx="30">
                  <c:v> S31 </c:v>
                </c:pt>
                <c:pt idx="31">
                  <c:v> S32 </c:v>
                </c:pt>
                <c:pt idx="32">
                  <c:v> S33 </c:v>
                </c:pt>
                <c:pt idx="33">
                  <c:v> S34 </c:v>
                </c:pt>
                <c:pt idx="34">
                  <c:v> S35 </c:v>
                </c:pt>
                <c:pt idx="35">
                  <c:v> S36 </c:v>
                </c:pt>
                <c:pt idx="36">
                  <c:v> S37 </c:v>
                </c:pt>
                <c:pt idx="37">
                  <c:v> S38 </c:v>
                </c:pt>
                <c:pt idx="38">
                  <c:v> S39 </c:v>
                </c:pt>
              </c:strCache>
            </c:strRef>
          </c:cat>
          <c:val>
            <c:numRef>
              <c:f>'1er trim normal'!$B$7:$AN$7</c:f>
              <c:numCache>
                <c:formatCode>_("$"* #,##0.00_);_("$"* \(#,##0.00\);_("$"* "-"??_);_(@_)</c:formatCode>
                <c:ptCount val="39"/>
                <c:pt idx="0">
                  <c:v>1295269.1100000001</c:v>
                </c:pt>
                <c:pt idx="1">
                  <c:v>1639105.48</c:v>
                </c:pt>
                <c:pt idx="2">
                  <c:v>1687049.3466666699</c:v>
                </c:pt>
                <c:pt idx="3">
                  <c:v>1647207.88</c:v>
                </c:pt>
                <c:pt idx="4">
                  <c:v>1554446</c:v>
                </c:pt>
                <c:pt idx="5">
                  <c:v>1618901.0249999999</c:v>
                </c:pt>
                <c:pt idx="6">
                  <c:v>1641942.87</c:v>
                </c:pt>
                <c:pt idx="7">
                  <c:v>1650106.64375</c:v>
                </c:pt>
                <c:pt idx="8">
                  <c:v>1650623.93777778</c:v>
                </c:pt>
                <c:pt idx="9">
                  <c:v>1669387.135</c:v>
                </c:pt>
                <c:pt idx="10">
                  <c:v>1641267.9036363601</c:v>
                </c:pt>
                <c:pt idx="11">
                  <c:v>1656052.24166667</c:v>
                </c:pt>
                <c:pt idx="12">
                  <c:v>1644986.8138461499</c:v>
                </c:pt>
                <c:pt idx="13">
                  <c:v>1646475.1407142901</c:v>
                </c:pt>
                <c:pt idx="14">
                  <c:v>1659542.8846666701</c:v>
                </c:pt>
                <c:pt idx="15">
                  <c:v>1630916.665</c:v>
                </c:pt>
                <c:pt idx="16">
                  <c:v>1636585.4311764699</c:v>
                </c:pt>
                <c:pt idx="17">
                  <c:v>1633518.1488888899</c:v>
                </c:pt>
                <c:pt idx="18">
                  <c:v>1632805.7921052601</c:v>
                </c:pt>
                <c:pt idx="19">
                  <c:v>1632122.7934999999</c:v>
                </c:pt>
                <c:pt idx="20">
                  <c:v>1637526.8628571399</c:v>
                </c:pt>
                <c:pt idx="21">
                  <c:v>1635874.0640909099</c:v>
                </c:pt>
                <c:pt idx="22">
                  <c:v>1639375.82913043</c:v>
                </c:pt>
                <c:pt idx="23">
                  <c:v>1633422.90458333</c:v>
                </c:pt>
                <c:pt idx="24">
                  <c:v>1632280.5116000001</c:v>
                </c:pt>
                <c:pt idx="25">
                  <c:v>1630639.1938461501</c:v>
                </c:pt>
                <c:pt idx="26">
                  <c:v>1629028.3381481499</c:v>
                </c:pt>
                <c:pt idx="27">
                  <c:v>1627535.155</c:v>
                </c:pt>
                <c:pt idx="28">
                  <c:v>1627339.2903448299</c:v>
                </c:pt>
                <c:pt idx="29">
                  <c:v>1625630.52633333</c:v>
                </c:pt>
                <c:pt idx="30">
                  <c:v>1621587.4232258101</c:v>
                </c:pt>
                <c:pt idx="31" formatCode="#,##0">
                  <c:v>1617522.31</c:v>
                </c:pt>
                <c:pt idx="32" formatCode="#,##0">
                  <c:v>1618999.72</c:v>
                </c:pt>
                <c:pt idx="33" formatCode="#,##0">
                  <c:v>1606798.05</c:v>
                </c:pt>
                <c:pt idx="34" formatCode="#,##0">
                  <c:v>1610148.11</c:v>
                </c:pt>
                <c:pt idx="35" formatCode="#,##0">
                  <c:v>1615994.78</c:v>
                </c:pt>
                <c:pt idx="36" formatCode="#,##0">
                  <c:v>1609927.53</c:v>
                </c:pt>
                <c:pt idx="37" formatCode="#,##0">
                  <c:v>1616807.69</c:v>
                </c:pt>
                <c:pt idx="38" formatCode="#,##0">
                  <c:v>1617150.76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B-B6B0-4F3A-A144-ADF2AA293E53}"/>
            </c:ext>
          </c:extLst>
        </c:ser>
        <c:ser>
          <c:idx val="0"/>
          <c:order val="2"/>
          <c:tx>
            <c:strRef>
              <c:f>'1er trim normal'!$A$9</c:f>
              <c:strCache>
                <c:ptCount val="1"/>
                <c:pt idx="0">
                  <c:v>PROYECTADO SEMANAL</c:v>
                </c:pt>
              </c:strCache>
            </c:strRef>
          </c:tx>
          <c:spPr>
            <a:ln w="57150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'1er trim normal'!$B$1:$AN$1</c:f>
              <c:strCache>
                <c:ptCount val="39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S17</c:v>
                </c:pt>
                <c:pt idx="17">
                  <c:v>S18</c:v>
                </c:pt>
                <c:pt idx="18">
                  <c:v>S19</c:v>
                </c:pt>
                <c:pt idx="19">
                  <c:v>S20</c:v>
                </c:pt>
                <c:pt idx="20">
                  <c:v>S21</c:v>
                </c:pt>
                <c:pt idx="21">
                  <c:v>S22</c:v>
                </c:pt>
                <c:pt idx="22">
                  <c:v>S23</c:v>
                </c:pt>
                <c:pt idx="23">
                  <c:v>S24</c:v>
                </c:pt>
                <c:pt idx="24">
                  <c:v>S25</c:v>
                </c:pt>
                <c:pt idx="25">
                  <c:v>S26</c:v>
                </c:pt>
                <c:pt idx="26">
                  <c:v> S27 </c:v>
                </c:pt>
                <c:pt idx="27">
                  <c:v> S28 </c:v>
                </c:pt>
                <c:pt idx="28">
                  <c:v> S29 </c:v>
                </c:pt>
                <c:pt idx="29">
                  <c:v> S30 </c:v>
                </c:pt>
                <c:pt idx="30">
                  <c:v> S31 </c:v>
                </c:pt>
                <c:pt idx="31">
                  <c:v> S32 </c:v>
                </c:pt>
                <c:pt idx="32">
                  <c:v> S33 </c:v>
                </c:pt>
                <c:pt idx="33">
                  <c:v> S34 </c:v>
                </c:pt>
                <c:pt idx="34">
                  <c:v> S35 </c:v>
                </c:pt>
                <c:pt idx="35">
                  <c:v> S36 </c:v>
                </c:pt>
                <c:pt idx="36">
                  <c:v> S37 </c:v>
                </c:pt>
                <c:pt idx="37">
                  <c:v> S38 </c:v>
                </c:pt>
                <c:pt idx="38">
                  <c:v> S39 </c:v>
                </c:pt>
              </c:strCache>
            </c:strRef>
          </c:cat>
          <c:val>
            <c:numRef>
              <c:f>'1er trim normal'!$B$9:$AN$9</c:f>
              <c:numCache>
                <c:formatCode>_("$"* #,##0.00_);_("$"* \(#,##0.00\);_("$"* "-"??_);_(@_)</c:formatCode>
                <c:ptCount val="39"/>
                <c:pt idx="0">
                  <c:v>1584615.38</c:v>
                </c:pt>
                <c:pt idx="1">
                  <c:v>1584615.38</c:v>
                </c:pt>
                <c:pt idx="2">
                  <c:v>1584615.38</c:v>
                </c:pt>
                <c:pt idx="3">
                  <c:v>1584615.38</c:v>
                </c:pt>
                <c:pt idx="4">
                  <c:v>1584615.38</c:v>
                </c:pt>
                <c:pt idx="5">
                  <c:v>1584615.38</c:v>
                </c:pt>
                <c:pt idx="6">
                  <c:v>1584615.38</c:v>
                </c:pt>
                <c:pt idx="7">
                  <c:v>1584615.38</c:v>
                </c:pt>
                <c:pt idx="8">
                  <c:v>1584615.38</c:v>
                </c:pt>
                <c:pt idx="9">
                  <c:v>1584615.38</c:v>
                </c:pt>
                <c:pt idx="10">
                  <c:v>1584615.38</c:v>
                </c:pt>
                <c:pt idx="11">
                  <c:v>1584615.38</c:v>
                </c:pt>
                <c:pt idx="12">
                  <c:v>1584615.38</c:v>
                </c:pt>
                <c:pt idx="13">
                  <c:v>1584615.38</c:v>
                </c:pt>
                <c:pt idx="14">
                  <c:v>1584615.38</c:v>
                </c:pt>
                <c:pt idx="15">
                  <c:v>1584615.38</c:v>
                </c:pt>
                <c:pt idx="16">
                  <c:v>1584615.38</c:v>
                </c:pt>
                <c:pt idx="17">
                  <c:v>1584615.38</c:v>
                </c:pt>
                <c:pt idx="18">
                  <c:v>1584615.38</c:v>
                </c:pt>
                <c:pt idx="19">
                  <c:v>1584615.38</c:v>
                </c:pt>
                <c:pt idx="20">
                  <c:v>1584615.38</c:v>
                </c:pt>
                <c:pt idx="21">
                  <c:v>1584615.38</c:v>
                </c:pt>
                <c:pt idx="22">
                  <c:v>1584615.38</c:v>
                </c:pt>
                <c:pt idx="23">
                  <c:v>1584615.38</c:v>
                </c:pt>
                <c:pt idx="24">
                  <c:v>1584615.38</c:v>
                </c:pt>
                <c:pt idx="25">
                  <c:v>1584615.38</c:v>
                </c:pt>
                <c:pt idx="26">
                  <c:v>1584615.38</c:v>
                </c:pt>
                <c:pt idx="27">
                  <c:v>1584615.38</c:v>
                </c:pt>
                <c:pt idx="28">
                  <c:v>1584615.38</c:v>
                </c:pt>
                <c:pt idx="29">
                  <c:v>1584615.38</c:v>
                </c:pt>
                <c:pt idx="30">
                  <c:v>1584615.38</c:v>
                </c:pt>
                <c:pt idx="31">
                  <c:v>1584615.38</c:v>
                </c:pt>
                <c:pt idx="32">
                  <c:v>1584615.38</c:v>
                </c:pt>
                <c:pt idx="33">
                  <c:v>1584615.38</c:v>
                </c:pt>
                <c:pt idx="34">
                  <c:v>1584615.38</c:v>
                </c:pt>
                <c:pt idx="35">
                  <c:v>1584615.38</c:v>
                </c:pt>
                <c:pt idx="36">
                  <c:v>1584615.38</c:v>
                </c:pt>
                <c:pt idx="37">
                  <c:v>1584615.38</c:v>
                </c:pt>
                <c:pt idx="38">
                  <c:v>1584615.38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C-B6B0-4F3A-A144-ADF2AA293E5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68954760"/>
        <c:axId val="468953192"/>
      </c:lineChart>
      <c:catAx>
        <c:axId val="468954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68953192"/>
        <c:crosses val="autoZero"/>
        <c:auto val="1"/>
        <c:lblAlgn val="ctr"/>
        <c:lblOffset val="100"/>
        <c:noMultiLvlLbl val="0"/>
      </c:catAx>
      <c:valAx>
        <c:axId val="468953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 sz="1800" b="1">
                    <a:solidFill>
                      <a:sysClr val="windowText" lastClr="000000"/>
                    </a:solidFill>
                  </a:rPr>
                  <a:t>Millones</a:t>
                </a:r>
                <a:r>
                  <a:rPr lang="es-MX" sz="1800" b="1" baseline="0">
                    <a:solidFill>
                      <a:sysClr val="windowText" lastClr="000000"/>
                    </a:solidFill>
                  </a:rPr>
                  <a:t> de pesos</a:t>
                </a:r>
                <a:endParaRPr lang="es-MX" sz="1800" b="1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s-MX"/>
            </a:p>
          </c:txPr>
        </c:title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68954760"/>
        <c:crosses val="autoZero"/>
        <c:crossBetween val="between"/>
        <c:dispUnits>
          <c:builtInUnit val="millions"/>
        </c:dispUnits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142449986919818"/>
          <c:y val="0.6133893301590897"/>
          <c:w val="0.26838732263513937"/>
          <c:h val="0.227991502725759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1B012-3ED0-451B-8A00-C62ACAD98D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1F1395E-ED77-4992-A053-A196411FA3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A06678-A795-4F42-B9AF-E65732EF2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A183D-7FD9-488E-92BC-D3186F167528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47E1C0-E876-44A6-94E2-3E3782EC8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E0CA9F-B89D-4813-851B-67A2AD6E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E5E4D-FDC0-4619-8187-31E6ED38DF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0520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8537E4-369D-42E1-84A7-995C5C917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1F51E5F-C4D8-435F-9B97-0A9CBE0E27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FBFE55-DB24-4E9A-883A-FCC62AA5A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A183D-7FD9-488E-92BC-D3186F167528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2FA655-BC1C-463B-9E31-CC1B2FBB9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B9F504-57C8-4FB1-AB15-7A00D5D1A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E5E4D-FDC0-4619-8187-31E6ED38DF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0590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C0E55F-7922-40FF-8D99-9F5EA64976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327AB92-C7B5-4AF1-8967-21E0B8C087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6CD435-214B-491F-9A0E-497C7277A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A183D-7FD9-488E-92BC-D3186F167528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8B1A99-C8E1-4C5B-A5EF-7220B6964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F3082A-7A25-4E85-856E-6A3F9026E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E5E4D-FDC0-4619-8187-31E6ED38DF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4914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89658C-9ED8-437E-87C3-67DCE6444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7C5E27-E353-4C31-91B3-7FDEC91D5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C96A2F-1703-48D7-9393-22E5336FA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A183D-7FD9-488E-92BC-D3186F167528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13074A-96FD-4CFD-A69F-AB11AFAAA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C4828C-B833-41F7-9F7A-67B89B6F7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E5E4D-FDC0-4619-8187-31E6ED38DF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948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D529F8-8B14-493E-8872-0E79A878C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26D6966-AE2C-4E7B-A39C-1D8142204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69E371-03F8-419F-ABBD-542995286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A183D-7FD9-488E-92BC-D3186F167528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E341D2-61A8-4110-B399-58A347261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E39B3F-9423-4F98-82EC-EEFBE7E50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E5E4D-FDC0-4619-8187-31E6ED38DF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4488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FEFDFF-F4C2-446E-8526-2C7CDA12A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1D77B2-9868-47C0-927F-A4E16A9F8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7577DEA-A01D-44C2-9E2B-159C9F5536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926D34C-3142-427A-B3EC-436AB9E3B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A183D-7FD9-488E-92BC-D3186F167528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5974226-91AB-4031-872F-A0BFDD3FE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028CCD-8B5B-42F3-9E27-BD0B6D8D3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E5E4D-FDC0-4619-8187-31E6ED38DF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4908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004CEE-8F4A-4CA2-90C8-900645DAA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2A172DB-3818-4EBF-9DAC-FCD70CAF48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E466505-0D94-401C-ABB8-5595BD4700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27C3B36-3A6F-44D7-A63B-9E88389E9C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0B58E40-FFEA-4127-B6C9-33383480C5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D623B22-4C1A-48DD-9D16-8B9FC52B5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A183D-7FD9-488E-92BC-D3186F167528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9213AD5-07DE-40D8-9993-258E6C086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2D3617E-0336-41D4-8D7D-CF25653D1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E5E4D-FDC0-4619-8187-31E6ED38DF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3043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932C97-D954-41F1-BEE4-EBF6DA239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766E900-BFD9-452D-ACCC-B246FBFFE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A183D-7FD9-488E-92BC-D3186F167528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C4DE068-A133-478B-889E-E43221E66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19A590E-C128-468F-BBE9-DA00B41ED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E5E4D-FDC0-4619-8187-31E6ED38DF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8638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4D11A8A-EF4D-469D-A5AB-8C7EA3938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A183D-7FD9-488E-92BC-D3186F167528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6CDB057-135C-4F47-B1D9-988C3CD07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91786ED-3429-4BB5-8822-459C8A9D6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E5E4D-FDC0-4619-8187-31E6ED38DF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2967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A15B86-B7B8-468C-87B9-DF1F449C6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56CFFD-AA34-484B-8A93-4FEC13264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A1784F9-6270-41F3-8409-0CB27F0A45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6EE2CDE-97AB-4A2C-A500-D056B63EA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A183D-7FD9-488E-92BC-D3186F167528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71A6FF9-5E12-442F-BF23-6882F0119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32DD39D-34A8-49F2-AEA2-F4E368BDE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E5E4D-FDC0-4619-8187-31E6ED38DF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3631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016F75-D3B7-4B9F-B6D1-91DBA151A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AB27887-FBF6-455D-9936-06ACC2F65C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26CAE52-8E7B-4BD6-A58A-419878CD97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1A4298D-0652-4862-9897-DB898C8ED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A183D-7FD9-488E-92BC-D3186F167528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1BC6007-E2D9-456C-AB6C-05412BEB4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4B56398-C74C-4C2C-8E5C-B65559E34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E5E4D-FDC0-4619-8187-31E6ED38DF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454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D1E91C2-D9EE-443F-A2DD-6A3BBBA3D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1060DB6-46EA-4A74-B952-8A2D26B71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0AB470-872E-410A-8FE8-7D00E97BDE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A183D-7FD9-488E-92BC-D3186F167528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DDE534-7CE4-43E1-B75B-7A85E94C9C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949F24-76E5-483A-A0C4-A9C6C3F976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E5E4D-FDC0-4619-8187-31E6ED38DF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5402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IMPE azul TRANSPARENTE.jpg.png">
            <a:extLst>
              <a:ext uri="{FF2B5EF4-FFF2-40B4-BE49-F238E27FC236}">
                <a16:creationId xmlns:a16="http://schemas.microsoft.com/office/drawing/2014/main" id="{3B95AA9B-BB08-4FF4-A591-89D55F30818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272431" y="5793743"/>
            <a:ext cx="1512175" cy="1054212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9984A672-9CC9-48FD-BB56-01A9EEBDC44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691" y="5917511"/>
            <a:ext cx="1920811" cy="818512"/>
          </a:xfrm>
          <a:prstGeom prst="rect">
            <a:avLst/>
          </a:prstGeom>
          <a:noFill/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B4AE08C8-02E8-4A86-AAA8-421FFD4AAC6B}"/>
              </a:ext>
            </a:extLst>
          </p:cNvPr>
          <p:cNvSpPr/>
          <p:nvPr/>
        </p:nvSpPr>
        <p:spPr>
          <a:xfrm>
            <a:off x="1681877" y="310589"/>
            <a:ext cx="88282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CONSUMO DE MEDICAMENTO SEMANAL LICITADO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21A13433-2137-4CC5-B5E5-E5E0161A92F6}"/>
              </a:ext>
            </a:extLst>
          </p:cNvPr>
          <p:cNvSpPr/>
          <p:nvPr/>
        </p:nvSpPr>
        <p:spPr>
          <a:xfrm>
            <a:off x="9421093" y="1510778"/>
            <a:ext cx="23635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  <a:latin typeface="Calibri" panose="020F0502020204030204" pitchFamily="34" charset="0"/>
              </a:rPr>
              <a:t>L.B. </a:t>
            </a:r>
            <a:r>
              <a:rPr lang="es-MX" b="1" dirty="0">
                <a:solidFill>
                  <a:srgbClr val="FF0000"/>
                </a:solidFill>
              </a:rPr>
              <a:t>$ 1,584,615.38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8FE27E3-0469-4D12-9C44-711C9CD6FE94}"/>
              </a:ext>
            </a:extLst>
          </p:cNvPr>
          <p:cNvSpPr txBox="1"/>
          <p:nvPr/>
        </p:nvSpPr>
        <p:spPr>
          <a:xfrm>
            <a:off x="7582486" y="1111348"/>
            <a:ext cx="43328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solidFill>
                  <a:srgbClr val="00B0F0"/>
                </a:solidFill>
              </a:rPr>
              <a:t>Medicamento 1ero,2do y 3er Nivel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/>
        </p:nvGraphicFramePr>
        <p:xfrm>
          <a:off x="106017" y="781878"/>
          <a:ext cx="11979966" cy="5421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736473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49</Words>
  <Application>Microsoft Office PowerPoint</Application>
  <PresentationFormat>Panorámica</PresentationFormat>
  <Paragraphs>32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</cp:revision>
  <dcterms:created xsi:type="dcterms:W3CDTF">2019-10-11T21:58:34Z</dcterms:created>
  <dcterms:modified xsi:type="dcterms:W3CDTF">2019-10-11T21:59:42Z</dcterms:modified>
</cp:coreProperties>
</file>