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4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18.72.68\Planeacion\DEPARTAMENTO%20DE%20PLANEACI&#211;N\JEFATURA%20DE%20PLANEACI&#211;N\FARMACIA\REPORTES\2019\Reporte%20medicamento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592279623583634E-2"/>
          <c:y val="0.10868864468864468"/>
          <c:w val="0.8835215415146277"/>
          <c:h val="0.79672256352571325"/>
        </c:manualLayout>
      </c:layout>
      <c:lineChart>
        <c:grouping val="standard"/>
        <c:varyColors val="0"/>
        <c:ser>
          <c:idx val="4"/>
          <c:order val="0"/>
          <c:tx>
            <c:strRef>
              <c:f>'1er trim normal'!$A$6</c:f>
              <c:strCache>
                <c:ptCount val="1"/>
                <c:pt idx="0">
                  <c:v>TOTAL DESPLAZADO</c:v>
                </c:pt>
              </c:strCache>
            </c:strRef>
          </c:tx>
          <c:spPr>
            <a:ln w="571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2C-4A1A-A32C-26B95D17591D}"/>
                </c:ext>
              </c:extLst>
            </c:dLbl>
            <c:dLbl>
              <c:idx val="1"/>
              <c:layout>
                <c:manualLayout>
                  <c:x val="-3.8461538461538498E-2"/>
                  <c:y val="-4.4943820224719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2C-4A1A-A32C-26B95D17591D}"/>
                </c:ext>
              </c:extLst>
            </c:dLbl>
            <c:dLbl>
              <c:idx val="2"/>
              <c:layout>
                <c:manualLayout>
                  <c:x val="-2.7777777777777776E-2"/>
                  <c:y val="-4.4943820224719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2C-4A1A-A32C-26B95D1759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2C-4A1A-A32C-26B95D17591D}"/>
                </c:ext>
              </c:extLst>
            </c:dLbl>
            <c:dLbl>
              <c:idx val="5"/>
              <c:layout>
                <c:manualLayout>
                  <c:x val="-3.4188034188034268E-2"/>
                  <c:y val="-4.49438202247191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2C-4A1A-A32C-26B95D17591D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2C-4A1A-A32C-26B95D17591D}"/>
                </c:ext>
              </c:extLst>
            </c:dLbl>
            <c:dLbl>
              <c:idx val="7"/>
              <c:layout>
                <c:manualLayout>
                  <c:x val="-1.1923981494340677E-16"/>
                  <c:y val="-2.63736263736263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2C-4A1A-A32C-26B95D1759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BB2C-4A1A-A32C-26B95D17591D}"/>
                </c:ext>
              </c:extLst>
            </c:dLbl>
            <c:dLbl>
              <c:idx val="9"/>
              <c:layout>
                <c:manualLayout>
                  <c:x val="-2.2764227642276424E-2"/>
                  <c:y val="-4.3956043956044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2C-4A1A-A32C-26B95D17591D}"/>
                </c:ext>
              </c:extLst>
            </c:dLbl>
            <c:dLbl>
              <c:idx val="10"/>
              <c:layout>
                <c:manualLayout>
                  <c:x val="-4.8780487804878049E-3"/>
                  <c:y val="1.7582417582417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B2C-4A1A-A32C-26B95D17591D}"/>
                </c:ext>
              </c:extLst>
            </c:dLbl>
            <c:dLbl>
              <c:idx val="11"/>
              <c:layout>
                <c:manualLayout>
                  <c:x val="-1.7886178861788619E-2"/>
                  <c:y val="-4.1025641025641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2C-4A1A-A32C-26B95D17591D}"/>
                </c:ext>
              </c:extLst>
            </c:dLbl>
            <c:dLbl>
              <c:idx val="12"/>
              <c:layout>
                <c:manualLayout>
                  <c:x val="-4.8780487804879237E-3"/>
                  <c:y val="2.0512820512820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B2C-4A1A-A32C-26B95D17591D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BB2C-4A1A-A32C-26B95D17591D}"/>
                </c:ext>
              </c:extLst>
            </c:dLbl>
            <c:dLbl>
              <c:idx val="17"/>
              <c:layout>
                <c:manualLayout>
                  <c:x val="-1.4260249554367201E-2"/>
                  <c:y val="1.2213738500332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B2C-4A1A-A32C-26B95D17591D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B2C-4A1A-A32C-26B95D17591D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B2C-4A1A-A32C-26B95D17591D}"/>
                </c:ext>
              </c:extLst>
            </c:dLbl>
            <c:dLbl>
              <c:idx val="20"/>
              <c:layout>
                <c:manualLayout>
                  <c:x val="-2.3767082590612002E-2"/>
                  <c:y val="-1.2213738500332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B2C-4A1A-A32C-26B95D17591D}"/>
                </c:ext>
              </c:extLst>
            </c:dLbl>
            <c:dLbl>
              <c:idx val="21"/>
              <c:layout>
                <c:manualLayout>
                  <c:x val="-2.4955436720142776E-2"/>
                  <c:y val="2.2391853917276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B2C-4A1A-A32C-26B95D17591D}"/>
                </c:ext>
              </c:extLst>
            </c:dLbl>
            <c:dLbl>
              <c:idx val="22"/>
              <c:layout>
                <c:manualLayout>
                  <c:x val="-2.4955436720142776E-2"/>
                  <c:y val="-2.8498723167442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B2C-4A1A-A32C-26B95D17591D}"/>
                </c:ext>
              </c:extLst>
            </c:dLbl>
            <c:dLbl>
              <c:idx val="23"/>
              <c:layout>
                <c:manualLayout>
                  <c:x val="-2.3011048202166734E-2"/>
                  <c:y val="2.5287989379840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BB2C-4A1A-A32C-26B95D17591D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B2C-4A1A-A32C-26B95D17591D}"/>
                </c:ext>
              </c:extLst>
            </c:dLbl>
            <c:dLbl>
              <c:idx val="25"/>
              <c:layout>
                <c:manualLayout>
                  <c:x val="-1.3828867761452032E-2"/>
                  <c:y val="1.62849846671099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B2C-4A1A-A32C-26B95D175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'1er trim normal'!$B$1:$AA$1</c:f>
              <c:strCache>
                <c:ptCount val="26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</c:strCache>
            </c:strRef>
          </c:cat>
          <c:val>
            <c:numRef>
              <c:f>'1er trim normal'!$B$6:$AA$6</c:f>
              <c:numCache>
                <c:formatCode>_("$"* #,##0.00_);_("$"* \(#,##0.00\);_("$"* "-"??_);_(@_)</c:formatCode>
                <c:ptCount val="26"/>
                <c:pt idx="0">
                  <c:v>1295269.1100000001</c:v>
                </c:pt>
                <c:pt idx="1">
                  <c:v>1982941.85</c:v>
                </c:pt>
                <c:pt idx="2">
                  <c:v>1782937.08</c:v>
                </c:pt>
                <c:pt idx="3">
                  <c:v>1527683.48</c:v>
                </c:pt>
                <c:pt idx="4">
                  <c:v>1183398.48</c:v>
                </c:pt>
                <c:pt idx="5">
                  <c:v>1941176.15</c:v>
                </c:pt>
                <c:pt idx="6">
                  <c:v>1780193.94</c:v>
                </c:pt>
                <c:pt idx="7">
                  <c:v>1707253.06</c:v>
                </c:pt>
                <c:pt idx="8">
                  <c:v>1654762.29</c:v>
                </c:pt>
                <c:pt idx="9">
                  <c:v>1838255.91</c:v>
                </c:pt>
                <c:pt idx="10">
                  <c:v>1360075.59</c:v>
                </c:pt>
                <c:pt idx="11">
                  <c:v>1818679.96</c:v>
                </c:pt>
                <c:pt idx="12">
                  <c:v>1512201.68</c:v>
                </c:pt>
                <c:pt idx="13">
                  <c:v>1665823.39</c:v>
                </c:pt>
                <c:pt idx="14">
                  <c:v>1842491.3</c:v>
                </c:pt>
                <c:pt idx="15">
                  <c:v>1201523.3700000001</c:v>
                </c:pt>
                <c:pt idx="16">
                  <c:v>1727585.12</c:v>
                </c:pt>
                <c:pt idx="17">
                  <c:v>1581374.35</c:v>
                </c:pt>
                <c:pt idx="18">
                  <c:v>1619983.37</c:v>
                </c:pt>
                <c:pt idx="19">
                  <c:v>1619145.82</c:v>
                </c:pt>
                <c:pt idx="20">
                  <c:v>1745608.25</c:v>
                </c:pt>
                <c:pt idx="21">
                  <c:v>1601165.29</c:v>
                </c:pt>
                <c:pt idx="22">
                  <c:v>1716414.66</c:v>
                </c:pt>
                <c:pt idx="23">
                  <c:v>1496505.64</c:v>
                </c:pt>
                <c:pt idx="24">
                  <c:v>1604863.08</c:v>
                </c:pt>
                <c:pt idx="25">
                  <c:v>1589606.25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BB2C-4A1A-A32C-26B95D17591D}"/>
            </c:ext>
          </c:extLst>
        </c:ser>
        <c:ser>
          <c:idx val="5"/>
          <c:order val="1"/>
          <c:tx>
            <c:strRef>
              <c:f>'1er trim normal'!$A$7</c:f>
              <c:strCache>
                <c:ptCount val="1"/>
                <c:pt idx="0">
                  <c:v>PROMEDIO</c:v>
                </c:pt>
              </c:strCache>
            </c:strRef>
          </c:tx>
          <c:spPr>
            <a:ln w="5715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504273504273504E-2"/>
                  <c:y val="3.3707865168539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B2C-4A1A-A32C-26B95D17591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B2C-4A1A-A32C-26B95D17591D}"/>
                </c:ext>
              </c:extLst>
            </c:dLbl>
            <c:dLbl>
              <c:idx val="2"/>
              <c:layout>
                <c:manualLayout>
                  <c:x val="-7.0512820512820512E-2"/>
                  <c:y val="-7.49063670411985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B2C-4A1A-A32C-26B95D17591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B2C-4A1A-A32C-26B95D17591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B2C-4A1A-A32C-26B95D17591D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B2C-4A1A-A32C-26B95D17591D}"/>
                </c:ext>
              </c:extLst>
            </c:dLbl>
            <c:dLbl>
              <c:idx val="6"/>
              <c:layout>
                <c:manualLayout>
                  <c:x val="-1.1505524101083789E-3"/>
                  <c:y val="2.5287989379840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BB2C-4A1A-A32C-26B95D17591D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B2C-4A1A-A32C-26B95D17591D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BB2C-4A1A-A32C-26B95D17591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B2C-4A1A-A32C-26B95D17591D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B2C-4A1A-A32C-26B95D17591D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BB2C-4A1A-A32C-26B95D17591D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BB2C-4A1A-A32C-26B95D17591D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B2C-4A1A-A32C-26B95D17591D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BB2C-4A1A-A32C-26B95D17591D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B2C-4A1A-A32C-26B95D17591D}"/>
                </c:ext>
              </c:extLst>
            </c:dLbl>
            <c:dLbl>
              <c:idx val="18"/>
              <c:layout>
                <c:manualLayout>
                  <c:x val="-1.7296064132334907E-2"/>
                  <c:y val="-2.9422077848378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BB2C-4A1A-A32C-26B95D17591D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B2C-4A1A-A32C-26B95D17591D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B2C-4A1A-A32C-26B95D17591D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BB2C-4A1A-A32C-26B95D17591D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BB2C-4A1A-A32C-26B95D17591D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BB2C-4A1A-A32C-26B95D17591D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BB2C-4A1A-A32C-26B95D17591D}"/>
                </c:ext>
              </c:extLst>
            </c:dLbl>
            <c:dLbl>
              <c:idx val="25"/>
              <c:layout>
                <c:manualLayout>
                  <c:x val="-1.1524056467876862E-2"/>
                  <c:y val="-1.4249361583721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BB2C-4A1A-A32C-26B95D17591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'1er trim normal'!$B$1:$AA$1</c:f>
              <c:strCache>
                <c:ptCount val="26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</c:strCache>
            </c:strRef>
          </c:cat>
          <c:val>
            <c:numRef>
              <c:f>'1er trim normal'!$B$7:$AA$7</c:f>
              <c:numCache>
                <c:formatCode>_("$"* #,##0.00_);_("$"* \(#,##0.00\);_("$"* "-"??_);_(@_)</c:formatCode>
                <c:ptCount val="26"/>
                <c:pt idx="0">
                  <c:v>1295269.1100000001</c:v>
                </c:pt>
                <c:pt idx="1">
                  <c:v>1639105.48</c:v>
                </c:pt>
                <c:pt idx="2">
                  <c:v>1687049.3466666699</c:v>
                </c:pt>
                <c:pt idx="3">
                  <c:v>1647207.88</c:v>
                </c:pt>
                <c:pt idx="4">
                  <c:v>1554446</c:v>
                </c:pt>
                <c:pt idx="5">
                  <c:v>1618901.0249999999</c:v>
                </c:pt>
                <c:pt idx="6">
                  <c:v>1641942.87</c:v>
                </c:pt>
                <c:pt idx="7">
                  <c:v>1650106.64375</c:v>
                </c:pt>
                <c:pt idx="8">
                  <c:v>1650623.93777778</c:v>
                </c:pt>
                <c:pt idx="9">
                  <c:v>1669387.135</c:v>
                </c:pt>
                <c:pt idx="10">
                  <c:v>1641267.9036363601</c:v>
                </c:pt>
                <c:pt idx="11">
                  <c:v>1656052.24166667</c:v>
                </c:pt>
                <c:pt idx="12">
                  <c:v>1644986.8138461499</c:v>
                </c:pt>
                <c:pt idx="13">
                  <c:v>1646475.1407142901</c:v>
                </c:pt>
                <c:pt idx="14">
                  <c:v>1659542.8846666701</c:v>
                </c:pt>
                <c:pt idx="15">
                  <c:v>1630916.665</c:v>
                </c:pt>
                <c:pt idx="16">
                  <c:v>1636585.4311764699</c:v>
                </c:pt>
                <c:pt idx="17">
                  <c:v>1633518.1488888899</c:v>
                </c:pt>
                <c:pt idx="18">
                  <c:v>1632805.7921052601</c:v>
                </c:pt>
                <c:pt idx="19">
                  <c:v>1632122.7934999999</c:v>
                </c:pt>
                <c:pt idx="20">
                  <c:v>1637526.8628571399</c:v>
                </c:pt>
                <c:pt idx="21">
                  <c:v>1635874.0640909099</c:v>
                </c:pt>
                <c:pt idx="22">
                  <c:v>1639375.82913043</c:v>
                </c:pt>
                <c:pt idx="23">
                  <c:v>1633422.90458333</c:v>
                </c:pt>
                <c:pt idx="24">
                  <c:v>1632280.5116000001</c:v>
                </c:pt>
                <c:pt idx="25">
                  <c:v>1630639.1938461501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7-BB2C-4A1A-A32C-26B95D17591D}"/>
            </c:ext>
          </c:extLst>
        </c:ser>
        <c:ser>
          <c:idx val="0"/>
          <c:order val="2"/>
          <c:tx>
            <c:strRef>
              <c:f>'1er trim normal'!$A$9</c:f>
              <c:strCache>
                <c:ptCount val="1"/>
                <c:pt idx="0">
                  <c:v>PROYECTADO SEMANAL</c:v>
                </c:pt>
              </c:strCache>
            </c:strRef>
          </c:tx>
          <c:spPr>
            <a:ln w="571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'1er trim normal'!$B$1:$AA$1</c:f>
              <c:strCache>
                <c:ptCount val="26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  <c:pt idx="12">
                  <c:v>S13</c:v>
                </c:pt>
                <c:pt idx="13">
                  <c:v>S14</c:v>
                </c:pt>
                <c:pt idx="14">
                  <c:v>S15</c:v>
                </c:pt>
                <c:pt idx="15">
                  <c:v>S16</c:v>
                </c:pt>
                <c:pt idx="16">
                  <c:v>S17</c:v>
                </c:pt>
                <c:pt idx="17">
                  <c:v>S18</c:v>
                </c:pt>
                <c:pt idx="18">
                  <c:v>S19</c:v>
                </c:pt>
                <c:pt idx="19">
                  <c:v>S20</c:v>
                </c:pt>
                <c:pt idx="20">
                  <c:v>S21</c:v>
                </c:pt>
                <c:pt idx="21">
                  <c:v>S22</c:v>
                </c:pt>
                <c:pt idx="22">
                  <c:v>S23</c:v>
                </c:pt>
                <c:pt idx="23">
                  <c:v>S24</c:v>
                </c:pt>
                <c:pt idx="24">
                  <c:v>S25</c:v>
                </c:pt>
                <c:pt idx="25">
                  <c:v>S26</c:v>
                </c:pt>
              </c:strCache>
            </c:strRef>
          </c:cat>
          <c:val>
            <c:numRef>
              <c:f>'1er trim normal'!$B$9:$AA$9</c:f>
              <c:numCache>
                <c:formatCode>_("$"* #,##0.00_);_("$"* \(#,##0.00\);_("$"* "-"??_);_(@_)</c:formatCode>
                <c:ptCount val="26"/>
                <c:pt idx="0">
                  <c:v>1584615.38</c:v>
                </c:pt>
                <c:pt idx="1">
                  <c:v>1584615.38</c:v>
                </c:pt>
                <c:pt idx="2">
                  <c:v>1584615.38</c:v>
                </c:pt>
                <c:pt idx="3">
                  <c:v>1584615.38</c:v>
                </c:pt>
                <c:pt idx="4">
                  <c:v>1584615.38</c:v>
                </c:pt>
                <c:pt idx="5">
                  <c:v>1584615.38</c:v>
                </c:pt>
                <c:pt idx="6">
                  <c:v>1584615.38</c:v>
                </c:pt>
                <c:pt idx="7">
                  <c:v>1584615.38</c:v>
                </c:pt>
                <c:pt idx="8">
                  <c:v>1584615.38</c:v>
                </c:pt>
                <c:pt idx="9">
                  <c:v>1584615.38</c:v>
                </c:pt>
                <c:pt idx="10">
                  <c:v>1584615.38</c:v>
                </c:pt>
                <c:pt idx="11">
                  <c:v>1584615.38</c:v>
                </c:pt>
                <c:pt idx="12">
                  <c:v>1584615.38</c:v>
                </c:pt>
                <c:pt idx="13">
                  <c:v>1584615.38</c:v>
                </c:pt>
                <c:pt idx="14">
                  <c:v>1584615.38</c:v>
                </c:pt>
                <c:pt idx="15">
                  <c:v>1584615.38</c:v>
                </c:pt>
                <c:pt idx="16">
                  <c:v>1584615.38</c:v>
                </c:pt>
                <c:pt idx="17">
                  <c:v>1584615.38</c:v>
                </c:pt>
                <c:pt idx="18">
                  <c:v>1584615.38</c:v>
                </c:pt>
                <c:pt idx="19">
                  <c:v>1584615.38</c:v>
                </c:pt>
                <c:pt idx="20">
                  <c:v>1584615.38</c:v>
                </c:pt>
                <c:pt idx="21">
                  <c:v>1584615.38</c:v>
                </c:pt>
                <c:pt idx="22">
                  <c:v>1584615.38</c:v>
                </c:pt>
                <c:pt idx="23">
                  <c:v>1584615.38</c:v>
                </c:pt>
                <c:pt idx="24">
                  <c:v>1584615.38</c:v>
                </c:pt>
                <c:pt idx="25">
                  <c:v>1584615.38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8-BB2C-4A1A-A32C-26B95D175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68954760"/>
        <c:axId val="468953192"/>
      </c:lineChart>
      <c:catAx>
        <c:axId val="468954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8953192"/>
        <c:crosses val="autoZero"/>
        <c:auto val="1"/>
        <c:lblAlgn val="ctr"/>
        <c:lblOffset val="100"/>
        <c:noMultiLvlLbl val="0"/>
      </c:catAx>
      <c:valAx>
        <c:axId val="468953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800" b="1">
                    <a:solidFill>
                      <a:sysClr val="windowText" lastClr="000000"/>
                    </a:solidFill>
                  </a:rPr>
                  <a:t>Millones</a:t>
                </a:r>
                <a:r>
                  <a:rPr lang="es-MX" sz="1800" b="1" baseline="0">
                    <a:solidFill>
                      <a:sysClr val="windowText" lastClr="000000"/>
                    </a:solidFill>
                  </a:rPr>
                  <a:t> de pesos</a:t>
                </a:r>
                <a:endParaRPr lang="es-MX" sz="1800" b="1">
                  <a:solidFill>
                    <a:sysClr val="windowText" lastClr="000000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468954760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351155495806911"/>
          <c:y val="0.63681255227711919"/>
          <c:w val="0.20478112796876"/>
          <c:h val="0.14835268668339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536EF0-DBFA-4571-A790-60E35EA95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321ADF-F3BB-4906-BA3C-A2EAEDD4B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54A0BE-D344-44A7-95A6-F92CD8017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45BBBA-707F-4086-9BF9-D8B0C1C2B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66B37F-57E0-458F-976A-7A396ABCE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6574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D9F304-8B0A-4CA8-8927-DC0375515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AFEF4E1-4E9E-4C9B-B824-3BEC27267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9E9E9F-312E-4FF9-A770-09CD2ACB4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E4A7A3-69BF-457E-A19E-2ED0D8F79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6D7112-AE15-40C3-B2DB-8D5B3D2B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7D6B26-90C4-4839-BD6B-9C7C69C592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4F2406-A32B-455B-B8FA-3D8CA6636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B29D4B-24CA-486C-AFF0-859634037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943309-7478-4C8C-B032-39223540A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32640E-658B-4878-A1B1-B787566C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772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4160D8-A583-4A58-9346-A66BE3EF7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0283EC-976A-4D20-AF2C-9362956D5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900174-9B5E-4CAA-BF69-760AB4859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6ED7AE-2A6C-4A1A-8158-12B0A3EAD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E32689-C183-4E4D-9ECE-C32F087E0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036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81ECD-0CC6-49F9-9072-A9F03795F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788597-66E4-4BAE-B7FA-B583B147E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DDBF72-AFB3-44F2-8F92-A8E5E0BAA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F069E9-4FE3-4DA2-B7B8-69F473143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A4EC9D-4335-4C20-A686-06079E6B3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457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91EB9F-CE2A-4AF0-AF91-C1BB39821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A7C421-4F2E-4E56-8E12-FFCB81A75F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A1F87E-BD89-4206-B7D2-8D03B381F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6A546B-6F2B-4BFB-A3DB-B08F186E0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A40ABA-DC02-4DEE-BBFE-622974642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C320FE-306B-404F-9CAB-07BB120C5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361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15808E-DE1F-4F40-8BA0-18F9963A4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858D7E-CBCD-487A-9223-56F04BD68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A322D3-4EF0-4E04-995D-FB0C262AFF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86771E1-768F-44C0-B6FE-B4198597AF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E3A86E2-54A9-414D-BF6F-C26BB811BC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E594441-146C-447D-A458-26B5E9964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B648DD-60A2-43D4-BB57-66DF0B08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79059CB-84AB-43BB-AC83-9ACF4AD46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04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3A9975-474B-4A0D-B826-238A6E843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07A545-FE40-4782-A87C-93BB5C960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9B6A534-3EDA-4FD5-9875-F5A75EED3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3E06A2-74F5-4254-935B-954C94485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3771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EE442B-4EE4-4284-B2E1-A78D3B47C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20D7B61-90FF-472D-A87A-8F35CB9C3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70C3C4-60F8-451C-B4AA-5639D021B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82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8C720E-B553-4564-8133-5D1312EE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2B3014-C60D-419B-9BC2-59883BC87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CF5540-3748-4131-B784-3A488F2D9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1C26F1-8806-4B55-A326-9A299F4F9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A5151D-C90A-42BD-8B26-F53BF3BA7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A8117E-2AC9-40AB-B21D-B009766F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942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A65B6-8DE2-40A1-AB6F-F6FBFE61B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10F6ADE-B236-4139-9CE3-4736924000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669327-BCDE-4CDB-A19F-D7B46D7CC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93BC77-D85C-41D6-903B-6345FE45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049848-233F-409F-957A-76621E0CA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CCB806-676A-4A3E-8E86-C4DF1D314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1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EF3017E-BA05-47E5-8325-C31F003B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3714BB-0854-4752-B77C-C884B2425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5060D8-F181-4A63-8CB3-33C2E7B328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8EEA0-2C47-4396-86E6-BDC36EC058D1}" type="datetimeFigureOut">
              <a:rPr lang="es-MX" smtClean="0"/>
              <a:t>11/07/2019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05A238-E421-4268-AC04-CCF308265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F099C8-5FCB-4592-9239-2F79874A4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2D87D-DCF8-4900-8195-E203FE6A7E9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398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6 Imagen" descr="LogoIMPE azul TRANSPARENTE.jpg.png">
            <a:extLst>
              <a:ext uri="{FF2B5EF4-FFF2-40B4-BE49-F238E27FC236}">
                <a16:creationId xmlns:a16="http://schemas.microsoft.com/office/drawing/2014/main" id="{A53AA8C2-1F68-4171-A8F8-F6294514DD5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72431" y="5793743"/>
            <a:ext cx="1512175" cy="105421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C043D62-6FD1-4BA4-A248-365620B5227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91" y="5917511"/>
            <a:ext cx="1920811" cy="818512"/>
          </a:xfrm>
          <a:prstGeom prst="rect">
            <a:avLst/>
          </a:prstGeom>
          <a:noFill/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94D26B74-9EC9-48D4-B354-C65A3F15394A}"/>
              </a:ext>
            </a:extLst>
          </p:cNvPr>
          <p:cNvSpPr/>
          <p:nvPr/>
        </p:nvSpPr>
        <p:spPr>
          <a:xfrm>
            <a:off x="1681877" y="310589"/>
            <a:ext cx="88282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CONSUMO DE MEDICAMENTO SEMANAL LICITADO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4286042-6D7A-4948-8979-468CABA75A82}"/>
              </a:ext>
            </a:extLst>
          </p:cNvPr>
          <p:cNvSpPr/>
          <p:nvPr/>
        </p:nvSpPr>
        <p:spPr>
          <a:xfrm>
            <a:off x="9421093" y="1510778"/>
            <a:ext cx="23635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>
                <a:solidFill>
                  <a:srgbClr val="FF0000"/>
                </a:solidFill>
                <a:latin typeface="Calibri" panose="020F0502020204030204" pitchFamily="34" charset="0"/>
              </a:rPr>
              <a:t>L.B. </a:t>
            </a:r>
            <a:r>
              <a:rPr lang="es-MX" b="1" dirty="0">
                <a:solidFill>
                  <a:srgbClr val="FF0000"/>
                </a:solidFill>
              </a:rPr>
              <a:t>$ 1,584,615.38 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/>
        </p:nvGraphicFramePr>
        <p:xfrm>
          <a:off x="568037" y="895363"/>
          <a:ext cx="11038176" cy="5022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00D2AA3B-3B52-422D-80F0-B62B35297A66}"/>
              </a:ext>
            </a:extLst>
          </p:cNvPr>
          <p:cNvSpPr txBox="1"/>
          <p:nvPr/>
        </p:nvSpPr>
        <p:spPr>
          <a:xfrm>
            <a:off x="7582486" y="1111348"/>
            <a:ext cx="4332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rgbClr val="00B0F0"/>
                </a:solidFill>
              </a:rPr>
              <a:t>Medicamento 1ero,2do y 3er Nivel</a:t>
            </a:r>
          </a:p>
        </p:txBody>
      </p:sp>
    </p:spTree>
    <p:extLst>
      <p:ext uri="{BB962C8B-B14F-4D97-AF65-F5344CB8AC3E}">
        <p14:creationId xmlns:p14="http://schemas.microsoft.com/office/powerpoint/2010/main" val="3798873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</Words>
  <Application>Microsoft Office PowerPoint</Application>
  <PresentationFormat>Panorámica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Ivette Trillo</dc:creator>
  <cp:lastModifiedBy>Ivette Trillo</cp:lastModifiedBy>
  <cp:revision>1</cp:revision>
  <dcterms:created xsi:type="dcterms:W3CDTF">2019-07-11T18:30:12Z</dcterms:created>
  <dcterms:modified xsi:type="dcterms:W3CDTF">2019-07-11T18:36:18Z</dcterms:modified>
</cp:coreProperties>
</file>