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3" r:id="rId3"/>
    <p:sldId id="261" r:id="rId4"/>
    <p:sldId id="270" r:id="rId5"/>
    <p:sldId id="287" r:id="rId6"/>
    <p:sldId id="267" r:id="rId7"/>
    <p:sldId id="281" r:id="rId8"/>
    <p:sldId id="271" r:id="rId9"/>
    <p:sldId id="269" r:id="rId10"/>
    <p:sldId id="279" r:id="rId11"/>
    <p:sldId id="275" r:id="rId12"/>
    <p:sldId id="284" r:id="rId13"/>
    <p:sldId id="276" r:id="rId14"/>
    <p:sldId id="329" r:id="rId15"/>
    <p:sldId id="330" r:id="rId16"/>
    <p:sldId id="331" r:id="rId17"/>
    <p:sldId id="332" r:id="rId18"/>
    <p:sldId id="278" r:id="rId19"/>
    <p:sldId id="277" r:id="rId20"/>
    <p:sldId id="288" r:id="rId21"/>
    <p:sldId id="291" r:id="rId22"/>
    <p:sldId id="290" r:id="rId23"/>
    <p:sldId id="333" r:id="rId24"/>
    <p:sldId id="334" r:id="rId25"/>
    <p:sldId id="292" r:id="rId26"/>
    <p:sldId id="294" r:id="rId27"/>
    <p:sldId id="295" r:id="rId28"/>
    <p:sldId id="296" r:id="rId29"/>
    <p:sldId id="297" r:id="rId30"/>
    <p:sldId id="335" r:id="rId31"/>
    <p:sldId id="298" r:id="rId32"/>
    <p:sldId id="300" r:id="rId33"/>
    <p:sldId id="321" r:id="rId34"/>
    <p:sldId id="301" r:id="rId35"/>
    <p:sldId id="326" r:id="rId36"/>
    <p:sldId id="302" r:id="rId37"/>
    <p:sldId id="304" r:id="rId38"/>
    <p:sldId id="322" r:id="rId39"/>
    <p:sldId id="323" r:id="rId40"/>
    <p:sldId id="303" r:id="rId41"/>
    <p:sldId id="309" r:id="rId42"/>
    <p:sldId id="310" r:id="rId43"/>
    <p:sldId id="311" r:id="rId44"/>
    <p:sldId id="338" r:id="rId45"/>
    <p:sldId id="316" r:id="rId46"/>
    <p:sldId id="317" r:id="rId47"/>
    <p:sldId id="318" r:id="rId48"/>
    <p:sldId id="319" r:id="rId49"/>
    <p:sldId id="320" r:id="rId50"/>
    <p:sldId id="257" r:id="rId51"/>
    <p:sldId id="336" r:id="rId52"/>
    <p:sldId id="327" r:id="rId53"/>
    <p:sldId id="32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1494"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E0BF1-EB3E-44E1-8050-9F561720F2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3BFD1F6F-0E67-4FBA-B5A1-95B4F941408C}">
      <dgm:prSet phldrT="[Texto]"/>
      <dgm:spPr/>
      <dgm:t>
        <a:bodyPr/>
        <a:lstStyle/>
        <a:p>
          <a:r>
            <a:rPr lang="es-ES_tradnl" dirty="0" smtClean="0"/>
            <a:t>2010</a:t>
          </a:r>
          <a:endParaRPr lang="es-MX" dirty="0"/>
        </a:p>
      </dgm:t>
    </dgm:pt>
    <dgm:pt modelId="{21A4970D-F6FC-4374-8940-43FF70D8A5D0}" type="parTrans" cxnId="{6568E822-E579-46E5-9B44-E01B13964E6D}">
      <dgm:prSet/>
      <dgm:spPr/>
      <dgm:t>
        <a:bodyPr/>
        <a:lstStyle/>
        <a:p>
          <a:endParaRPr lang="es-MX"/>
        </a:p>
      </dgm:t>
    </dgm:pt>
    <dgm:pt modelId="{E4B52587-33D7-47F6-B8D8-D5663C32C135}" type="sibTrans" cxnId="{6568E822-E579-46E5-9B44-E01B13964E6D}">
      <dgm:prSet/>
      <dgm:spPr/>
      <dgm:t>
        <a:bodyPr/>
        <a:lstStyle/>
        <a:p>
          <a:endParaRPr lang="es-MX"/>
        </a:p>
      </dgm:t>
    </dgm:pt>
    <dgm:pt modelId="{7CAC64BD-9806-410C-8E69-C224E137A8C3}">
      <dgm:prSet phldrT="[Texto]"/>
      <dgm:spPr/>
      <dgm:t>
        <a:bodyPr/>
        <a:lstStyle/>
        <a:p>
          <a:r>
            <a:rPr lang="es-ES_tradnl" dirty="0" smtClean="0"/>
            <a:t>2012</a:t>
          </a:r>
          <a:endParaRPr lang="es-MX" dirty="0"/>
        </a:p>
      </dgm:t>
    </dgm:pt>
    <dgm:pt modelId="{43EA0FE4-D4C6-4822-9C19-B0D057DC05FF}" type="parTrans" cxnId="{6A6869E2-04DF-420E-AB3D-568BCC7151DD}">
      <dgm:prSet/>
      <dgm:spPr/>
      <dgm:t>
        <a:bodyPr/>
        <a:lstStyle/>
        <a:p>
          <a:endParaRPr lang="es-MX"/>
        </a:p>
      </dgm:t>
    </dgm:pt>
    <dgm:pt modelId="{3FC9510A-1C67-463E-BC6E-8752993F6E0A}" type="sibTrans" cxnId="{6A6869E2-04DF-420E-AB3D-568BCC7151DD}">
      <dgm:prSet/>
      <dgm:spPr/>
      <dgm:t>
        <a:bodyPr/>
        <a:lstStyle/>
        <a:p>
          <a:endParaRPr lang="es-MX"/>
        </a:p>
      </dgm:t>
    </dgm:pt>
    <dgm:pt modelId="{B9F370F3-66CD-425F-A194-0007464364D2}">
      <dgm:prSet phldrT="[Texto]"/>
      <dgm:spPr/>
      <dgm:t>
        <a:bodyPr/>
        <a:lstStyle/>
        <a:p>
          <a:r>
            <a:rPr lang="es-ES_tradnl" dirty="0" smtClean="0"/>
            <a:t>2013</a:t>
          </a:r>
          <a:endParaRPr lang="es-MX" dirty="0"/>
        </a:p>
      </dgm:t>
    </dgm:pt>
    <dgm:pt modelId="{2E2AE98A-3848-4BE4-9AFF-6E474753208A}" type="parTrans" cxnId="{59C89EBB-BE13-4962-9142-DB2A770FA475}">
      <dgm:prSet/>
      <dgm:spPr/>
      <dgm:t>
        <a:bodyPr/>
        <a:lstStyle/>
        <a:p>
          <a:endParaRPr lang="es-MX"/>
        </a:p>
      </dgm:t>
    </dgm:pt>
    <dgm:pt modelId="{EE95E256-4F1D-4532-99FB-AB190F50957F}" type="sibTrans" cxnId="{59C89EBB-BE13-4962-9142-DB2A770FA475}">
      <dgm:prSet/>
      <dgm:spPr/>
      <dgm:t>
        <a:bodyPr/>
        <a:lstStyle/>
        <a:p>
          <a:endParaRPr lang="es-MX"/>
        </a:p>
      </dgm:t>
    </dgm:pt>
    <dgm:pt modelId="{F964C8AA-54F5-4C09-A4F6-52CEA7C44309}">
      <dgm:prSet custT="1"/>
      <dgm:spPr/>
      <dgm:t>
        <a:bodyPr/>
        <a:lstStyle/>
        <a:p>
          <a:pPr algn="just"/>
          <a:r>
            <a:rPr lang="es-ES_tradnl" sz="6000" dirty="0" smtClean="0"/>
            <a:t> </a:t>
          </a:r>
          <a:endParaRPr lang="es-MX" sz="6000" dirty="0"/>
        </a:p>
      </dgm:t>
    </dgm:pt>
    <dgm:pt modelId="{6910115F-047E-4697-84B7-1A3C1B82CE1D}" type="parTrans" cxnId="{DE6BD38F-DF17-4F24-A6A9-2AAAE04FD096}">
      <dgm:prSet/>
      <dgm:spPr/>
      <dgm:t>
        <a:bodyPr/>
        <a:lstStyle/>
        <a:p>
          <a:endParaRPr lang="es-MX"/>
        </a:p>
      </dgm:t>
    </dgm:pt>
    <dgm:pt modelId="{C81E780D-3F5A-4B20-A83F-BE620BE27CD1}" type="sibTrans" cxnId="{DE6BD38F-DF17-4F24-A6A9-2AAAE04FD096}">
      <dgm:prSet/>
      <dgm:spPr/>
      <dgm:t>
        <a:bodyPr/>
        <a:lstStyle/>
        <a:p>
          <a:endParaRPr lang="es-MX"/>
        </a:p>
      </dgm:t>
    </dgm:pt>
    <dgm:pt modelId="{934A4872-F256-4BEA-9A10-56C559C64945}" type="pres">
      <dgm:prSet presAssocID="{04BE0BF1-EB3E-44E1-8050-9F561720F222}" presName="theList" presStyleCnt="0">
        <dgm:presLayoutVars>
          <dgm:dir/>
          <dgm:animLvl val="lvl"/>
          <dgm:resizeHandles val="exact"/>
        </dgm:presLayoutVars>
      </dgm:prSet>
      <dgm:spPr/>
      <dgm:t>
        <a:bodyPr/>
        <a:lstStyle/>
        <a:p>
          <a:endParaRPr lang="es-ES"/>
        </a:p>
      </dgm:t>
    </dgm:pt>
    <dgm:pt modelId="{4E188523-7C3D-4F6E-B656-1DE8AC763937}" type="pres">
      <dgm:prSet presAssocID="{3BFD1F6F-0E67-4FBA-B5A1-95B4F941408C}" presName="compNode" presStyleCnt="0"/>
      <dgm:spPr/>
    </dgm:pt>
    <dgm:pt modelId="{6CD9EB36-C788-49CF-B0E1-7ABCCA2E919B}" type="pres">
      <dgm:prSet presAssocID="{3BFD1F6F-0E67-4FBA-B5A1-95B4F941408C}" presName="noGeometry" presStyleCnt="0"/>
      <dgm:spPr/>
    </dgm:pt>
    <dgm:pt modelId="{9F726556-5A74-43B4-B3EF-C09E478916A0}" type="pres">
      <dgm:prSet presAssocID="{3BFD1F6F-0E67-4FBA-B5A1-95B4F941408C}" presName="childTextVisible" presStyleLbl="bgAccFollowNode1" presStyleIdx="0" presStyleCnt="3" custScaleX="96453">
        <dgm:presLayoutVars>
          <dgm:bulletEnabled val="1"/>
        </dgm:presLayoutVars>
      </dgm:prSet>
      <dgm:spPr/>
      <dgm:t>
        <a:bodyPr/>
        <a:lstStyle/>
        <a:p>
          <a:endParaRPr lang="es-MX"/>
        </a:p>
      </dgm:t>
    </dgm:pt>
    <dgm:pt modelId="{8505E77E-C06A-48AD-B7E4-2D8BCD5335CF}" type="pres">
      <dgm:prSet presAssocID="{3BFD1F6F-0E67-4FBA-B5A1-95B4F941408C}" presName="childTextHidden" presStyleLbl="bgAccFollowNode1" presStyleIdx="0" presStyleCnt="3"/>
      <dgm:spPr/>
      <dgm:t>
        <a:bodyPr/>
        <a:lstStyle/>
        <a:p>
          <a:endParaRPr lang="es-MX"/>
        </a:p>
      </dgm:t>
    </dgm:pt>
    <dgm:pt modelId="{D1732F2B-443E-4416-ADB6-26F6DC35D53F}" type="pres">
      <dgm:prSet presAssocID="{3BFD1F6F-0E67-4FBA-B5A1-95B4F941408C}" presName="parentText" presStyleLbl="node1" presStyleIdx="0" presStyleCnt="3">
        <dgm:presLayoutVars>
          <dgm:chMax val="1"/>
          <dgm:bulletEnabled val="1"/>
        </dgm:presLayoutVars>
      </dgm:prSet>
      <dgm:spPr/>
      <dgm:t>
        <a:bodyPr/>
        <a:lstStyle/>
        <a:p>
          <a:endParaRPr lang="es-ES"/>
        </a:p>
      </dgm:t>
    </dgm:pt>
    <dgm:pt modelId="{FDB4D27B-011E-49D0-B361-12AB95D73254}" type="pres">
      <dgm:prSet presAssocID="{3BFD1F6F-0E67-4FBA-B5A1-95B4F941408C}" presName="aSpace" presStyleCnt="0"/>
      <dgm:spPr/>
    </dgm:pt>
    <dgm:pt modelId="{02DF0BC9-24DE-4C39-BB81-A1107C1FA492}" type="pres">
      <dgm:prSet presAssocID="{7CAC64BD-9806-410C-8E69-C224E137A8C3}" presName="compNode" presStyleCnt="0"/>
      <dgm:spPr/>
    </dgm:pt>
    <dgm:pt modelId="{8FFB06A4-AE70-46DA-8BF2-795C24182BCD}" type="pres">
      <dgm:prSet presAssocID="{7CAC64BD-9806-410C-8E69-C224E137A8C3}" presName="noGeometry" presStyleCnt="0"/>
      <dgm:spPr/>
    </dgm:pt>
    <dgm:pt modelId="{3F84003F-EAC4-4214-91F3-E1899A4A4140}" type="pres">
      <dgm:prSet presAssocID="{7CAC64BD-9806-410C-8E69-C224E137A8C3}" presName="childTextVisible" presStyleLbl="bgAccFollowNode1" presStyleIdx="1" presStyleCnt="3">
        <dgm:presLayoutVars>
          <dgm:bulletEnabled val="1"/>
        </dgm:presLayoutVars>
      </dgm:prSet>
      <dgm:spPr/>
    </dgm:pt>
    <dgm:pt modelId="{0CBEB3A2-BF2C-4D46-8A0E-4407EFD1F1AF}" type="pres">
      <dgm:prSet presAssocID="{7CAC64BD-9806-410C-8E69-C224E137A8C3}" presName="childTextHidden" presStyleLbl="bgAccFollowNode1" presStyleIdx="1" presStyleCnt="3"/>
      <dgm:spPr/>
    </dgm:pt>
    <dgm:pt modelId="{DFE1242B-6681-449D-8614-16E8CE68E7A1}" type="pres">
      <dgm:prSet presAssocID="{7CAC64BD-9806-410C-8E69-C224E137A8C3}" presName="parentText" presStyleLbl="node1" presStyleIdx="1" presStyleCnt="3">
        <dgm:presLayoutVars>
          <dgm:chMax val="1"/>
          <dgm:bulletEnabled val="1"/>
        </dgm:presLayoutVars>
      </dgm:prSet>
      <dgm:spPr/>
      <dgm:t>
        <a:bodyPr/>
        <a:lstStyle/>
        <a:p>
          <a:endParaRPr lang="es-ES"/>
        </a:p>
      </dgm:t>
    </dgm:pt>
    <dgm:pt modelId="{5D7C9C1D-70CF-4FC0-9A34-477B857A1390}" type="pres">
      <dgm:prSet presAssocID="{7CAC64BD-9806-410C-8E69-C224E137A8C3}" presName="aSpace" presStyleCnt="0"/>
      <dgm:spPr/>
    </dgm:pt>
    <dgm:pt modelId="{72BE4F30-F283-45AF-B0AF-BE53930615CC}" type="pres">
      <dgm:prSet presAssocID="{B9F370F3-66CD-425F-A194-0007464364D2}" presName="compNode" presStyleCnt="0"/>
      <dgm:spPr/>
    </dgm:pt>
    <dgm:pt modelId="{03B8C3B1-D6B8-4738-924F-4E6B26789507}" type="pres">
      <dgm:prSet presAssocID="{B9F370F3-66CD-425F-A194-0007464364D2}" presName="noGeometry" presStyleCnt="0"/>
      <dgm:spPr/>
    </dgm:pt>
    <dgm:pt modelId="{8605E62E-8714-4404-8458-20678F39A722}" type="pres">
      <dgm:prSet presAssocID="{B9F370F3-66CD-425F-A194-0007464364D2}" presName="childTextVisible" presStyleLbl="bgAccFollowNode1" presStyleIdx="2" presStyleCnt="3">
        <dgm:presLayoutVars>
          <dgm:bulletEnabled val="1"/>
        </dgm:presLayoutVars>
      </dgm:prSet>
      <dgm:spPr/>
    </dgm:pt>
    <dgm:pt modelId="{1058E11B-F03C-4416-99E3-03782066E02D}" type="pres">
      <dgm:prSet presAssocID="{B9F370F3-66CD-425F-A194-0007464364D2}" presName="childTextHidden" presStyleLbl="bgAccFollowNode1" presStyleIdx="2" presStyleCnt="3"/>
      <dgm:spPr/>
    </dgm:pt>
    <dgm:pt modelId="{0146D564-A819-4D3A-AAC1-A1227DD47E5F}" type="pres">
      <dgm:prSet presAssocID="{B9F370F3-66CD-425F-A194-0007464364D2}" presName="parentText" presStyleLbl="node1" presStyleIdx="2" presStyleCnt="3">
        <dgm:presLayoutVars>
          <dgm:chMax val="1"/>
          <dgm:bulletEnabled val="1"/>
        </dgm:presLayoutVars>
      </dgm:prSet>
      <dgm:spPr/>
      <dgm:t>
        <a:bodyPr/>
        <a:lstStyle/>
        <a:p>
          <a:endParaRPr lang="es-MX"/>
        </a:p>
      </dgm:t>
    </dgm:pt>
  </dgm:ptLst>
  <dgm:cxnLst>
    <dgm:cxn modelId="{59C89EBB-BE13-4962-9142-DB2A770FA475}" srcId="{04BE0BF1-EB3E-44E1-8050-9F561720F222}" destId="{B9F370F3-66CD-425F-A194-0007464364D2}" srcOrd="2" destOrd="0" parTransId="{2E2AE98A-3848-4BE4-9AFF-6E474753208A}" sibTransId="{EE95E256-4F1D-4532-99FB-AB190F50957F}"/>
    <dgm:cxn modelId="{DE6BD38F-DF17-4F24-A6A9-2AAAE04FD096}" srcId="{3BFD1F6F-0E67-4FBA-B5A1-95B4F941408C}" destId="{F964C8AA-54F5-4C09-A4F6-52CEA7C44309}" srcOrd="0" destOrd="0" parTransId="{6910115F-047E-4697-84B7-1A3C1B82CE1D}" sibTransId="{C81E780D-3F5A-4B20-A83F-BE620BE27CD1}"/>
    <dgm:cxn modelId="{430575C9-28E4-4961-9BFE-96BA901D511E}" type="presOf" srcId="{F964C8AA-54F5-4C09-A4F6-52CEA7C44309}" destId="{8505E77E-C06A-48AD-B7E4-2D8BCD5335CF}" srcOrd="1" destOrd="0" presId="urn:microsoft.com/office/officeart/2005/8/layout/hProcess6"/>
    <dgm:cxn modelId="{52556CC9-DF7C-47C8-AA00-F646038A24A2}" type="presOf" srcId="{7CAC64BD-9806-410C-8E69-C224E137A8C3}" destId="{DFE1242B-6681-449D-8614-16E8CE68E7A1}" srcOrd="0" destOrd="0" presId="urn:microsoft.com/office/officeart/2005/8/layout/hProcess6"/>
    <dgm:cxn modelId="{6A6869E2-04DF-420E-AB3D-568BCC7151DD}" srcId="{04BE0BF1-EB3E-44E1-8050-9F561720F222}" destId="{7CAC64BD-9806-410C-8E69-C224E137A8C3}" srcOrd="1" destOrd="0" parTransId="{43EA0FE4-D4C6-4822-9C19-B0D057DC05FF}" sibTransId="{3FC9510A-1C67-463E-BC6E-8752993F6E0A}"/>
    <dgm:cxn modelId="{051FA32B-2BAE-4BD3-87E0-008D1A212B9D}" type="presOf" srcId="{3BFD1F6F-0E67-4FBA-B5A1-95B4F941408C}" destId="{D1732F2B-443E-4416-ADB6-26F6DC35D53F}" srcOrd="0" destOrd="0" presId="urn:microsoft.com/office/officeart/2005/8/layout/hProcess6"/>
    <dgm:cxn modelId="{7D1CF7C7-B64A-4044-935F-2A5C1526C8AC}" type="presOf" srcId="{B9F370F3-66CD-425F-A194-0007464364D2}" destId="{0146D564-A819-4D3A-AAC1-A1227DD47E5F}" srcOrd="0" destOrd="0" presId="urn:microsoft.com/office/officeart/2005/8/layout/hProcess6"/>
    <dgm:cxn modelId="{EB1E941A-1897-46D1-BC0D-23CA53A095C8}" type="presOf" srcId="{04BE0BF1-EB3E-44E1-8050-9F561720F222}" destId="{934A4872-F256-4BEA-9A10-56C559C64945}" srcOrd="0" destOrd="0" presId="urn:microsoft.com/office/officeart/2005/8/layout/hProcess6"/>
    <dgm:cxn modelId="{F7379543-8EB7-4B6B-ACC4-136C2C051783}" type="presOf" srcId="{F964C8AA-54F5-4C09-A4F6-52CEA7C44309}" destId="{9F726556-5A74-43B4-B3EF-C09E478916A0}" srcOrd="0" destOrd="0" presId="urn:microsoft.com/office/officeart/2005/8/layout/hProcess6"/>
    <dgm:cxn modelId="{6568E822-E579-46E5-9B44-E01B13964E6D}" srcId="{04BE0BF1-EB3E-44E1-8050-9F561720F222}" destId="{3BFD1F6F-0E67-4FBA-B5A1-95B4F941408C}" srcOrd="0" destOrd="0" parTransId="{21A4970D-F6FC-4374-8940-43FF70D8A5D0}" sibTransId="{E4B52587-33D7-47F6-B8D8-D5663C32C135}"/>
    <dgm:cxn modelId="{4F4C322E-CE70-4109-9B58-BA4C9688B89D}" type="presParOf" srcId="{934A4872-F256-4BEA-9A10-56C559C64945}" destId="{4E188523-7C3D-4F6E-B656-1DE8AC763937}" srcOrd="0" destOrd="0" presId="urn:microsoft.com/office/officeart/2005/8/layout/hProcess6"/>
    <dgm:cxn modelId="{BC560F32-4590-4B41-B831-CBD406497B32}" type="presParOf" srcId="{4E188523-7C3D-4F6E-B656-1DE8AC763937}" destId="{6CD9EB36-C788-49CF-B0E1-7ABCCA2E919B}" srcOrd="0" destOrd="0" presId="urn:microsoft.com/office/officeart/2005/8/layout/hProcess6"/>
    <dgm:cxn modelId="{B8BB7390-6AEB-4F76-A5A5-C803C3E28BA6}" type="presParOf" srcId="{4E188523-7C3D-4F6E-B656-1DE8AC763937}" destId="{9F726556-5A74-43B4-B3EF-C09E478916A0}" srcOrd="1" destOrd="0" presId="urn:microsoft.com/office/officeart/2005/8/layout/hProcess6"/>
    <dgm:cxn modelId="{992AC973-A99A-4E60-8E04-8CFE10CD51E3}" type="presParOf" srcId="{4E188523-7C3D-4F6E-B656-1DE8AC763937}" destId="{8505E77E-C06A-48AD-B7E4-2D8BCD5335CF}" srcOrd="2" destOrd="0" presId="urn:microsoft.com/office/officeart/2005/8/layout/hProcess6"/>
    <dgm:cxn modelId="{08B7F7EC-4308-4FDD-A9FF-0FD29684B13E}" type="presParOf" srcId="{4E188523-7C3D-4F6E-B656-1DE8AC763937}" destId="{D1732F2B-443E-4416-ADB6-26F6DC35D53F}" srcOrd="3" destOrd="0" presId="urn:microsoft.com/office/officeart/2005/8/layout/hProcess6"/>
    <dgm:cxn modelId="{9258AAB7-8CC3-4232-8AA9-A6C90F98F0B2}" type="presParOf" srcId="{934A4872-F256-4BEA-9A10-56C559C64945}" destId="{FDB4D27B-011E-49D0-B361-12AB95D73254}" srcOrd="1" destOrd="0" presId="urn:microsoft.com/office/officeart/2005/8/layout/hProcess6"/>
    <dgm:cxn modelId="{42AB282D-D995-47B5-B164-A604414295B0}" type="presParOf" srcId="{934A4872-F256-4BEA-9A10-56C559C64945}" destId="{02DF0BC9-24DE-4C39-BB81-A1107C1FA492}" srcOrd="2" destOrd="0" presId="urn:microsoft.com/office/officeart/2005/8/layout/hProcess6"/>
    <dgm:cxn modelId="{0CCF7742-B59E-4E15-B241-3D675E92E558}" type="presParOf" srcId="{02DF0BC9-24DE-4C39-BB81-A1107C1FA492}" destId="{8FFB06A4-AE70-46DA-8BF2-795C24182BCD}" srcOrd="0" destOrd="0" presId="urn:microsoft.com/office/officeart/2005/8/layout/hProcess6"/>
    <dgm:cxn modelId="{1DA47101-0B9D-45F4-ADDF-468301A7B43F}" type="presParOf" srcId="{02DF0BC9-24DE-4C39-BB81-A1107C1FA492}" destId="{3F84003F-EAC4-4214-91F3-E1899A4A4140}" srcOrd="1" destOrd="0" presId="urn:microsoft.com/office/officeart/2005/8/layout/hProcess6"/>
    <dgm:cxn modelId="{A9C81BAB-A027-4670-8454-222055F046E3}" type="presParOf" srcId="{02DF0BC9-24DE-4C39-BB81-A1107C1FA492}" destId="{0CBEB3A2-BF2C-4D46-8A0E-4407EFD1F1AF}" srcOrd="2" destOrd="0" presId="urn:microsoft.com/office/officeart/2005/8/layout/hProcess6"/>
    <dgm:cxn modelId="{3172CDBA-DD25-4965-876F-B6F97735324F}" type="presParOf" srcId="{02DF0BC9-24DE-4C39-BB81-A1107C1FA492}" destId="{DFE1242B-6681-449D-8614-16E8CE68E7A1}" srcOrd="3" destOrd="0" presId="urn:microsoft.com/office/officeart/2005/8/layout/hProcess6"/>
    <dgm:cxn modelId="{401DB98C-554B-4D02-A654-49EB26ACB3E4}" type="presParOf" srcId="{934A4872-F256-4BEA-9A10-56C559C64945}" destId="{5D7C9C1D-70CF-4FC0-9A34-477B857A1390}" srcOrd="3" destOrd="0" presId="urn:microsoft.com/office/officeart/2005/8/layout/hProcess6"/>
    <dgm:cxn modelId="{68892723-BE9C-41C2-A486-11A5DFA114FD}" type="presParOf" srcId="{934A4872-F256-4BEA-9A10-56C559C64945}" destId="{72BE4F30-F283-45AF-B0AF-BE53930615CC}" srcOrd="4" destOrd="0" presId="urn:microsoft.com/office/officeart/2005/8/layout/hProcess6"/>
    <dgm:cxn modelId="{9BA612DD-D969-4B4A-A048-CE04F4BDCFE0}" type="presParOf" srcId="{72BE4F30-F283-45AF-B0AF-BE53930615CC}" destId="{03B8C3B1-D6B8-4738-924F-4E6B26789507}" srcOrd="0" destOrd="0" presId="urn:microsoft.com/office/officeart/2005/8/layout/hProcess6"/>
    <dgm:cxn modelId="{7957A53C-532C-4D60-B7B7-7821A30E8740}" type="presParOf" srcId="{72BE4F30-F283-45AF-B0AF-BE53930615CC}" destId="{8605E62E-8714-4404-8458-20678F39A722}" srcOrd="1" destOrd="0" presId="urn:microsoft.com/office/officeart/2005/8/layout/hProcess6"/>
    <dgm:cxn modelId="{A4B0328F-F26D-4B82-8A17-B3F4672306E8}" type="presParOf" srcId="{72BE4F30-F283-45AF-B0AF-BE53930615CC}" destId="{1058E11B-F03C-4416-99E3-03782066E02D}" srcOrd="2" destOrd="0" presId="urn:microsoft.com/office/officeart/2005/8/layout/hProcess6"/>
    <dgm:cxn modelId="{513391C7-F2D8-4DFD-A77B-3A5845835A5F}" type="presParOf" srcId="{72BE4F30-F283-45AF-B0AF-BE53930615CC}" destId="{0146D564-A819-4D3A-AAC1-A1227DD47E5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C8B378-85A1-4C92-BDD3-FA102ACD2881}" type="doc">
      <dgm:prSet loTypeId="urn:microsoft.com/office/officeart/2005/8/layout/process5" loCatId="process" qsTypeId="urn:microsoft.com/office/officeart/2005/8/quickstyle/3d3" qsCatId="3D" csTypeId="urn:microsoft.com/office/officeart/2005/8/colors/accent0_3" csCatId="mainScheme" phldr="1"/>
      <dgm:spPr/>
    </dgm:pt>
    <dgm:pt modelId="{443468F5-353E-46E2-A065-E72C04301A12}">
      <dgm:prSet phldrT="[Texto]"/>
      <dgm:spPr/>
      <dgm:t>
        <a:bodyPr/>
        <a:lstStyle/>
        <a:p>
          <a:r>
            <a:rPr lang="es-ES_tradnl" dirty="0" smtClean="0"/>
            <a:t>1- Designar en el S.0. al coordinador de archivos / dirección de archivo.</a:t>
          </a:r>
          <a:endParaRPr lang="es-MX" dirty="0"/>
        </a:p>
      </dgm:t>
    </dgm:pt>
    <dgm:pt modelId="{883F78A1-66A8-47F9-8073-0F2672466A08}" type="parTrans" cxnId="{41835291-96E9-41BA-876A-3951DE8CAF6F}">
      <dgm:prSet/>
      <dgm:spPr/>
      <dgm:t>
        <a:bodyPr/>
        <a:lstStyle/>
        <a:p>
          <a:endParaRPr lang="es-MX"/>
        </a:p>
      </dgm:t>
    </dgm:pt>
    <dgm:pt modelId="{B79DA52E-7588-4E63-829A-745F132F7688}" type="sibTrans" cxnId="{41835291-96E9-41BA-876A-3951DE8CAF6F}">
      <dgm:prSet/>
      <dgm:spPr/>
      <dgm:t>
        <a:bodyPr/>
        <a:lstStyle/>
        <a:p>
          <a:endParaRPr lang="es-MX"/>
        </a:p>
      </dgm:t>
    </dgm:pt>
    <dgm:pt modelId="{7754D672-9C48-48B5-A6CF-0BF26F39B703}">
      <dgm:prSet phldrT="[Texto]"/>
      <dgm:spPr/>
      <dgm:t>
        <a:bodyPr/>
        <a:lstStyle/>
        <a:p>
          <a:r>
            <a:rPr lang="es-ES_tradnl" dirty="0" smtClean="0"/>
            <a:t>2- Designar en cada unidad administrativa al responsable de archivo de trámite</a:t>
          </a:r>
          <a:endParaRPr lang="es-MX" dirty="0"/>
        </a:p>
      </dgm:t>
    </dgm:pt>
    <dgm:pt modelId="{AAF66928-4760-4656-82BA-6EB9B3AED929}" type="parTrans" cxnId="{368256A9-0947-4A5F-8F5F-4903FA428649}">
      <dgm:prSet/>
      <dgm:spPr/>
      <dgm:t>
        <a:bodyPr/>
        <a:lstStyle/>
        <a:p>
          <a:endParaRPr lang="es-MX"/>
        </a:p>
      </dgm:t>
    </dgm:pt>
    <dgm:pt modelId="{F6735B5C-2C97-4254-BF33-830E206488B5}" type="sibTrans" cxnId="{368256A9-0947-4A5F-8F5F-4903FA428649}">
      <dgm:prSet/>
      <dgm:spPr/>
      <dgm:t>
        <a:bodyPr/>
        <a:lstStyle/>
        <a:p>
          <a:endParaRPr lang="es-MX"/>
        </a:p>
      </dgm:t>
    </dgm:pt>
    <dgm:pt modelId="{E43AF9D5-5A1A-4509-862D-AAD7A736C8CF}">
      <dgm:prSet phldrT="[Texto]"/>
      <dgm:spPr/>
      <dgm:t>
        <a:bodyPr/>
        <a:lstStyle/>
        <a:p>
          <a:r>
            <a:rPr lang="es-ES_tradnl" dirty="0" smtClean="0"/>
            <a:t>3-Integrar al comité técnico para la </a:t>
          </a:r>
          <a:r>
            <a:rPr lang="es-ES_tradnl" dirty="0" err="1" smtClean="0"/>
            <a:t>admon</a:t>
          </a:r>
          <a:r>
            <a:rPr lang="es-ES_tradnl" dirty="0" smtClean="0"/>
            <a:t>. De documentos y </a:t>
          </a:r>
          <a:r>
            <a:rPr lang="es-ES_tradnl" dirty="0" err="1" smtClean="0"/>
            <a:t>arcvivos</a:t>
          </a:r>
          <a:endParaRPr lang="es-MX" dirty="0"/>
        </a:p>
      </dgm:t>
    </dgm:pt>
    <dgm:pt modelId="{E36E146E-707C-419F-B0B2-DEF8CCF2171C}" type="parTrans" cxnId="{F7610320-F1E4-495B-9D82-72BC57123EDB}">
      <dgm:prSet/>
      <dgm:spPr/>
      <dgm:t>
        <a:bodyPr/>
        <a:lstStyle/>
        <a:p>
          <a:endParaRPr lang="es-MX"/>
        </a:p>
      </dgm:t>
    </dgm:pt>
    <dgm:pt modelId="{7119EF36-FB76-4613-B771-028CF0A66C21}" type="sibTrans" cxnId="{F7610320-F1E4-495B-9D82-72BC57123EDB}">
      <dgm:prSet/>
      <dgm:spPr/>
      <dgm:t>
        <a:bodyPr/>
        <a:lstStyle/>
        <a:p>
          <a:endParaRPr lang="es-MX"/>
        </a:p>
      </dgm:t>
    </dgm:pt>
    <dgm:pt modelId="{C10FF064-8FB9-4DC2-9C2A-2F7E392EF35C}" type="pres">
      <dgm:prSet presAssocID="{61C8B378-85A1-4C92-BDD3-FA102ACD2881}" presName="diagram" presStyleCnt="0">
        <dgm:presLayoutVars>
          <dgm:dir/>
          <dgm:resizeHandles val="exact"/>
        </dgm:presLayoutVars>
      </dgm:prSet>
      <dgm:spPr/>
    </dgm:pt>
    <dgm:pt modelId="{BF8514EF-AC25-4855-8B01-1DFE0F25960E}" type="pres">
      <dgm:prSet presAssocID="{443468F5-353E-46E2-A065-E72C04301A12}" presName="node" presStyleLbl="node1" presStyleIdx="0" presStyleCnt="3">
        <dgm:presLayoutVars>
          <dgm:bulletEnabled val="1"/>
        </dgm:presLayoutVars>
      </dgm:prSet>
      <dgm:spPr/>
      <dgm:t>
        <a:bodyPr/>
        <a:lstStyle/>
        <a:p>
          <a:endParaRPr lang="es-MX"/>
        </a:p>
      </dgm:t>
    </dgm:pt>
    <dgm:pt modelId="{6AD38D26-396C-4E95-8FF3-B5F1688F5F0E}" type="pres">
      <dgm:prSet presAssocID="{B79DA52E-7588-4E63-829A-745F132F7688}" presName="sibTrans" presStyleLbl="sibTrans2D1" presStyleIdx="0" presStyleCnt="2"/>
      <dgm:spPr/>
      <dgm:t>
        <a:bodyPr/>
        <a:lstStyle/>
        <a:p>
          <a:endParaRPr lang="es-MX"/>
        </a:p>
      </dgm:t>
    </dgm:pt>
    <dgm:pt modelId="{0423511F-CF63-4890-B357-9B978B149759}" type="pres">
      <dgm:prSet presAssocID="{B79DA52E-7588-4E63-829A-745F132F7688}" presName="connectorText" presStyleLbl="sibTrans2D1" presStyleIdx="0" presStyleCnt="2"/>
      <dgm:spPr/>
      <dgm:t>
        <a:bodyPr/>
        <a:lstStyle/>
        <a:p>
          <a:endParaRPr lang="es-MX"/>
        </a:p>
      </dgm:t>
    </dgm:pt>
    <dgm:pt modelId="{04D206C7-D8ED-421F-99E9-43E38FEC52E0}" type="pres">
      <dgm:prSet presAssocID="{7754D672-9C48-48B5-A6CF-0BF26F39B703}" presName="node" presStyleLbl="node1" presStyleIdx="1" presStyleCnt="3">
        <dgm:presLayoutVars>
          <dgm:bulletEnabled val="1"/>
        </dgm:presLayoutVars>
      </dgm:prSet>
      <dgm:spPr/>
      <dgm:t>
        <a:bodyPr/>
        <a:lstStyle/>
        <a:p>
          <a:endParaRPr lang="es-MX"/>
        </a:p>
      </dgm:t>
    </dgm:pt>
    <dgm:pt modelId="{21F833FC-2A27-43C4-A785-A9B8C333CC1C}" type="pres">
      <dgm:prSet presAssocID="{F6735B5C-2C97-4254-BF33-830E206488B5}" presName="sibTrans" presStyleLbl="sibTrans2D1" presStyleIdx="1" presStyleCnt="2"/>
      <dgm:spPr/>
      <dgm:t>
        <a:bodyPr/>
        <a:lstStyle/>
        <a:p>
          <a:endParaRPr lang="es-MX"/>
        </a:p>
      </dgm:t>
    </dgm:pt>
    <dgm:pt modelId="{A2D1470D-6FDA-4EB9-8FB8-EE668A406BA4}" type="pres">
      <dgm:prSet presAssocID="{F6735B5C-2C97-4254-BF33-830E206488B5}" presName="connectorText" presStyleLbl="sibTrans2D1" presStyleIdx="1" presStyleCnt="2"/>
      <dgm:spPr/>
      <dgm:t>
        <a:bodyPr/>
        <a:lstStyle/>
        <a:p>
          <a:endParaRPr lang="es-MX"/>
        </a:p>
      </dgm:t>
    </dgm:pt>
    <dgm:pt modelId="{28C25F6C-1A46-4323-BA08-6406EB7CA2AE}" type="pres">
      <dgm:prSet presAssocID="{E43AF9D5-5A1A-4509-862D-AAD7A736C8CF}" presName="node" presStyleLbl="node1" presStyleIdx="2" presStyleCnt="3">
        <dgm:presLayoutVars>
          <dgm:bulletEnabled val="1"/>
        </dgm:presLayoutVars>
      </dgm:prSet>
      <dgm:spPr/>
      <dgm:t>
        <a:bodyPr/>
        <a:lstStyle/>
        <a:p>
          <a:endParaRPr lang="es-MX"/>
        </a:p>
      </dgm:t>
    </dgm:pt>
  </dgm:ptLst>
  <dgm:cxnLst>
    <dgm:cxn modelId="{917AF4C8-4C79-4698-943D-5DD09EF7975A}" type="presOf" srcId="{B79DA52E-7588-4E63-829A-745F132F7688}" destId="{0423511F-CF63-4890-B357-9B978B149759}" srcOrd="1" destOrd="0" presId="urn:microsoft.com/office/officeart/2005/8/layout/process5"/>
    <dgm:cxn modelId="{84EAEA12-F218-4652-B4E5-F6C4808DEE47}" type="presOf" srcId="{B79DA52E-7588-4E63-829A-745F132F7688}" destId="{6AD38D26-396C-4E95-8FF3-B5F1688F5F0E}" srcOrd="0" destOrd="0" presId="urn:microsoft.com/office/officeart/2005/8/layout/process5"/>
    <dgm:cxn modelId="{9ACD8A77-0BAA-4C06-961E-01AB27683243}" type="presOf" srcId="{7754D672-9C48-48B5-A6CF-0BF26F39B703}" destId="{04D206C7-D8ED-421F-99E9-43E38FEC52E0}" srcOrd="0" destOrd="0" presId="urn:microsoft.com/office/officeart/2005/8/layout/process5"/>
    <dgm:cxn modelId="{368256A9-0947-4A5F-8F5F-4903FA428649}" srcId="{61C8B378-85A1-4C92-BDD3-FA102ACD2881}" destId="{7754D672-9C48-48B5-A6CF-0BF26F39B703}" srcOrd="1" destOrd="0" parTransId="{AAF66928-4760-4656-82BA-6EB9B3AED929}" sibTransId="{F6735B5C-2C97-4254-BF33-830E206488B5}"/>
    <dgm:cxn modelId="{37E0323A-C2D5-4FD1-BB36-26D3FF3167C2}" type="presOf" srcId="{E43AF9D5-5A1A-4509-862D-AAD7A736C8CF}" destId="{28C25F6C-1A46-4323-BA08-6406EB7CA2AE}" srcOrd="0" destOrd="0" presId="urn:microsoft.com/office/officeart/2005/8/layout/process5"/>
    <dgm:cxn modelId="{C6320EEF-0C4E-473C-9743-E971EFA0BD53}" type="presOf" srcId="{F6735B5C-2C97-4254-BF33-830E206488B5}" destId="{A2D1470D-6FDA-4EB9-8FB8-EE668A406BA4}" srcOrd="1" destOrd="0" presId="urn:microsoft.com/office/officeart/2005/8/layout/process5"/>
    <dgm:cxn modelId="{F7610320-F1E4-495B-9D82-72BC57123EDB}" srcId="{61C8B378-85A1-4C92-BDD3-FA102ACD2881}" destId="{E43AF9D5-5A1A-4509-862D-AAD7A736C8CF}" srcOrd="2" destOrd="0" parTransId="{E36E146E-707C-419F-B0B2-DEF8CCF2171C}" sibTransId="{7119EF36-FB76-4613-B771-028CF0A66C21}"/>
    <dgm:cxn modelId="{41835291-96E9-41BA-876A-3951DE8CAF6F}" srcId="{61C8B378-85A1-4C92-BDD3-FA102ACD2881}" destId="{443468F5-353E-46E2-A065-E72C04301A12}" srcOrd="0" destOrd="0" parTransId="{883F78A1-66A8-47F9-8073-0F2672466A08}" sibTransId="{B79DA52E-7588-4E63-829A-745F132F7688}"/>
    <dgm:cxn modelId="{22ADFAD7-FF8B-4A5A-812E-5F45BD27BDAE}" type="presOf" srcId="{61C8B378-85A1-4C92-BDD3-FA102ACD2881}" destId="{C10FF064-8FB9-4DC2-9C2A-2F7E392EF35C}" srcOrd="0" destOrd="0" presId="urn:microsoft.com/office/officeart/2005/8/layout/process5"/>
    <dgm:cxn modelId="{BB489277-7C56-4CA7-9073-39539CA6EE20}" type="presOf" srcId="{F6735B5C-2C97-4254-BF33-830E206488B5}" destId="{21F833FC-2A27-43C4-A785-A9B8C333CC1C}" srcOrd="0" destOrd="0" presId="urn:microsoft.com/office/officeart/2005/8/layout/process5"/>
    <dgm:cxn modelId="{AE08C0ED-6152-4CAA-8CFA-3DC1227A8DA7}" type="presOf" srcId="{443468F5-353E-46E2-A065-E72C04301A12}" destId="{BF8514EF-AC25-4855-8B01-1DFE0F25960E}" srcOrd="0" destOrd="0" presId="urn:microsoft.com/office/officeart/2005/8/layout/process5"/>
    <dgm:cxn modelId="{CE0DFA9D-7831-461B-B40C-A427A671A8D8}" type="presParOf" srcId="{C10FF064-8FB9-4DC2-9C2A-2F7E392EF35C}" destId="{BF8514EF-AC25-4855-8B01-1DFE0F25960E}" srcOrd="0" destOrd="0" presId="urn:microsoft.com/office/officeart/2005/8/layout/process5"/>
    <dgm:cxn modelId="{0138095A-9859-437D-A4F1-3233184D3CE0}" type="presParOf" srcId="{C10FF064-8FB9-4DC2-9C2A-2F7E392EF35C}" destId="{6AD38D26-396C-4E95-8FF3-B5F1688F5F0E}" srcOrd="1" destOrd="0" presId="urn:microsoft.com/office/officeart/2005/8/layout/process5"/>
    <dgm:cxn modelId="{68935711-EFE9-4132-92E7-7CD46AB58E42}" type="presParOf" srcId="{6AD38D26-396C-4E95-8FF3-B5F1688F5F0E}" destId="{0423511F-CF63-4890-B357-9B978B149759}" srcOrd="0" destOrd="0" presId="urn:microsoft.com/office/officeart/2005/8/layout/process5"/>
    <dgm:cxn modelId="{8D16A1A8-CDE4-4CAB-8AB7-F81096153D1E}" type="presParOf" srcId="{C10FF064-8FB9-4DC2-9C2A-2F7E392EF35C}" destId="{04D206C7-D8ED-421F-99E9-43E38FEC52E0}" srcOrd="2" destOrd="0" presId="urn:microsoft.com/office/officeart/2005/8/layout/process5"/>
    <dgm:cxn modelId="{29DDE9F1-C36F-4B2E-8A2D-BF8FEEE12FA9}" type="presParOf" srcId="{C10FF064-8FB9-4DC2-9C2A-2F7E392EF35C}" destId="{21F833FC-2A27-43C4-A785-A9B8C333CC1C}" srcOrd="3" destOrd="0" presId="urn:microsoft.com/office/officeart/2005/8/layout/process5"/>
    <dgm:cxn modelId="{AD33572D-B7A7-496B-A861-C23A06F366CC}" type="presParOf" srcId="{21F833FC-2A27-43C4-A785-A9B8C333CC1C}" destId="{A2D1470D-6FDA-4EB9-8FB8-EE668A406BA4}" srcOrd="0" destOrd="0" presId="urn:microsoft.com/office/officeart/2005/8/layout/process5"/>
    <dgm:cxn modelId="{515A6A37-EC2C-4251-B551-280182FB5CE4}" type="presParOf" srcId="{C10FF064-8FB9-4DC2-9C2A-2F7E392EF35C}" destId="{28C25F6C-1A46-4323-BA08-6406EB7CA2AE}"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C8B378-85A1-4C92-BDD3-FA102ACD2881}" type="doc">
      <dgm:prSet loTypeId="urn:microsoft.com/office/officeart/2005/8/layout/process5" loCatId="process" qsTypeId="urn:microsoft.com/office/officeart/2005/8/quickstyle/3d3" qsCatId="3D" csTypeId="urn:microsoft.com/office/officeart/2005/8/colors/accent0_3" csCatId="mainScheme" phldr="1"/>
      <dgm:spPr/>
    </dgm:pt>
    <dgm:pt modelId="{443468F5-353E-46E2-A065-E72C04301A12}">
      <dgm:prSet phldrT="[Texto]"/>
      <dgm:spPr/>
      <dgm:t>
        <a:bodyPr/>
        <a:lstStyle/>
        <a:p>
          <a:r>
            <a:rPr lang="es-ES_tradnl" dirty="0" smtClean="0"/>
            <a:t>4- Investigación preliminar de la institución</a:t>
          </a:r>
          <a:endParaRPr lang="es-MX" dirty="0"/>
        </a:p>
      </dgm:t>
    </dgm:pt>
    <dgm:pt modelId="{883F78A1-66A8-47F9-8073-0F2672466A08}" type="parTrans" cxnId="{41835291-96E9-41BA-876A-3951DE8CAF6F}">
      <dgm:prSet/>
      <dgm:spPr/>
      <dgm:t>
        <a:bodyPr/>
        <a:lstStyle/>
        <a:p>
          <a:endParaRPr lang="es-MX"/>
        </a:p>
      </dgm:t>
    </dgm:pt>
    <dgm:pt modelId="{B79DA52E-7588-4E63-829A-745F132F7688}" type="sibTrans" cxnId="{41835291-96E9-41BA-876A-3951DE8CAF6F}">
      <dgm:prSet/>
      <dgm:spPr/>
      <dgm:t>
        <a:bodyPr/>
        <a:lstStyle/>
        <a:p>
          <a:endParaRPr lang="es-MX"/>
        </a:p>
      </dgm:t>
    </dgm:pt>
    <dgm:pt modelId="{7754D672-9C48-48B5-A6CF-0BF26F39B703}">
      <dgm:prSet phldrT="[Texto]"/>
      <dgm:spPr/>
      <dgm:t>
        <a:bodyPr/>
        <a:lstStyle/>
        <a:p>
          <a:r>
            <a:rPr lang="es-ES_tradnl" dirty="0" smtClean="0"/>
            <a:t>5- identificación de fondo, sección y series</a:t>
          </a:r>
          <a:endParaRPr lang="es-MX" dirty="0"/>
        </a:p>
      </dgm:t>
    </dgm:pt>
    <dgm:pt modelId="{AAF66928-4760-4656-82BA-6EB9B3AED929}" type="parTrans" cxnId="{368256A9-0947-4A5F-8F5F-4903FA428649}">
      <dgm:prSet/>
      <dgm:spPr/>
      <dgm:t>
        <a:bodyPr/>
        <a:lstStyle/>
        <a:p>
          <a:endParaRPr lang="es-MX"/>
        </a:p>
      </dgm:t>
    </dgm:pt>
    <dgm:pt modelId="{F6735B5C-2C97-4254-BF33-830E206488B5}" type="sibTrans" cxnId="{368256A9-0947-4A5F-8F5F-4903FA428649}">
      <dgm:prSet/>
      <dgm:spPr/>
      <dgm:t>
        <a:bodyPr/>
        <a:lstStyle/>
        <a:p>
          <a:endParaRPr lang="es-MX"/>
        </a:p>
      </dgm:t>
    </dgm:pt>
    <dgm:pt modelId="{E43AF9D5-5A1A-4509-862D-AAD7A736C8CF}">
      <dgm:prSet phldrT="[Texto]"/>
      <dgm:spPr/>
      <dgm:t>
        <a:bodyPr/>
        <a:lstStyle/>
        <a:p>
          <a:r>
            <a:rPr lang="es-ES_tradnl" dirty="0" smtClean="0"/>
            <a:t>3-Integración del cuadro de clasificación archivística</a:t>
          </a:r>
          <a:endParaRPr lang="es-MX" dirty="0"/>
        </a:p>
      </dgm:t>
    </dgm:pt>
    <dgm:pt modelId="{E36E146E-707C-419F-B0B2-DEF8CCF2171C}" type="parTrans" cxnId="{F7610320-F1E4-495B-9D82-72BC57123EDB}">
      <dgm:prSet/>
      <dgm:spPr/>
      <dgm:t>
        <a:bodyPr/>
        <a:lstStyle/>
        <a:p>
          <a:endParaRPr lang="es-MX"/>
        </a:p>
      </dgm:t>
    </dgm:pt>
    <dgm:pt modelId="{7119EF36-FB76-4613-B771-028CF0A66C21}" type="sibTrans" cxnId="{F7610320-F1E4-495B-9D82-72BC57123EDB}">
      <dgm:prSet/>
      <dgm:spPr/>
      <dgm:t>
        <a:bodyPr/>
        <a:lstStyle/>
        <a:p>
          <a:endParaRPr lang="es-MX"/>
        </a:p>
      </dgm:t>
    </dgm:pt>
    <dgm:pt modelId="{C10FF064-8FB9-4DC2-9C2A-2F7E392EF35C}" type="pres">
      <dgm:prSet presAssocID="{61C8B378-85A1-4C92-BDD3-FA102ACD2881}" presName="diagram" presStyleCnt="0">
        <dgm:presLayoutVars>
          <dgm:dir/>
          <dgm:resizeHandles val="exact"/>
        </dgm:presLayoutVars>
      </dgm:prSet>
      <dgm:spPr/>
    </dgm:pt>
    <dgm:pt modelId="{BF8514EF-AC25-4855-8B01-1DFE0F25960E}" type="pres">
      <dgm:prSet presAssocID="{443468F5-353E-46E2-A065-E72C04301A12}" presName="node" presStyleLbl="node1" presStyleIdx="0" presStyleCnt="3">
        <dgm:presLayoutVars>
          <dgm:bulletEnabled val="1"/>
        </dgm:presLayoutVars>
      </dgm:prSet>
      <dgm:spPr/>
      <dgm:t>
        <a:bodyPr/>
        <a:lstStyle/>
        <a:p>
          <a:endParaRPr lang="es-MX"/>
        </a:p>
      </dgm:t>
    </dgm:pt>
    <dgm:pt modelId="{6AD38D26-396C-4E95-8FF3-B5F1688F5F0E}" type="pres">
      <dgm:prSet presAssocID="{B79DA52E-7588-4E63-829A-745F132F7688}" presName="sibTrans" presStyleLbl="sibTrans2D1" presStyleIdx="0" presStyleCnt="2"/>
      <dgm:spPr/>
      <dgm:t>
        <a:bodyPr/>
        <a:lstStyle/>
        <a:p>
          <a:endParaRPr lang="es-MX"/>
        </a:p>
      </dgm:t>
    </dgm:pt>
    <dgm:pt modelId="{0423511F-CF63-4890-B357-9B978B149759}" type="pres">
      <dgm:prSet presAssocID="{B79DA52E-7588-4E63-829A-745F132F7688}" presName="connectorText" presStyleLbl="sibTrans2D1" presStyleIdx="0" presStyleCnt="2"/>
      <dgm:spPr/>
      <dgm:t>
        <a:bodyPr/>
        <a:lstStyle/>
        <a:p>
          <a:endParaRPr lang="es-MX"/>
        </a:p>
      </dgm:t>
    </dgm:pt>
    <dgm:pt modelId="{04D206C7-D8ED-421F-99E9-43E38FEC52E0}" type="pres">
      <dgm:prSet presAssocID="{7754D672-9C48-48B5-A6CF-0BF26F39B703}" presName="node" presStyleLbl="node1" presStyleIdx="1" presStyleCnt="3">
        <dgm:presLayoutVars>
          <dgm:bulletEnabled val="1"/>
        </dgm:presLayoutVars>
      </dgm:prSet>
      <dgm:spPr/>
      <dgm:t>
        <a:bodyPr/>
        <a:lstStyle/>
        <a:p>
          <a:endParaRPr lang="es-MX"/>
        </a:p>
      </dgm:t>
    </dgm:pt>
    <dgm:pt modelId="{21F833FC-2A27-43C4-A785-A9B8C333CC1C}" type="pres">
      <dgm:prSet presAssocID="{F6735B5C-2C97-4254-BF33-830E206488B5}" presName="sibTrans" presStyleLbl="sibTrans2D1" presStyleIdx="1" presStyleCnt="2"/>
      <dgm:spPr/>
      <dgm:t>
        <a:bodyPr/>
        <a:lstStyle/>
        <a:p>
          <a:endParaRPr lang="es-MX"/>
        </a:p>
      </dgm:t>
    </dgm:pt>
    <dgm:pt modelId="{A2D1470D-6FDA-4EB9-8FB8-EE668A406BA4}" type="pres">
      <dgm:prSet presAssocID="{F6735B5C-2C97-4254-BF33-830E206488B5}" presName="connectorText" presStyleLbl="sibTrans2D1" presStyleIdx="1" presStyleCnt="2"/>
      <dgm:spPr/>
      <dgm:t>
        <a:bodyPr/>
        <a:lstStyle/>
        <a:p>
          <a:endParaRPr lang="es-MX"/>
        </a:p>
      </dgm:t>
    </dgm:pt>
    <dgm:pt modelId="{28C25F6C-1A46-4323-BA08-6406EB7CA2AE}" type="pres">
      <dgm:prSet presAssocID="{E43AF9D5-5A1A-4509-862D-AAD7A736C8CF}" presName="node" presStyleLbl="node1" presStyleIdx="2" presStyleCnt="3">
        <dgm:presLayoutVars>
          <dgm:bulletEnabled val="1"/>
        </dgm:presLayoutVars>
      </dgm:prSet>
      <dgm:spPr/>
      <dgm:t>
        <a:bodyPr/>
        <a:lstStyle/>
        <a:p>
          <a:endParaRPr lang="es-MX"/>
        </a:p>
      </dgm:t>
    </dgm:pt>
  </dgm:ptLst>
  <dgm:cxnLst>
    <dgm:cxn modelId="{F75AB052-38FD-4850-A1AE-DD149DDC82C7}" type="presOf" srcId="{B79DA52E-7588-4E63-829A-745F132F7688}" destId="{0423511F-CF63-4890-B357-9B978B149759}" srcOrd="1" destOrd="0" presId="urn:microsoft.com/office/officeart/2005/8/layout/process5"/>
    <dgm:cxn modelId="{B43CB872-CDE3-461A-9697-7B7A8417C413}" type="presOf" srcId="{F6735B5C-2C97-4254-BF33-830E206488B5}" destId="{21F833FC-2A27-43C4-A785-A9B8C333CC1C}" srcOrd="0" destOrd="0" presId="urn:microsoft.com/office/officeart/2005/8/layout/process5"/>
    <dgm:cxn modelId="{451690CE-F35E-4C6B-A762-6D8AC87D5862}" type="presOf" srcId="{7754D672-9C48-48B5-A6CF-0BF26F39B703}" destId="{04D206C7-D8ED-421F-99E9-43E38FEC52E0}" srcOrd="0" destOrd="0" presId="urn:microsoft.com/office/officeart/2005/8/layout/process5"/>
    <dgm:cxn modelId="{8C18BAD7-35C0-4A98-979F-E4E338D68CC1}" type="presOf" srcId="{443468F5-353E-46E2-A065-E72C04301A12}" destId="{BF8514EF-AC25-4855-8B01-1DFE0F25960E}" srcOrd="0" destOrd="0" presId="urn:microsoft.com/office/officeart/2005/8/layout/process5"/>
    <dgm:cxn modelId="{B62F229E-236B-438B-A022-FE8F4C8A7018}" type="presOf" srcId="{61C8B378-85A1-4C92-BDD3-FA102ACD2881}" destId="{C10FF064-8FB9-4DC2-9C2A-2F7E392EF35C}" srcOrd="0" destOrd="0" presId="urn:microsoft.com/office/officeart/2005/8/layout/process5"/>
    <dgm:cxn modelId="{41835291-96E9-41BA-876A-3951DE8CAF6F}" srcId="{61C8B378-85A1-4C92-BDD3-FA102ACD2881}" destId="{443468F5-353E-46E2-A065-E72C04301A12}" srcOrd="0" destOrd="0" parTransId="{883F78A1-66A8-47F9-8073-0F2672466A08}" sibTransId="{B79DA52E-7588-4E63-829A-745F132F7688}"/>
    <dgm:cxn modelId="{706017C7-0A89-4219-A956-9285AFE9B7E6}" type="presOf" srcId="{F6735B5C-2C97-4254-BF33-830E206488B5}" destId="{A2D1470D-6FDA-4EB9-8FB8-EE668A406BA4}" srcOrd="1" destOrd="0" presId="urn:microsoft.com/office/officeart/2005/8/layout/process5"/>
    <dgm:cxn modelId="{F7610320-F1E4-495B-9D82-72BC57123EDB}" srcId="{61C8B378-85A1-4C92-BDD3-FA102ACD2881}" destId="{E43AF9D5-5A1A-4509-862D-AAD7A736C8CF}" srcOrd="2" destOrd="0" parTransId="{E36E146E-707C-419F-B0B2-DEF8CCF2171C}" sibTransId="{7119EF36-FB76-4613-B771-028CF0A66C21}"/>
    <dgm:cxn modelId="{51C3D36F-41DF-4D2F-9817-2E2A8EC34B96}" type="presOf" srcId="{E43AF9D5-5A1A-4509-862D-AAD7A736C8CF}" destId="{28C25F6C-1A46-4323-BA08-6406EB7CA2AE}" srcOrd="0" destOrd="0" presId="urn:microsoft.com/office/officeart/2005/8/layout/process5"/>
    <dgm:cxn modelId="{0E0524CB-8277-4B16-B6CA-CB860BBBCEA8}" type="presOf" srcId="{B79DA52E-7588-4E63-829A-745F132F7688}" destId="{6AD38D26-396C-4E95-8FF3-B5F1688F5F0E}" srcOrd="0" destOrd="0" presId="urn:microsoft.com/office/officeart/2005/8/layout/process5"/>
    <dgm:cxn modelId="{368256A9-0947-4A5F-8F5F-4903FA428649}" srcId="{61C8B378-85A1-4C92-BDD3-FA102ACD2881}" destId="{7754D672-9C48-48B5-A6CF-0BF26F39B703}" srcOrd="1" destOrd="0" parTransId="{AAF66928-4760-4656-82BA-6EB9B3AED929}" sibTransId="{F6735B5C-2C97-4254-BF33-830E206488B5}"/>
    <dgm:cxn modelId="{4C78E1A1-1C49-4D5B-A26B-3E5EBD38F6A3}" type="presParOf" srcId="{C10FF064-8FB9-4DC2-9C2A-2F7E392EF35C}" destId="{BF8514EF-AC25-4855-8B01-1DFE0F25960E}" srcOrd="0" destOrd="0" presId="urn:microsoft.com/office/officeart/2005/8/layout/process5"/>
    <dgm:cxn modelId="{B67526F2-D95D-4F3D-A257-D35122BEA7FD}" type="presParOf" srcId="{C10FF064-8FB9-4DC2-9C2A-2F7E392EF35C}" destId="{6AD38D26-396C-4E95-8FF3-B5F1688F5F0E}" srcOrd="1" destOrd="0" presId="urn:microsoft.com/office/officeart/2005/8/layout/process5"/>
    <dgm:cxn modelId="{D1D8BC78-B220-414C-AFAF-C1960A47EE10}" type="presParOf" srcId="{6AD38D26-396C-4E95-8FF3-B5F1688F5F0E}" destId="{0423511F-CF63-4890-B357-9B978B149759}" srcOrd="0" destOrd="0" presId="urn:microsoft.com/office/officeart/2005/8/layout/process5"/>
    <dgm:cxn modelId="{EC2A5A7E-FEEB-4718-8585-14C5DD117F28}" type="presParOf" srcId="{C10FF064-8FB9-4DC2-9C2A-2F7E392EF35C}" destId="{04D206C7-D8ED-421F-99E9-43E38FEC52E0}" srcOrd="2" destOrd="0" presId="urn:microsoft.com/office/officeart/2005/8/layout/process5"/>
    <dgm:cxn modelId="{27AA8B79-F6CB-4199-89F5-785BB84A9476}" type="presParOf" srcId="{C10FF064-8FB9-4DC2-9C2A-2F7E392EF35C}" destId="{21F833FC-2A27-43C4-A785-A9B8C333CC1C}" srcOrd="3" destOrd="0" presId="urn:microsoft.com/office/officeart/2005/8/layout/process5"/>
    <dgm:cxn modelId="{F9AB4470-F5EC-4AE6-8B6D-9E56B1FD8955}" type="presParOf" srcId="{21F833FC-2A27-43C4-A785-A9B8C333CC1C}" destId="{A2D1470D-6FDA-4EB9-8FB8-EE668A406BA4}" srcOrd="0" destOrd="0" presId="urn:microsoft.com/office/officeart/2005/8/layout/process5"/>
    <dgm:cxn modelId="{443474BE-4CAD-4EE0-845D-F47B9F23941E}" type="presParOf" srcId="{C10FF064-8FB9-4DC2-9C2A-2F7E392EF35C}" destId="{28C25F6C-1A46-4323-BA08-6406EB7CA2AE}" srcOrd="4"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BE0BF1-EB3E-44E1-8050-9F561720F2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3BFD1F6F-0E67-4FBA-B5A1-95B4F941408C}">
      <dgm:prSet phldrT="[Texto]"/>
      <dgm:spPr>
        <a:solidFill>
          <a:srgbClr val="92D050"/>
        </a:solidFill>
      </dgm:spPr>
      <dgm:t>
        <a:bodyPr/>
        <a:lstStyle/>
        <a:p>
          <a:r>
            <a:rPr lang="es-ES_tradnl" dirty="0" smtClean="0"/>
            <a:t>2013-2014</a:t>
          </a:r>
          <a:endParaRPr lang="es-MX" dirty="0"/>
        </a:p>
      </dgm:t>
    </dgm:pt>
    <dgm:pt modelId="{21A4970D-F6FC-4374-8940-43FF70D8A5D0}" type="parTrans" cxnId="{6568E822-E579-46E5-9B44-E01B13964E6D}">
      <dgm:prSet/>
      <dgm:spPr/>
      <dgm:t>
        <a:bodyPr/>
        <a:lstStyle/>
        <a:p>
          <a:endParaRPr lang="es-MX"/>
        </a:p>
      </dgm:t>
    </dgm:pt>
    <dgm:pt modelId="{E4B52587-33D7-47F6-B8D8-D5663C32C135}" type="sibTrans" cxnId="{6568E822-E579-46E5-9B44-E01B13964E6D}">
      <dgm:prSet/>
      <dgm:spPr/>
      <dgm:t>
        <a:bodyPr/>
        <a:lstStyle/>
        <a:p>
          <a:endParaRPr lang="es-MX"/>
        </a:p>
      </dgm:t>
    </dgm:pt>
    <dgm:pt modelId="{7CAC64BD-9806-410C-8E69-C224E137A8C3}">
      <dgm:prSet phldrT="[Texto]"/>
      <dgm:spPr/>
      <dgm:t>
        <a:bodyPr/>
        <a:lstStyle/>
        <a:p>
          <a:r>
            <a:rPr lang="es-ES_tradnl" dirty="0" smtClean="0"/>
            <a:t>2015</a:t>
          </a:r>
          <a:endParaRPr lang="es-MX" dirty="0"/>
        </a:p>
      </dgm:t>
    </dgm:pt>
    <dgm:pt modelId="{43EA0FE4-D4C6-4822-9C19-B0D057DC05FF}" type="parTrans" cxnId="{6A6869E2-04DF-420E-AB3D-568BCC7151DD}">
      <dgm:prSet/>
      <dgm:spPr/>
      <dgm:t>
        <a:bodyPr/>
        <a:lstStyle/>
        <a:p>
          <a:endParaRPr lang="es-MX"/>
        </a:p>
      </dgm:t>
    </dgm:pt>
    <dgm:pt modelId="{3FC9510A-1C67-463E-BC6E-8752993F6E0A}" type="sibTrans" cxnId="{6A6869E2-04DF-420E-AB3D-568BCC7151DD}">
      <dgm:prSet/>
      <dgm:spPr/>
      <dgm:t>
        <a:bodyPr/>
        <a:lstStyle/>
        <a:p>
          <a:endParaRPr lang="es-MX"/>
        </a:p>
      </dgm:t>
    </dgm:pt>
    <dgm:pt modelId="{B9F370F3-66CD-425F-A194-0007464364D2}">
      <dgm:prSet phldrT="[Texto]"/>
      <dgm:spPr/>
      <dgm:t>
        <a:bodyPr/>
        <a:lstStyle/>
        <a:p>
          <a:r>
            <a:rPr lang="es-ES_tradnl" dirty="0" smtClean="0"/>
            <a:t>2017</a:t>
          </a:r>
          <a:endParaRPr lang="es-MX" dirty="0"/>
        </a:p>
      </dgm:t>
    </dgm:pt>
    <dgm:pt modelId="{2E2AE98A-3848-4BE4-9AFF-6E474753208A}" type="parTrans" cxnId="{59C89EBB-BE13-4962-9142-DB2A770FA475}">
      <dgm:prSet/>
      <dgm:spPr/>
      <dgm:t>
        <a:bodyPr/>
        <a:lstStyle/>
        <a:p>
          <a:endParaRPr lang="es-MX"/>
        </a:p>
      </dgm:t>
    </dgm:pt>
    <dgm:pt modelId="{EE95E256-4F1D-4532-99FB-AB190F50957F}" type="sibTrans" cxnId="{59C89EBB-BE13-4962-9142-DB2A770FA475}">
      <dgm:prSet/>
      <dgm:spPr/>
      <dgm:t>
        <a:bodyPr/>
        <a:lstStyle/>
        <a:p>
          <a:endParaRPr lang="es-MX"/>
        </a:p>
      </dgm:t>
    </dgm:pt>
    <dgm:pt modelId="{F964C8AA-54F5-4C09-A4F6-52CEA7C44309}">
      <dgm:prSet custT="1"/>
      <dgm:spPr>
        <a:solidFill>
          <a:schemeClr val="accent2">
            <a:lumMod val="75000"/>
            <a:alpha val="90000"/>
          </a:schemeClr>
        </a:solidFill>
      </dgm:spPr>
      <dgm:t>
        <a:bodyPr/>
        <a:lstStyle/>
        <a:p>
          <a:pPr algn="just"/>
          <a:r>
            <a:rPr lang="es-ES_tradnl" sz="6000" dirty="0" smtClean="0">
              <a:solidFill>
                <a:schemeClr val="bg1"/>
              </a:solidFill>
            </a:rPr>
            <a:t> </a:t>
          </a:r>
          <a:endParaRPr lang="es-MX" sz="6000" dirty="0">
            <a:solidFill>
              <a:schemeClr val="bg1"/>
            </a:solidFill>
          </a:endParaRPr>
        </a:p>
      </dgm:t>
    </dgm:pt>
    <dgm:pt modelId="{6910115F-047E-4697-84B7-1A3C1B82CE1D}" type="parTrans" cxnId="{DE6BD38F-DF17-4F24-A6A9-2AAAE04FD096}">
      <dgm:prSet/>
      <dgm:spPr/>
      <dgm:t>
        <a:bodyPr/>
        <a:lstStyle/>
        <a:p>
          <a:endParaRPr lang="es-MX"/>
        </a:p>
      </dgm:t>
    </dgm:pt>
    <dgm:pt modelId="{C81E780D-3F5A-4B20-A83F-BE620BE27CD1}" type="sibTrans" cxnId="{DE6BD38F-DF17-4F24-A6A9-2AAAE04FD096}">
      <dgm:prSet/>
      <dgm:spPr/>
      <dgm:t>
        <a:bodyPr/>
        <a:lstStyle/>
        <a:p>
          <a:endParaRPr lang="es-MX"/>
        </a:p>
      </dgm:t>
    </dgm:pt>
    <dgm:pt modelId="{934A4872-F256-4BEA-9A10-56C559C64945}" type="pres">
      <dgm:prSet presAssocID="{04BE0BF1-EB3E-44E1-8050-9F561720F222}" presName="theList" presStyleCnt="0">
        <dgm:presLayoutVars>
          <dgm:dir/>
          <dgm:animLvl val="lvl"/>
          <dgm:resizeHandles val="exact"/>
        </dgm:presLayoutVars>
      </dgm:prSet>
      <dgm:spPr/>
      <dgm:t>
        <a:bodyPr/>
        <a:lstStyle/>
        <a:p>
          <a:endParaRPr lang="es-ES"/>
        </a:p>
      </dgm:t>
    </dgm:pt>
    <dgm:pt modelId="{4E188523-7C3D-4F6E-B656-1DE8AC763937}" type="pres">
      <dgm:prSet presAssocID="{3BFD1F6F-0E67-4FBA-B5A1-95B4F941408C}" presName="compNode" presStyleCnt="0"/>
      <dgm:spPr/>
    </dgm:pt>
    <dgm:pt modelId="{6CD9EB36-C788-49CF-B0E1-7ABCCA2E919B}" type="pres">
      <dgm:prSet presAssocID="{3BFD1F6F-0E67-4FBA-B5A1-95B4F941408C}" presName="noGeometry" presStyleCnt="0"/>
      <dgm:spPr/>
    </dgm:pt>
    <dgm:pt modelId="{9F726556-5A74-43B4-B3EF-C09E478916A0}" type="pres">
      <dgm:prSet presAssocID="{3BFD1F6F-0E67-4FBA-B5A1-95B4F941408C}" presName="childTextVisible" presStyleLbl="bgAccFollowNode1" presStyleIdx="0" presStyleCnt="3" custScaleX="116981" custScaleY="133545" custLinFactNeighborX="-3146" custLinFactNeighborY="1129">
        <dgm:presLayoutVars>
          <dgm:bulletEnabled val="1"/>
        </dgm:presLayoutVars>
      </dgm:prSet>
      <dgm:spPr/>
      <dgm:t>
        <a:bodyPr/>
        <a:lstStyle/>
        <a:p>
          <a:endParaRPr lang="es-MX"/>
        </a:p>
      </dgm:t>
    </dgm:pt>
    <dgm:pt modelId="{8505E77E-C06A-48AD-B7E4-2D8BCD5335CF}" type="pres">
      <dgm:prSet presAssocID="{3BFD1F6F-0E67-4FBA-B5A1-95B4F941408C}" presName="childTextHidden" presStyleLbl="bgAccFollowNode1" presStyleIdx="0" presStyleCnt="3"/>
      <dgm:spPr/>
      <dgm:t>
        <a:bodyPr/>
        <a:lstStyle/>
        <a:p>
          <a:endParaRPr lang="es-MX"/>
        </a:p>
      </dgm:t>
    </dgm:pt>
    <dgm:pt modelId="{D1732F2B-443E-4416-ADB6-26F6DC35D53F}" type="pres">
      <dgm:prSet presAssocID="{3BFD1F6F-0E67-4FBA-B5A1-95B4F941408C}" presName="parentText" presStyleLbl="node1" presStyleIdx="0" presStyleCnt="3">
        <dgm:presLayoutVars>
          <dgm:chMax val="1"/>
          <dgm:bulletEnabled val="1"/>
        </dgm:presLayoutVars>
      </dgm:prSet>
      <dgm:spPr/>
      <dgm:t>
        <a:bodyPr/>
        <a:lstStyle/>
        <a:p>
          <a:endParaRPr lang="es-MX"/>
        </a:p>
      </dgm:t>
    </dgm:pt>
    <dgm:pt modelId="{FDB4D27B-011E-49D0-B361-12AB95D73254}" type="pres">
      <dgm:prSet presAssocID="{3BFD1F6F-0E67-4FBA-B5A1-95B4F941408C}" presName="aSpace" presStyleCnt="0"/>
      <dgm:spPr/>
    </dgm:pt>
    <dgm:pt modelId="{02DF0BC9-24DE-4C39-BB81-A1107C1FA492}" type="pres">
      <dgm:prSet presAssocID="{7CAC64BD-9806-410C-8E69-C224E137A8C3}" presName="compNode" presStyleCnt="0"/>
      <dgm:spPr/>
    </dgm:pt>
    <dgm:pt modelId="{8FFB06A4-AE70-46DA-8BF2-795C24182BCD}" type="pres">
      <dgm:prSet presAssocID="{7CAC64BD-9806-410C-8E69-C224E137A8C3}" presName="noGeometry" presStyleCnt="0"/>
      <dgm:spPr/>
    </dgm:pt>
    <dgm:pt modelId="{3F84003F-EAC4-4214-91F3-E1899A4A4140}" type="pres">
      <dgm:prSet presAssocID="{7CAC64BD-9806-410C-8E69-C224E137A8C3}" presName="childTextVisible" presStyleLbl="bgAccFollowNode1" presStyleIdx="1" presStyleCnt="3">
        <dgm:presLayoutVars>
          <dgm:bulletEnabled val="1"/>
        </dgm:presLayoutVars>
      </dgm:prSet>
      <dgm:spPr/>
    </dgm:pt>
    <dgm:pt modelId="{0CBEB3A2-BF2C-4D46-8A0E-4407EFD1F1AF}" type="pres">
      <dgm:prSet presAssocID="{7CAC64BD-9806-410C-8E69-C224E137A8C3}" presName="childTextHidden" presStyleLbl="bgAccFollowNode1" presStyleIdx="1" presStyleCnt="3"/>
      <dgm:spPr/>
    </dgm:pt>
    <dgm:pt modelId="{DFE1242B-6681-449D-8614-16E8CE68E7A1}" type="pres">
      <dgm:prSet presAssocID="{7CAC64BD-9806-410C-8E69-C224E137A8C3}" presName="parentText" presStyleLbl="node1" presStyleIdx="1" presStyleCnt="3">
        <dgm:presLayoutVars>
          <dgm:chMax val="1"/>
          <dgm:bulletEnabled val="1"/>
        </dgm:presLayoutVars>
      </dgm:prSet>
      <dgm:spPr/>
      <dgm:t>
        <a:bodyPr/>
        <a:lstStyle/>
        <a:p>
          <a:endParaRPr lang="es-MX"/>
        </a:p>
      </dgm:t>
    </dgm:pt>
    <dgm:pt modelId="{5D7C9C1D-70CF-4FC0-9A34-477B857A1390}" type="pres">
      <dgm:prSet presAssocID="{7CAC64BD-9806-410C-8E69-C224E137A8C3}" presName="aSpace" presStyleCnt="0"/>
      <dgm:spPr/>
    </dgm:pt>
    <dgm:pt modelId="{72BE4F30-F283-45AF-B0AF-BE53930615CC}" type="pres">
      <dgm:prSet presAssocID="{B9F370F3-66CD-425F-A194-0007464364D2}" presName="compNode" presStyleCnt="0"/>
      <dgm:spPr/>
    </dgm:pt>
    <dgm:pt modelId="{03B8C3B1-D6B8-4738-924F-4E6B26789507}" type="pres">
      <dgm:prSet presAssocID="{B9F370F3-66CD-425F-A194-0007464364D2}" presName="noGeometry" presStyleCnt="0"/>
      <dgm:spPr/>
    </dgm:pt>
    <dgm:pt modelId="{8605E62E-8714-4404-8458-20678F39A722}" type="pres">
      <dgm:prSet presAssocID="{B9F370F3-66CD-425F-A194-0007464364D2}" presName="childTextVisible" presStyleLbl="bgAccFollowNode1" presStyleIdx="2" presStyleCnt="3" custLinFactNeighborX="-1884" custLinFactNeighborY="5022">
        <dgm:presLayoutVars>
          <dgm:bulletEnabled val="1"/>
        </dgm:presLayoutVars>
      </dgm:prSet>
      <dgm:spPr/>
    </dgm:pt>
    <dgm:pt modelId="{1058E11B-F03C-4416-99E3-03782066E02D}" type="pres">
      <dgm:prSet presAssocID="{B9F370F3-66CD-425F-A194-0007464364D2}" presName="childTextHidden" presStyleLbl="bgAccFollowNode1" presStyleIdx="2" presStyleCnt="3"/>
      <dgm:spPr/>
    </dgm:pt>
    <dgm:pt modelId="{0146D564-A819-4D3A-AAC1-A1227DD47E5F}" type="pres">
      <dgm:prSet presAssocID="{B9F370F3-66CD-425F-A194-0007464364D2}" presName="parentText" presStyleLbl="node1" presStyleIdx="2" presStyleCnt="3">
        <dgm:presLayoutVars>
          <dgm:chMax val="1"/>
          <dgm:bulletEnabled val="1"/>
        </dgm:presLayoutVars>
      </dgm:prSet>
      <dgm:spPr/>
      <dgm:t>
        <a:bodyPr/>
        <a:lstStyle/>
        <a:p>
          <a:endParaRPr lang="es-MX"/>
        </a:p>
      </dgm:t>
    </dgm:pt>
  </dgm:ptLst>
  <dgm:cxnLst>
    <dgm:cxn modelId="{487215CE-00D0-4B20-8E25-BD5532B99215}" type="presOf" srcId="{3BFD1F6F-0E67-4FBA-B5A1-95B4F941408C}" destId="{D1732F2B-443E-4416-ADB6-26F6DC35D53F}" srcOrd="0" destOrd="0" presId="urn:microsoft.com/office/officeart/2005/8/layout/hProcess6"/>
    <dgm:cxn modelId="{59C89EBB-BE13-4962-9142-DB2A770FA475}" srcId="{04BE0BF1-EB3E-44E1-8050-9F561720F222}" destId="{B9F370F3-66CD-425F-A194-0007464364D2}" srcOrd="2" destOrd="0" parTransId="{2E2AE98A-3848-4BE4-9AFF-6E474753208A}" sibTransId="{EE95E256-4F1D-4532-99FB-AB190F50957F}"/>
    <dgm:cxn modelId="{DE6BD38F-DF17-4F24-A6A9-2AAAE04FD096}" srcId="{3BFD1F6F-0E67-4FBA-B5A1-95B4F941408C}" destId="{F964C8AA-54F5-4C09-A4F6-52CEA7C44309}" srcOrd="0" destOrd="0" parTransId="{6910115F-047E-4697-84B7-1A3C1B82CE1D}" sibTransId="{C81E780D-3F5A-4B20-A83F-BE620BE27CD1}"/>
    <dgm:cxn modelId="{FE0987D5-1043-4D70-8D7B-6D3396817DA0}" type="presOf" srcId="{B9F370F3-66CD-425F-A194-0007464364D2}" destId="{0146D564-A819-4D3A-AAC1-A1227DD47E5F}" srcOrd="0" destOrd="0" presId="urn:microsoft.com/office/officeart/2005/8/layout/hProcess6"/>
    <dgm:cxn modelId="{6A6869E2-04DF-420E-AB3D-568BCC7151DD}" srcId="{04BE0BF1-EB3E-44E1-8050-9F561720F222}" destId="{7CAC64BD-9806-410C-8E69-C224E137A8C3}" srcOrd="1" destOrd="0" parTransId="{43EA0FE4-D4C6-4822-9C19-B0D057DC05FF}" sibTransId="{3FC9510A-1C67-463E-BC6E-8752993F6E0A}"/>
    <dgm:cxn modelId="{2A8BD80E-F6E8-4BD8-A422-668A32890EE1}" type="presOf" srcId="{F964C8AA-54F5-4C09-A4F6-52CEA7C44309}" destId="{8505E77E-C06A-48AD-B7E4-2D8BCD5335CF}" srcOrd="1" destOrd="0" presId="urn:microsoft.com/office/officeart/2005/8/layout/hProcess6"/>
    <dgm:cxn modelId="{9C09C7D0-A846-4640-9817-36633D90511D}" type="presOf" srcId="{7CAC64BD-9806-410C-8E69-C224E137A8C3}" destId="{DFE1242B-6681-449D-8614-16E8CE68E7A1}" srcOrd="0" destOrd="0" presId="urn:microsoft.com/office/officeart/2005/8/layout/hProcess6"/>
    <dgm:cxn modelId="{CA200518-0D55-412C-B824-27C26D9E11D5}" type="presOf" srcId="{04BE0BF1-EB3E-44E1-8050-9F561720F222}" destId="{934A4872-F256-4BEA-9A10-56C559C64945}" srcOrd="0" destOrd="0" presId="urn:microsoft.com/office/officeart/2005/8/layout/hProcess6"/>
    <dgm:cxn modelId="{416F1B23-25AE-4BE5-950C-EF60EF835D79}" type="presOf" srcId="{F964C8AA-54F5-4C09-A4F6-52CEA7C44309}" destId="{9F726556-5A74-43B4-B3EF-C09E478916A0}" srcOrd="0" destOrd="0" presId="urn:microsoft.com/office/officeart/2005/8/layout/hProcess6"/>
    <dgm:cxn modelId="{6568E822-E579-46E5-9B44-E01B13964E6D}" srcId="{04BE0BF1-EB3E-44E1-8050-9F561720F222}" destId="{3BFD1F6F-0E67-4FBA-B5A1-95B4F941408C}" srcOrd="0" destOrd="0" parTransId="{21A4970D-F6FC-4374-8940-43FF70D8A5D0}" sibTransId="{E4B52587-33D7-47F6-B8D8-D5663C32C135}"/>
    <dgm:cxn modelId="{CB07AD71-841E-4AB3-A7FB-1A704924F6C1}" type="presParOf" srcId="{934A4872-F256-4BEA-9A10-56C559C64945}" destId="{4E188523-7C3D-4F6E-B656-1DE8AC763937}" srcOrd="0" destOrd="0" presId="urn:microsoft.com/office/officeart/2005/8/layout/hProcess6"/>
    <dgm:cxn modelId="{31064873-0064-45B4-8409-9959093BD3F8}" type="presParOf" srcId="{4E188523-7C3D-4F6E-B656-1DE8AC763937}" destId="{6CD9EB36-C788-49CF-B0E1-7ABCCA2E919B}" srcOrd="0" destOrd="0" presId="urn:microsoft.com/office/officeart/2005/8/layout/hProcess6"/>
    <dgm:cxn modelId="{D99C8613-84BE-46AF-AF6F-14C05219012D}" type="presParOf" srcId="{4E188523-7C3D-4F6E-B656-1DE8AC763937}" destId="{9F726556-5A74-43B4-B3EF-C09E478916A0}" srcOrd="1" destOrd="0" presId="urn:microsoft.com/office/officeart/2005/8/layout/hProcess6"/>
    <dgm:cxn modelId="{12BC9688-440E-4600-9E78-1A4F9C944ABC}" type="presParOf" srcId="{4E188523-7C3D-4F6E-B656-1DE8AC763937}" destId="{8505E77E-C06A-48AD-B7E4-2D8BCD5335CF}" srcOrd="2" destOrd="0" presId="urn:microsoft.com/office/officeart/2005/8/layout/hProcess6"/>
    <dgm:cxn modelId="{4EB0F019-4B32-407C-AFCC-056D5A575CA5}" type="presParOf" srcId="{4E188523-7C3D-4F6E-B656-1DE8AC763937}" destId="{D1732F2B-443E-4416-ADB6-26F6DC35D53F}" srcOrd="3" destOrd="0" presId="urn:microsoft.com/office/officeart/2005/8/layout/hProcess6"/>
    <dgm:cxn modelId="{5F7B19EB-7D40-44DA-813F-E6300481CD6C}" type="presParOf" srcId="{934A4872-F256-4BEA-9A10-56C559C64945}" destId="{FDB4D27B-011E-49D0-B361-12AB95D73254}" srcOrd="1" destOrd="0" presId="urn:microsoft.com/office/officeart/2005/8/layout/hProcess6"/>
    <dgm:cxn modelId="{3514007B-6912-4D24-B058-802A54DA1BE3}" type="presParOf" srcId="{934A4872-F256-4BEA-9A10-56C559C64945}" destId="{02DF0BC9-24DE-4C39-BB81-A1107C1FA492}" srcOrd="2" destOrd="0" presId="urn:microsoft.com/office/officeart/2005/8/layout/hProcess6"/>
    <dgm:cxn modelId="{F0196F8D-A346-4970-8667-EF399F2FC3D8}" type="presParOf" srcId="{02DF0BC9-24DE-4C39-BB81-A1107C1FA492}" destId="{8FFB06A4-AE70-46DA-8BF2-795C24182BCD}" srcOrd="0" destOrd="0" presId="urn:microsoft.com/office/officeart/2005/8/layout/hProcess6"/>
    <dgm:cxn modelId="{33EF2E08-3C76-4BF3-B6F3-28F748ADB975}" type="presParOf" srcId="{02DF0BC9-24DE-4C39-BB81-A1107C1FA492}" destId="{3F84003F-EAC4-4214-91F3-E1899A4A4140}" srcOrd="1" destOrd="0" presId="urn:microsoft.com/office/officeart/2005/8/layout/hProcess6"/>
    <dgm:cxn modelId="{C96EB035-2164-4938-8B08-958FE690DBE2}" type="presParOf" srcId="{02DF0BC9-24DE-4C39-BB81-A1107C1FA492}" destId="{0CBEB3A2-BF2C-4D46-8A0E-4407EFD1F1AF}" srcOrd="2" destOrd="0" presId="urn:microsoft.com/office/officeart/2005/8/layout/hProcess6"/>
    <dgm:cxn modelId="{5531FE5A-5A19-4899-BBFD-027AF79C68CD}" type="presParOf" srcId="{02DF0BC9-24DE-4C39-BB81-A1107C1FA492}" destId="{DFE1242B-6681-449D-8614-16E8CE68E7A1}" srcOrd="3" destOrd="0" presId="urn:microsoft.com/office/officeart/2005/8/layout/hProcess6"/>
    <dgm:cxn modelId="{2AFA7108-DD8A-4356-98F7-70156FDC8AA1}" type="presParOf" srcId="{934A4872-F256-4BEA-9A10-56C559C64945}" destId="{5D7C9C1D-70CF-4FC0-9A34-477B857A1390}" srcOrd="3" destOrd="0" presId="urn:microsoft.com/office/officeart/2005/8/layout/hProcess6"/>
    <dgm:cxn modelId="{AC5DFF1D-DED3-4C31-8862-235CA928BB67}" type="presParOf" srcId="{934A4872-F256-4BEA-9A10-56C559C64945}" destId="{72BE4F30-F283-45AF-B0AF-BE53930615CC}" srcOrd="4" destOrd="0" presId="urn:microsoft.com/office/officeart/2005/8/layout/hProcess6"/>
    <dgm:cxn modelId="{983E6500-5AF2-4449-9C4C-A845D7FE45D6}" type="presParOf" srcId="{72BE4F30-F283-45AF-B0AF-BE53930615CC}" destId="{03B8C3B1-D6B8-4738-924F-4E6B26789507}" srcOrd="0" destOrd="0" presId="urn:microsoft.com/office/officeart/2005/8/layout/hProcess6"/>
    <dgm:cxn modelId="{DF98FEB8-A607-4796-995B-D1E372A5266D}" type="presParOf" srcId="{72BE4F30-F283-45AF-B0AF-BE53930615CC}" destId="{8605E62E-8714-4404-8458-20678F39A722}" srcOrd="1" destOrd="0" presId="urn:microsoft.com/office/officeart/2005/8/layout/hProcess6"/>
    <dgm:cxn modelId="{22F8C6DA-61E1-4BA1-8E75-67CE05CD06E5}" type="presParOf" srcId="{72BE4F30-F283-45AF-B0AF-BE53930615CC}" destId="{1058E11B-F03C-4416-99E3-03782066E02D}" srcOrd="2" destOrd="0" presId="urn:microsoft.com/office/officeart/2005/8/layout/hProcess6"/>
    <dgm:cxn modelId="{60D6E5A6-DDDF-415A-8699-B48FCA154AA6}" type="presParOf" srcId="{72BE4F30-F283-45AF-B0AF-BE53930615CC}" destId="{0146D564-A819-4D3A-AAC1-A1227DD47E5F}"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BE0BF1-EB3E-44E1-8050-9F561720F2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3BFD1F6F-0E67-4FBA-B5A1-95B4F941408C}">
      <dgm:prSet phldrT="[Texto]"/>
      <dgm:spPr/>
      <dgm:t>
        <a:bodyPr/>
        <a:lstStyle/>
        <a:p>
          <a:r>
            <a:rPr lang="es-ES_tradnl" dirty="0" smtClean="0"/>
            <a:t>2013</a:t>
          </a:r>
          <a:endParaRPr lang="es-MX" dirty="0"/>
        </a:p>
      </dgm:t>
    </dgm:pt>
    <dgm:pt modelId="{21A4970D-F6FC-4374-8940-43FF70D8A5D0}" type="parTrans" cxnId="{6568E822-E579-46E5-9B44-E01B13964E6D}">
      <dgm:prSet/>
      <dgm:spPr/>
      <dgm:t>
        <a:bodyPr/>
        <a:lstStyle/>
        <a:p>
          <a:endParaRPr lang="es-MX"/>
        </a:p>
      </dgm:t>
    </dgm:pt>
    <dgm:pt modelId="{E4B52587-33D7-47F6-B8D8-D5663C32C135}" type="sibTrans" cxnId="{6568E822-E579-46E5-9B44-E01B13964E6D}">
      <dgm:prSet/>
      <dgm:spPr/>
      <dgm:t>
        <a:bodyPr/>
        <a:lstStyle/>
        <a:p>
          <a:endParaRPr lang="es-MX"/>
        </a:p>
      </dgm:t>
    </dgm:pt>
    <dgm:pt modelId="{F964C8AA-54F5-4C09-A4F6-52CEA7C44309}">
      <dgm:prSet custT="1"/>
      <dgm:spPr/>
      <dgm:t>
        <a:bodyPr/>
        <a:lstStyle/>
        <a:p>
          <a:pPr algn="just"/>
          <a:r>
            <a:rPr lang="es-MX" sz="2400" smtClean="0"/>
            <a:t>Ley Estatal de archivos</a:t>
          </a:r>
          <a:endParaRPr lang="es-MX" sz="2400" dirty="0"/>
        </a:p>
      </dgm:t>
    </dgm:pt>
    <dgm:pt modelId="{6910115F-047E-4697-84B7-1A3C1B82CE1D}" type="parTrans" cxnId="{DE6BD38F-DF17-4F24-A6A9-2AAAE04FD096}">
      <dgm:prSet/>
      <dgm:spPr/>
      <dgm:t>
        <a:bodyPr/>
        <a:lstStyle/>
        <a:p>
          <a:endParaRPr lang="es-MX"/>
        </a:p>
      </dgm:t>
    </dgm:pt>
    <dgm:pt modelId="{C81E780D-3F5A-4B20-A83F-BE620BE27CD1}" type="sibTrans" cxnId="{DE6BD38F-DF17-4F24-A6A9-2AAAE04FD096}">
      <dgm:prSet/>
      <dgm:spPr/>
      <dgm:t>
        <a:bodyPr/>
        <a:lstStyle/>
        <a:p>
          <a:endParaRPr lang="es-MX"/>
        </a:p>
      </dgm:t>
    </dgm:pt>
    <dgm:pt modelId="{934A4872-F256-4BEA-9A10-56C559C64945}" type="pres">
      <dgm:prSet presAssocID="{04BE0BF1-EB3E-44E1-8050-9F561720F222}" presName="theList" presStyleCnt="0">
        <dgm:presLayoutVars>
          <dgm:dir/>
          <dgm:animLvl val="lvl"/>
          <dgm:resizeHandles val="exact"/>
        </dgm:presLayoutVars>
      </dgm:prSet>
      <dgm:spPr/>
      <dgm:t>
        <a:bodyPr/>
        <a:lstStyle/>
        <a:p>
          <a:endParaRPr lang="es-ES"/>
        </a:p>
      </dgm:t>
    </dgm:pt>
    <dgm:pt modelId="{4E188523-7C3D-4F6E-B656-1DE8AC763937}" type="pres">
      <dgm:prSet presAssocID="{3BFD1F6F-0E67-4FBA-B5A1-95B4F941408C}" presName="compNode" presStyleCnt="0"/>
      <dgm:spPr/>
    </dgm:pt>
    <dgm:pt modelId="{6CD9EB36-C788-49CF-B0E1-7ABCCA2E919B}" type="pres">
      <dgm:prSet presAssocID="{3BFD1F6F-0E67-4FBA-B5A1-95B4F941408C}" presName="noGeometry" presStyleCnt="0"/>
      <dgm:spPr/>
    </dgm:pt>
    <dgm:pt modelId="{9F726556-5A74-43B4-B3EF-C09E478916A0}" type="pres">
      <dgm:prSet presAssocID="{3BFD1F6F-0E67-4FBA-B5A1-95B4F941408C}" presName="childTextVisible" presStyleLbl="bgAccFollowNode1" presStyleIdx="0" presStyleCnt="1" custScaleX="96453">
        <dgm:presLayoutVars>
          <dgm:bulletEnabled val="1"/>
        </dgm:presLayoutVars>
      </dgm:prSet>
      <dgm:spPr/>
      <dgm:t>
        <a:bodyPr/>
        <a:lstStyle/>
        <a:p>
          <a:endParaRPr lang="es-MX"/>
        </a:p>
      </dgm:t>
    </dgm:pt>
    <dgm:pt modelId="{8505E77E-C06A-48AD-B7E4-2D8BCD5335CF}" type="pres">
      <dgm:prSet presAssocID="{3BFD1F6F-0E67-4FBA-B5A1-95B4F941408C}" presName="childTextHidden" presStyleLbl="bgAccFollowNode1" presStyleIdx="0" presStyleCnt="1"/>
      <dgm:spPr/>
      <dgm:t>
        <a:bodyPr/>
        <a:lstStyle/>
        <a:p>
          <a:endParaRPr lang="es-MX"/>
        </a:p>
      </dgm:t>
    </dgm:pt>
    <dgm:pt modelId="{D1732F2B-443E-4416-ADB6-26F6DC35D53F}" type="pres">
      <dgm:prSet presAssocID="{3BFD1F6F-0E67-4FBA-B5A1-95B4F941408C}" presName="parentText" presStyleLbl="node1" presStyleIdx="0" presStyleCnt="1">
        <dgm:presLayoutVars>
          <dgm:chMax val="1"/>
          <dgm:bulletEnabled val="1"/>
        </dgm:presLayoutVars>
      </dgm:prSet>
      <dgm:spPr/>
      <dgm:t>
        <a:bodyPr/>
        <a:lstStyle/>
        <a:p>
          <a:endParaRPr lang="es-ES"/>
        </a:p>
      </dgm:t>
    </dgm:pt>
  </dgm:ptLst>
  <dgm:cxnLst>
    <dgm:cxn modelId="{311DDF1A-1FFE-4D69-8CE8-36259D66738F}" type="presOf" srcId="{F964C8AA-54F5-4C09-A4F6-52CEA7C44309}" destId="{9F726556-5A74-43B4-B3EF-C09E478916A0}" srcOrd="0" destOrd="0" presId="urn:microsoft.com/office/officeart/2005/8/layout/hProcess6"/>
    <dgm:cxn modelId="{8E901849-136D-4543-8AD1-8652204F56C0}" type="presOf" srcId="{F964C8AA-54F5-4C09-A4F6-52CEA7C44309}" destId="{8505E77E-C06A-48AD-B7E4-2D8BCD5335CF}" srcOrd="1" destOrd="0" presId="urn:microsoft.com/office/officeart/2005/8/layout/hProcess6"/>
    <dgm:cxn modelId="{6568E822-E579-46E5-9B44-E01B13964E6D}" srcId="{04BE0BF1-EB3E-44E1-8050-9F561720F222}" destId="{3BFD1F6F-0E67-4FBA-B5A1-95B4F941408C}" srcOrd="0" destOrd="0" parTransId="{21A4970D-F6FC-4374-8940-43FF70D8A5D0}" sibTransId="{E4B52587-33D7-47F6-B8D8-D5663C32C135}"/>
    <dgm:cxn modelId="{DE6BD38F-DF17-4F24-A6A9-2AAAE04FD096}" srcId="{3BFD1F6F-0E67-4FBA-B5A1-95B4F941408C}" destId="{F964C8AA-54F5-4C09-A4F6-52CEA7C44309}" srcOrd="0" destOrd="0" parTransId="{6910115F-047E-4697-84B7-1A3C1B82CE1D}" sibTransId="{C81E780D-3F5A-4B20-A83F-BE620BE27CD1}"/>
    <dgm:cxn modelId="{B9591508-31AB-48B9-9909-3CEF06F280FC}" type="presOf" srcId="{3BFD1F6F-0E67-4FBA-B5A1-95B4F941408C}" destId="{D1732F2B-443E-4416-ADB6-26F6DC35D53F}" srcOrd="0" destOrd="0" presId="urn:microsoft.com/office/officeart/2005/8/layout/hProcess6"/>
    <dgm:cxn modelId="{4C5C2BFB-58DC-499F-AD5B-8DCF9CFEB94B}" type="presOf" srcId="{04BE0BF1-EB3E-44E1-8050-9F561720F222}" destId="{934A4872-F256-4BEA-9A10-56C559C64945}" srcOrd="0" destOrd="0" presId="urn:microsoft.com/office/officeart/2005/8/layout/hProcess6"/>
    <dgm:cxn modelId="{EC9639B2-74AA-432F-A502-F7C5F1EFA3C2}" type="presParOf" srcId="{934A4872-F256-4BEA-9A10-56C559C64945}" destId="{4E188523-7C3D-4F6E-B656-1DE8AC763937}" srcOrd="0" destOrd="0" presId="urn:microsoft.com/office/officeart/2005/8/layout/hProcess6"/>
    <dgm:cxn modelId="{7966B9C3-949A-4692-B147-D977462A305B}" type="presParOf" srcId="{4E188523-7C3D-4F6E-B656-1DE8AC763937}" destId="{6CD9EB36-C788-49CF-B0E1-7ABCCA2E919B}" srcOrd="0" destOrd="0" presId="urn:microsoft.com/office/officeart/2005/8/layout/hProcess6"/>
    <dgm:cxn modelId="{92CD0CF9-2458-454E-B8A7-64B682848AF9}" type="presParOf" srcId="{4E188523-7C3D-4F6E-B656-1DE8AC763937}" destId="{9F726556-5A74-43B4-B3EF-C09E478916A0}" srcOrd="1" destOrd="0" presId="urn:microsoft.com/office/officeart/2005/8/layout/hProcess6"/>
    <dgm:cxn modelId="{16DEEB5C-1A92-4B54-824B-765E4FB95F8C}" type="presParOf" srcId="{4E188523-7C3D-4F6E-B656-1DE8AC763937}" destId="{8505E77E-C06A-48AD-B7E4-2D8BCD5335CF}" srcOrd="2" destOrd="0" presId="urn:microsoft.com/office/officeart/2005/8/layout/hProcess6"/>
    <dgm:cxn modelId="{ACF24D4A-3843-492C-840D-D4FC7F2E6132}" type="presParOf" srcId="{4E188523-7C3D-4F6E-B656-1DE8AC763937}" destId="{D1732F2B-443E-4416-ADB6-26F6DC35D53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BE0BF1-EB3E-44E1-8050-9F561720F2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3BFD1F6F-0E67-4FBA-B5A1-95B4F941408C}">
      <dgm:prSet phldrT="[Texto]"/>
      <dgm:spPr>
        <a:solidFill>
          <a:srgbClr val="92D050"/>
        </a:solidFill>
      </dgm:spPr>
      <dgm:t>
        <a:bodyPr/>
        <a:lstStyle/>
        <a:p>
          <a:r>
            <a:rPr lang="es-ES_tradnl" dirty="0" smtClean="0"/>
            <a:t>2013-2014</a:t>
          </a:r>
          <a:endParaRPr lang="es-MX" dirty="0"/>
        </a:p>
      </dgm:t>
    </dgm:pt>
    <dgm:pt modelId="{21A4970D-F6FC-4374-8940-43FF70D8A5D0}" type="parTrans" cxnId="{6568E822-E579-46E5-9B44-E01B13964E6D}">
      <dgm:prSet/>
      <dgm:spPr/>
      <dgm:t>
        <a:bodyPr/>
        <a:lstStyle/>
        <a:p>
          <a:endParaRPr lang="es-MX"/>
        </a:p>
      </dgm:t>
    </dgm:pt>
    <dgm:pt modelId="{E4B52587-33D7-47F6-B8D8-D5663C32C135}" type="sibTrans" cxnId="{6568E822-E579-46E5-9B44-E01B13964E6D}">
      <dgm:prSet/>
      <dgm:spPr/>
      <dgm:t>
        <a:bodyPr/>
        <a:lstStyle/>
        <a:p>
          <a:endParaRPr lang="es-MX"/>
        </a:p>
      </dgm:t>
    </dgm:pt>
    <dgm:pt modelId="{F964C8AA-54F5-4C09-A4F6-52CEA7C44309}">
      <dgm:prSet custT="1"/>
      <dgm:spPr>
        <a:solidFill>
          <a:schemeClr val="accent2">
            <a:lumMod val="75000"/>
            <a:alpha val="90000"/>
          </a:schemeClr>
        </a:solidFill>
      </dgm:spPr>
      <dgm:t>
        <a:bodyPr/>
        <a:lstStyle/>
        <a:p>
          <a:pPr algn="just"/>
          <a:r>
            <a:rPr lang="es-ES_tradnl" sz="6000" dirty="0" smtClean="0">
              <a:solidFill>
                <a:schemeClr val="bg1"/>
              </a:solidFill>
            </a:rPr>
            <a:t> </a:t>
          </a:r>
          <a:endParaRPr lang="es-MX" sz="6000" dirty="0">
            <a:solidFill>
              <a:schemeClr val="bg1"/>
            </a:solidFill>
          </a:endParaRPr>
        </a:p>
      </dgm:t>
    </dgm:pt>
    <dgm:pt modelId="{6910115F-047E-4697-84B7-1A3C1B82CE1D}" type="parTrans" cxnId="{DE6BD38F-DF17-4F24-A6A9-2AAAE04FD096}">
      <dgm:prSet/>
      <dgm:spPr/>
      <dgm:t>
        <a:bodyPr/>
        <a:lstStyle/>
        <a:p>
          <a:endParaRPr lang="es-MX"/>
        </a:p>
      </dgm:t>
    </dgm:pt>
    <dgm:pt modelId="{C81E780D-3F5A-4B20-A83F-BE620BE27CD1}" type="sibTrans" cxnId="{DE6BD38F-DF17-4F24-A6A9-2AAAE04FD096}">
      <dgm:prSet/>
      <dgm:spPr/>
      <dgm:t>
        <a:bodyPr/>
        <a:lstStyle/>
        <a:p>
          <a:endParaRPr lang="es-MX"/>
        </a:p>
      </dgm:t>
    </dgm:pt>
    <dgm:pt modelId="{934A4872-F256-4BEA-9A10-56C559C64945}" type="pres">
      <dgm:prSet presAssocID="{04BE0BF1-EB3E-44E1-8050-9F561720F222}" presName="theList" presStyleCnt="0">
        <dgm:presLayoutVars>
          <dgm:dir/>
          <dgm:animLvl val="lvl"/>
          <dgm:resizeHandles val="exact"/>
        </dgm:presLayoutVars>
      </dgm:prSet>
      <dgm:spPr/>
      <dgm:t>
        <a:bodyPr/>
        <a:lstStyle/>
        <a:p>
          <a:endParaRPr lang="es-ES"/>
        </a:p>
      </dgm:t>
    </dgm:pt>
    <dgm:pt modelId="{4E188523-7C3D-4F6E-B656-1DE8AC763937}" type="pres">
      <dgm:prSet presAssocID="{3BFD1F6F-0E67-4FBA-B5A1-95B4F941408C}" presName="compNode" presStyleCnt="0"/>
      <dgm:spPr/>
    </dgm:pt>
    <dgm:pt modelId="{6CD9EB36-C788-49CF-B0E1-7ABCCA2E919B}" type="pres">
      <dgm:prSet presAssocID="{3BFD1F6F-0E67-4FBA-B5A1-95B4F941408C}" presName="noGeometry" presStyleCnt="0"/>
      <dgm:spPr/>
    </dgm:pt>
    <dgm:pt modelId="{9F726556-5A74-43B4-B3EF-C09E478916A0}" type="pres">
      <dgm:prSet presAssocID="{3BFD1F6F-0E67-4FBA-B5A1-95B4F941408C}" presName="childTextVisible" presStyleLbl="bgAccFollowNode1" presStyleIdx="0" presStyleCnt="1" custScaleX="116981" custScaleY="133545" custLinFactNeighborX="-3146" custLinFactNeighborY="1129">
        <dgm:presLayoutVars>
          <dgm:bulletEnabled val="1"/>
        </dgm:presLayoutVars>
      </dgm:prSet>
      <dgm:spPr/>
      <dgm:t>
        <a:bodyPr/>
        <a:lstStyle/>
        <a:p>
          <a:endParaRPr lang="es-MX"/>
        </a:p>
      </dgm:t>
    </dgm:pt>
    <dgm:pt modelId="{8505E77E-C06A-48AD-B7E4-2D8BCD5335CF}" type="pres">
      <dgm:prSet presAssocID="{3BFD1F6F-0E67-4FBA-B5A1-95B4F941408C}" presName="childTextHidden" presStyleLbl="bgAccFollowNode1" presStyleIdx="0" presStyleCnt="1"/>
      <dgm:spPr/>
      <dgm:t>
        <a:bodyPr/>
        <a:lstStyle/>
        <a:p>
          <a:endParaRPr lang="es-MX"/>
        </a:p>
      </dgm:t>
    </dgm:pt>
    <dgm:pt modelId="{D1732F2B-443E-4416-ADB6-26F6DC35D53F}" type="pres">
      <dgm:prSet presAssocID="{3BFD1F6F-0E67-4FBA-B5A1-95B4F941408C}" presName="parentText" presStyleLbl="node1" presStyleIdx="0" presStyleCnt="1">
        <dgm:presLayoutVars>
          <dgm:chMax val="1"/>
          <dgm:bulletEnabled val="1"/>
        </dgm:presLayoutVars>
      </dgm:prSet>
      <dgm:spPr/>
      <dgm:t>
        <a:bodyPr/>
        <a:lstStyle/>
        <a:p>
          <a:endParaRPr lang="es-MX"/>
        </a:p>
      </dgm:t>
    </dgm:pt>
  </dgm:ptLst>
  <dgm:cxnLst>
    <dgm:cxn modelId="{83687EE4-5E73-41A2-9AD9-BC99107716FF}" type="presOf" srcId="{3BFD1F6F-0E67-4FBA-B5A1-95B4F941408C}" destId="{D1732F2B-443E-4416-ADB6-26F6DC35D53F}" srcOrd="0" destOrd="0" presId="urn:microsoft.com/office/officeart/2005/8/layout/hProcess6"/>
    <dgm:cxn modelId="{DE6BD38F-DF17-4F24-A6A9-2AAAE04FD096}" srcId="{3BFD1F6F-0E67-4FBA-B5A1-95B4F941408C}" destId="{F964C8AA-54F5-4C09-A4F6-52CEA7C44309}" srcOrd="0" destOrd="0" parTransId="{6910115F-047E-4697-84B7-1A3C1B82CE1D}" sibTransId="{C81E780D-3F5A-4B20-A83F-BE620BE27CD1}"/>
    <dgm:cxn modelId="{B75BBED7-4A84-449E-AAF1-1DEBD739DBF0}" type="presOf" srcId="{F964C8AA-54F5-4C09-A4F6-52CEA7C44309}" destId="{8505E77E-C06A-48AD-B7E4-2D8BCD5335CF}" srcOrd="1" destOrd="0" presId="urn:microsoft.com/office/officeart/2005/8/layout/hProcess6"/>
    <dgm:cxn modelId="{E9F52E92-59E8-4939-BECA-1D39387DEA99}" type="presOf" srcId="{04BE0BF1-EB3E-44E1-8050-9F561720F222}" destId="{934A4872-F256-4BEA-9A10-56C559C64945}" srcOrd="0" destOrd="0" presId="urn:microsoft.com/office/officeart/2005/8/layout/hProcess6"/>
    <dgm:cxn modelId="{6568E822-E579-46E5-9B44-E01B13964E6D}" srcId="{04BE0BF1-EB3E-44E1-8050-9F561720F222}" destId="{3BFD1F6F-0E67-4FBA-B5A1-95B4F941408C}" srcOrd="0" destOrd="0" parTransId="{21A4970D-F6FC-4374-8940-43FF70D8A5D0}" sibTransId="{E4B52587-33D7-47F6-B8D8-D5663C32C135}"/>
    <dgm:cxn modelId="{9AE5E4FB-723C-49B0-A3A6-51B6D919F5BD}" type="presOf" srcId="{F964C8AA-54F5-4C09-A4F6-52CEA7C44309}" destId="{9F726556-5A74-43B4-B3EF-C09E478916A0}" srcOrd="0" destOrd="0" presId="urn:microsoft.com/office/officeart/2005/8/layout/hProcess6"/>
    <dgm:cxn modelId="{57502088-A8FB-4C0D-B4EF-9E3E7D32D53B}" type="presParOf" srcId="{934A4872-F256-4BEA-9A10-56C559C64945}" destId="{4E188523-7C3D-4F6E-B656-1DE8AC763937}" srcOrd="0" destOrd="0" presId="urn:microsoft.com/office/officeart/2005/8/layout/hProcess6"/>
    <dgm:cxn modelId="{A50366A9-7829-4B72-B86C-791D00C10F76}" type="presParOf" srcId="{4E188523-7C3D-4F6E-B656-1DE8AC763937}" destId="{6CD9EB36-C788-49CF-B0E1-7ABCCA2E919B}" srcOrd="0" destOrd="0" presId="urn:microsoft.com/office/officeart/2005/8/layout/hProcess6"/>
    <dgm:cxn modelId="{1F20CCBA-6708-430F-A763-EF70346F652C}" type="presParOf" srcId="{4E188523-7C3D-4F6E-B656-1DE8AC763937}" destId="{9F726556-5A74-43B4-B3EF-C09E478916A0}" srcOrd="1" destOrd="0" presId="urn:microsoft.com/office/officeart/2005/8/layout/hProcess6"/>
    <dgm:cxn modelId="{8562C654-0995-44F0-87E2-24E1BFF62C7A}" type="presParOf" srcId="{4E188523-7C3D-4F6E-B656-1DE8AC763937}" destId="{8505E77E-C06A-48AD-B7E4-2D8BCD5335CF}" srcOrd="2" destOrd="0" presId="urn:microsoft.com/office/officeart/2005/8/layout/hProcess6"/>
    <dgm:cxn modelId="{86F5633F-0548-4B72-B426-2C0291992A96}" type="presParOf" srcId="{4E188523-7C3D-4F6E-B656-1DE8AC763937}" destId="{D1732F2B-443E-4416-ADB6-26F6DC35D53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BE0BF1-EB3E-44E1-8050-9F561720F2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7CAC64BD-9806-410C-8E69-C224E137A8C3}">
      <dgm:prSet phldrT="[Texto]"/>
      <dgm:spPr/>
      <dgm:t>
        <a:bodyPr/>
        <a:lstStyle/>
        <a:p>
          <a:r>
            <a:rPr lang="es-ES_tradnl" dirty="0" smtClean="0"/>
            <a:t>2015</a:t>
          </a:r>
          <a:endParaRPr lang="es-MX" dirty="0"/>
        </a:p>
      </dgm:t>
    </dgm:pt>
    <dgm:pt modelId="{43EA0FE4-D4C6-4822-9C19-B0D057DC05FF}" type="parTrans" cxnId="{6A6869E2-04DF-420E-AB3D-568BCC7151DD}">
      <dgm:prSet/>
      <dgm:spPr/>
      <dgm:t>
        <a:bodyPr/>
        <a:lstStyle/>
        <a:p>
          <a:endParaRPr lang="es-MX"/>
        </a:p>
      </dgm:t>
    </dgm:pt>
    <dgm:pt modelId="{3FC9510A-1C67-463E-BC6E-8752993F6E0A}" type="sibTrans" cxnId="{6A6869E2-04DF-420E-AB3D-568BCC7151DD}">
      <dgm:prSet/>
      <dgm:spPr/>
      <dgm:t>
        <a:bodyPr/>
        <a:lstStyle/>
        <a:p>
          <a:endParaRPr lang="es-MX"/>
        </a:p>
      </dgm:t>
    </dgm:pt>
    <dgm:pt modelId="{934A4872-F256-4BEA-9A10-56C559C64945}" type="pres">
      <dgm:prSet presAssocID="{04BE0BF1-EB3E-44E1-8050-9F561720F222}" presName="theList" presStyleCnt="0">
        <dgm:presLayoutVars>
          <dgm:dir/>
          <dgm:animLvl val="lvl"/>
          <dgm:resizeHandles val="exact"/>
        </dgm:presLayoutVars>
      </dgm:prSet>
      <dgm:spPr/>
      <dgm:t>
        <a:bodyPr/>
        <a:lstStyle/>
        <a:p>
          <a:endParaRPr lang="es-ES"/>
        </a:p>
      </dgm:t>
    </dgm:pt>
    <dgm:pt modelId="{02DF0BC9-24DE-4C39-BB81-A1107C1FA492}" type="pres">
      <dgm:prSet presAssocID="{7CAC64BD-9806-410C-8E69-C224E137A8C3}" presName="compNode" presStyleCnt="0"/>
      <dgm:spPr/>
    </dgm:pt>
    <dgm:pt modelId="{8FFB06A4-AE70-46DA-8BF2-795C24182BCD}" type="pres">
      <dgm:prSet presAssocID="{7CAC64BD-9806-410C-8E69-C224E137A8C3}" presName="noGeometry" presStyleCnt="0"/>
      <dgm:spPr/>
    </dgm:pt>
    <dgm:pt modelId="{3F84003F-EAC4-4214-91F3-E1899A4A4140}" type="pres">
      <dgm:prSet presAssocID="{7CAC64BD-9806-410C-8E69-C224E137A8C3}" presName="childTextVisible" presStyleLbl="bgAccFollowNode1" presStyleIdx="0" presStyleCnt="1">
        <dgm:presLayoutVars>
          <dgm:bulletEnabled val="1"/>
        </dgm:presLayoutVars>
      </dgm:prSet>
      <dgm:spPr/>
    </dgm:pt>
    <dgm:pt modelId="{0CBEB3A2-BF2C-4D46-8A0E-4407EFD1F1AF}" type="pres">
      <dgm:prSet presAssocID="{7CAC64BD-9806-410C-8E69-C224E137A8C3}" presName="childTextHidden" presStyleLbl="bgAccFollowNode1" presStyleIdx="0" presStyleCnt="1"/>
      <dgm:spPr/>
    </dgm:pt>
    <dgm:pt modelId="{DFE1242B-6681-449D-8614-16E8CE68E7A1}" type="pres">
      <dgm:prSet presAssocID="{7CAC64BD-9806-410C-8E69-C224E137A8C3}" presName="parentText" presStyleLbl="node1" presStyleIdx="0" presStyleCnt="1">
        <dgm:presLayoutVars>
          <dgm:chMax val="1"/>
          <dgm:bulletEnabled val="1"/>
        </dgm:presLayoutVars>
      </dgm:prSet>
      <dgm:spPr/>
      <dgm:t>
        <a:bodyPr/>
        <a:lstStyle/>
        <a:p>
          <a:endParaRPr lang="es-MX"/>
        </a:p>
      </dgm:t>
    </dgm:pt>
  </dgm:ptLst>
  <dgm:cxnLst>
    <dgm:cxn modelId="{6A6869E2-04DF-420E-AB3D-568BCC7151DD}" srcId="{04BE0BF1-EB3E-44E1-8050-9F561720F222}" destId="{7CAC64BD-9806-410C-8E69-C224E137A8C3}" srcOrd="0" destOrd="0" parTransId="{43EA0FE4-D4C6-4822-9C19-B0D057DC05FF}" sibTransId="{3FC9510A-1C67-463E-BC6E-8752993F6E0A}"/>
    <dgm:cxn modelId="{1532012D-2ABD-4E16-BA6B-9856F2D0B62E}" type="presOf" srcId="{04BE0BF1-EB3E-44E1-8050-9F561720F222}" destId="{934A4872-F256-4BEA-9A10-56C559C64945}" srcOrd="0" destOrd="0" presId="urn:microsoft.com/office/officeart/2005/8/layout/hProcess6"/>
    <dgm:cxn modelId="{A19E95E9-9BD6-4409-A0B4-E54F6BFD3DA0}" type="presOf" srcId="{7CAC64BD-9806-410C-8E69-C224E137A8C3}" destId="{DFE1242B-6681-449D-8614-16E8CE68E7A1}" srcOrd="0" destOrd="0" presId="urn:microsoft.com/office/officeart/2005/8/layout/hProcess6"/>
    <dgm:cxn modelId="{4498EA8B-454E-4EB1-98D9-1E22C9D8427C}" type="presParOf" srcId="{934A4872-F256-4BEA-9A10-56C559C64945}" destId="{02DF0BC9-24DE-4C39-BB81-A1107C1FA492}" srcOrd="0" destOrd="0" presId="urn:microsoft.com/office/officeart/2005/8/layout/hProcess6"/>
    <dgm:cxn modelId="{0B4683CF-719D-4471-9924-D52A7D257211}" type="presParOf" srcId="{02DF0BC9-24DE-4C39-BB81-A1107C1FA492}" destId="{8FFB06A4-AE70-46DA-8BF2-795C24182BCD}" srcOrd="0" destOrd="0" presId="urn:microsoft.com/office/officeart/2005/8/layout/hProcess6"/>
    <dgm:cxn modelId="{B18E9AAD-48AB-4241-AA7F-C862CE1E33C2}" type="presParOf" srcId="{02DF0BC9-24DE-4C39-BB81-A1107C1FA492}" destId="{3F84003F-EAC4-4214-91F3-E1899A4A4140}" srcOrd="1" destOrd="0" presId="urn:microsoft.com/office/officeart/2005/8/layout/hProcess6"/>
    <dgm:cxn modelId="{7953F7B6-60F0-446E-8E64-DC1920AF126A}" type="presParOf" srcId="{02DF0BC9-24DE-4C39-BB81-A1107C1FA492}" destId="{0CBEB3A2-BF2C-4D46-8A0E-4407EFD1F1AF}" srcOrd="2" destOrd="0" presId="urn:microsoft.com/office/officeart/2005/8/layout/hProcess6"/>
    <dgm:cxn modelId="{B10A9145-91EA-47C2-A5B8-FC73AAFC15C1}" type="presParOf" srcId="{02DF0BC9-24DE-4C39-BB81-A1107C1FA492}" destId="{DFE1242B-6681-449D-8614-16E8CE68E7A1}"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BE0BF1-EB3E-44E1-8050-9F561720F2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7CAC64BD-9806-410C-8E69-C224E137A8C3}">
      <dgm:prSet phldrT="[Texto]"/>
      <dgm:spPr/>
      <dgm:t>
        <a:bodyPr/>
        <a:lstStyle/>
        <a:p>
          <a:r>
            <a:rPr lang="es-ES_tradnl" dirty="0" smtClean="0"/>
            <a:t>2015</a:t>
          </a:r>
          <a:endParaRPr lang="es-MX" dirty="0"/>
        </a:p>
      </dgm:t>
    </dgm:pt>
    <dgm:pt modelId="{43EA0FE4-D4C6-4822-9C19-B0D057DC05FF}" type="parTrans" cxnId="{6A6869E2-04DF-420E-AB3D-568BCC7151DD}">
      <dgm:prSet/>
      <dgm:spPr/>
      <dgm:t>
        <a:bodyPr/>
        <a:lstStyle/>
        <a:p>
          <a:endParaRPr lang="es-MX"/>
        </a:p>
      </dgm:t>
    </dgm:pt>
    <dgm:pt modelId="{3FC9510A-1C67-463E-BC6E-8752993F6E0A}" type="sibTrans" cxnId="{6A6869E2-04DF-420E-AB3D-568BCC7151DD}">
      <dgm:prSet/>
      <dgm:spPr/>
      <dgm:t>
        <a:bodyPr/>
        <a:lstStyle/>
        <a:p>
          <a:endParaRPr lang="es-MX"/>
        </a:p>
      </dgm:t>
    </dgm:pt>
    <dgm:pt modelId="{934A4872-F256-4BEA-9A10-56C559C64945}" type="pres">
      <dgm:prSet presAssocID="{04BE0BF1-EB3E-44E1-8050-9F561720F222}" presName="theList" presStyleCnt="0">
        <dgm:presLayoutVars>
          <dgm:dir/>
          <dgm:animLvl val="lvl"/>
          <dgm:resizeHandles val="exact"/>
        </dgm:presLayoutVars>
      </dgm:prSet>
      <dgm:spPr/>
      <dgm:t>
        <a:bodyPr/>
        <a:lstStyle/>
        <a:p>
          <a:endParaRPr lang="es-ES"/>
        </a:p>
      </dgm:t>
    </dgm:pt>
    <dgm:pt modelId="{02DF0BC9-24DE-4C39-BB81-A1107C1FA492}" type="pres">
      <dgm:prSet presAssocID="{7CAC64BD-9806-410C-8E69-C224E137A8C3}" presName="compNode" presStyleCnt="0"/>
      <dgm:spPr/>
    </dgm:pt>
    <dgm:pt modelId="{8FFB06A4-AE70-46DA-8BF2-795C24182BCD}" type="pres">
      <dgm:prSet presAssocID="{7CAC64BD-9806-410C-8E69-C224E137A8C3}" presName="noGeometry" presStyleCnt="0"/>
      <dgm:spPr/>
    </dgm:pt>
    <dgm:pt modelId="{3F84003F-EAC4-4214-91F3-E1899A4A4140}" type="pres">
      <dgm:prSet presAssocID="{7CAC64BD-9806-410C-8E69-C224E137A8C3}" presName="childTextVisible" presStyleLbl="bgAccFollowNode1" presStyleIdx="0" presStyleCnt="1">
        <dgm:presLayoutVars>
          <dgm:bulletEnabled val="1"/>
        </dgm:presLayoutVars>
      </dgm:prSet>
      <dgm:spPr/>
    </dgm:pt>
    <dgm:pt modelId="{0CBEB3A2-BF2C-4D46-8A0E-4407EFD1F1AF}" type="pres">
      <dgm:prSet presAssocID="{7CAC64BD-9806-410C-8E69-C224E137A8C3}" presName="childTextHidden" presStyleLbl="bgAccFollowNode1" presStyleIdx="0" presStyleCnt="1"/>
      <dgm:spPr/>
    </dgm:pt>
    <dgm:pt modelId="{DFE1242B-6681-449D-8614-16E8CE68E7A1}" type="pres">
      <dgm:prSet presAssocID="{7CAC64BD-9806-410C-8E69-C224E137A8C3}" presName="parentText" presStyleLbl="node1" presStyleIdx="0" presStyleCnt="1">
        <dgm:presLayoutVars>
          <dgm:chMax val="1"/>
          <dgm:bulletEnabled val="1"/>
        </dgm:presLayoutVars>
      </dgm:prSet>
      <dgm:spPr/>
      <dgm:t>
        <a:bodyPr/>
        <a:lstStyle/>
        <a:p>
          <a:endParaRPr lang="es-MX"/>
        </a:p>
      </dgm:t>
    </dgm:pt>
  </dgm:ptLst>
  <dgm:cxnLst>
    <dgm:cxn modelId="{48E790E4-0942-4C96-AE5B-68E71399EBEA}" type="presOf" srcId="{04BE0BF1-EB3E-44E1-8050-9F561720F222}" destId="{934A4872-F256-4BEA-9A10-56C559C64945}" srcOrd="0" destOrd="0" presId="urn:microsoft.com/office/officeart/2005/8/layout/hProcess6"/>
    <dgm:cxn modelId="{6A6869E2-04DF-420E-AB3D-568BCC7151DD}" srcId="{04BE0BF1-EB3E-44E1-8050-9F561720F222}" destId="{7CAC64BD-9806-410C-8E69-C224E137A8C3}" srcOrd="0" destOrd="0" parTransId="{43EA0FE4-D4C6-4822-9C19-B0D057DC05FF}" sibTransId="{3FC9510A-1C67-463E-BC6E-8752993F6E0A}"/>
    <dgm:cxn modelId="{8C4F5BE7-B2F9-4E2A-919D-4E4E3C6BCA9D}" type="presOf" srcId="{7CAC64BD-9806-410C-8E69-C224E137A8C3}" destId="{DFE1242B-6681-449D-8614-16E8CE68E7A1}" srcOrd="0" destOrd="0" presId="urn:microsoft.com/office/officeart/2005/8/layout/hProcess6"/>
    <dgm:cxn modelId="{4C4CE061-9331-4079-B498-D00885CC8E67}" type="presParOf" srcId="{934A4872-F256-4BEA-9A10-56C559C64945}" destId="{02DF0BC9-24DE-4C39-BB81-A1107C1FA492}" srcOrd="0" destOrd="0" presId="urn:microsoft.com/office/officeart/2005/8/layout/hProcess6"/>
    <dgm:cxn modelId="{7A3FB1C3-E4D0-4166-A225-F5829E7059A6}" type="presParOf" srcId="{02DF0BC9-24DE-4C39-BB81-A1107C1FA492}" destId="{8FFB06A4-AE70-46DA-8BF2-795C24182BCD}" srcOrd="0" destOrd="0" presId="urn:microsoft.com/office/officeart/2005/8/layout/hProcess6"/>
    <dgm:cxn modelId="{99315128-E795-4EE9-BB41-FD506340D911}" type="presParOf" srcId="{02DF0BC9-24DE-4C39-BB81-A1107C1FA492}" destId="{3F84003F-EAC4-4214-91F3-E1899A4A4140}" srcOrd="1" destOrd="0" presId="urn:microsoft.com/office/officeart/2005/8/layout/hProcess6"/>
    <dgm:cxn modelId="{5F579DF5-AE3F-490E-8ED3-1DED18877D14}" type="presParOf" srcId="{02DF0BC9-24DE-4C39-BB81-A1107C1FA492}" destId="{0CBEB3A2-BF2C-4D46-8A0E-4407EFD1F1AF}" srcOrd="2" destOrd="0" presId="urn:microsoft.com/office/officeart/2005/8/layout/hProcess6"/>
    <dgm:cxn modelId="{23CA3EC0-36EF-4E1C-8988-4FA59DFE7157}" type="presParOf" srcId="{02DF0BC9-24DE-4C39-BB81-A1107C1FA492}" destId="{DFE1242B-6681-449D-8614-16E8CE68E7A1}"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BE0BF1-EB3E-44E1-8050-9F561720F2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B9F370F3-66CD-425F-A194-0007464364D2}">
      <dgm:prSet phldrT="[Texto]"/>
      <dgm:spPr/>
      <dgm:t>
        <a:bodyPr/>
        <a:lstStyle/>
        <a:p>
          <a:r>
            <a:rPr lang="es-ES_tradnl" dirty="0" smtClean="0"/>
            <a:t>2016</a:t>
          </a:r>
          <a:endParaRPr lang="es-MX" dirty="0"/>
        </a:p>
      </dgm:t>
    </dgm:pt>
    <dgm:pt modelId="{2E2AE98A-3848-4BE4-9AFF-6E474753208A}" type="parTrans" cxnId="{59C89EBB-BE13-4962-9142-DB2A770FA475}">
      <dgm:prSet/>
      <dgm:spPr/>
      <dgm:t>
        <a:bodyPr/>
        <a:lstStyle/>
        <a:p>
          <a:endParaRPr lang="es-MX"/>
        </a:p>
      </dgm:t>
    </dgm:pt>
    <dgm:pt modelId="{EE95E256-4F1D-4532-99FB-AB190F50957F}" type="sibTrans" cxnId="{59C89EBB-BE13-4962-9142-DB2A770FA475}">
      <dgm:prSet/>
      <dgm:spPr/>
      <dgm:t>
        <a:bodyPr/>
        <a:lstStyle/>
        <a:p>
          <a:endParaRPr lang="es-MX"/>
        </a:p>
      </dgm:t>
    </dgm:pt>
    <dgm:pt modelId="{934A4872-F256-4BEA-9A10-56C559C64945}" type="pres">
      <dgm:prSet presAssocID="{04BE0BF1-EB3E-44E1-8050-9F561720F222}" presName="theList" presStyleCnt="0">
        <dgm:presLayoutVars>
          <dgm:dir/>
          <dgm:animLvl val="lvl"/>
          <dgm:resizeHandles val="exact"/>
        </dgm:presLayoutVars>
      </dgm:prSet>
      <dgm:spPr/>
      <dgm:t>
        <a:bodyPr/>
        <a:lstStyle/>
        <a:p>
          <a:endParaRPr lang="es-ES"/>
        </a:p>
      </dgm:t>
    </dgm:pt>
    <dgm:pt modelId="{72BE4F30-F283-45AF-B0AF-BE53930615CC}" type="pres">
      <dgm:prSet presAssocID="{B9F370F3-66CD-425F-A194-0007464364D2}" presName="compNode" presStyleCnt="0"/>
      <dgm:spPr/>
    </dgm:pt>
    <dgm:pt modelId="{03B8C3B1-D6B8-4738-924F-4E6B26789507}" type="pres">
      <dgm:prSet presAssocID="{B9F370F3-66CD-425F-A194-0007464364D2}" presName="noGeometry" presStyleCnt="0"/>
      <dgm:spPr/>
    </dgm:pt>
    <dgm:pt modelId="{8605E62E-8714-4404-8458-20678F39A722}" type="pres">
      <dgm:prSet presAssocID="{B9F370F3-66CD-425F-A194-0007464364D2}" presName="childTextVisible" presStyleLbl="bgAccFollowNode1" presStyleIdx="0" presStyleCnt="1" custScaleX="150059" custLinFactNeighborX="-4670" custLinFactNeighborY="-8823">
        <dgm:presLayoutVars>
          <dgm:bulletEnabled val="1"/>
        </dgm:presLayoutVars>
      </dgm:prSet>
      <dgm:spPr/>
    </dgm:pt>
    <dgm:pt modelId="{1058E11B-F03C-4416-99E3-03782066E02D}" type="pres">
      <dgm:prSet presAssocID="{B9F370F3-66CD-425F-A194-0007464364D2}" presName="childTextHidden" presStyleLbl="bgAccFollowNode1" presStyleIdx="0" presStyleCnt="1"/>
      <dgm:spPr/>
    </dgm:pt>
    <dgm:pt modelId="{0146D564-A819-4D3A-AAC1-A1227DD47E5F}" type="pres">
      <dgm:prSet presAssocID="{B9F370F3-66CD-425F-A194-0007464364D2}" presName="parentText" presStyleLbl="node1" presStyleIdx="0" presStyleCnt="1" custLinFactNeighborX="-55677" custLinFactNeighborY="-6561">
        <dgm:presLayoutVars>
          <dgm:chMax val="1"/>
          <dgm:bulletEnabled val="1"/>
        </dgm:presLayoutVars>
      </dgm:prSet>
      <dgm:spPr/>
      <dgm:t>
        <a:bodyPr/>
        <a:lstStyle/>
        <a:p>
          <a:endParaRPr lang="es-MX"/>
        </a:p>
      </dgm:t>
    </dgm:pt>
  </dgm:ptLst>
  <dgm:cxnLst>
    <dgm:cxn modelId="{63AC1C83-823B-491C-B485-29A30C4B3DD7}" type="presOf" srcId="{04BE0BF1-EB3E-44E1-8050-9F561720F222}" destId="{934A4872-F256-4BEA-9A10-56C559C64945}" srcOrd="0" destOrd="0" presId="urn:microsoft.com/office/officeart/2005/8/layout/hProcess6"/>
    <dgm:cxn modelId="{E8318AE5-7664-4095-97F3-826EC5D7F85B}" type="presOf" srcId="{B9F370F3-66CD-425F-A194-0007464364D2}" destId="{0146D564-A819-4D3A-AAC1-A1227DD47E5F}" srcOrd="0" destOrd="0" presId="urn:microsoft.com/office/officeart/2005/8/layout/hProcess6"/>
    <dgm:cxn modelId="{59C89EBB-BE13-4962-9142-DB2A770FA475}" srcId="{04BE0BF1-EB3E-44E1-8050-9F561720F222}" destId="{B9F370F3-66CD-425F-A194-0007464364D2}" srcOrd="0" destOrd="0" parTransId="{2E2AE98A-3848-4BE4-9AFF-6E474753208A}" sibTransId="{EE95E256-4F1D-4532-99FB-AB190F50957F}"/>
    <dgm:cxn modelId="{68D12272-2540-4A29-904B-D7180DC8A419}" type="presParOf" srcId="{934A4872-F256-4BEA-9A10-56C559C64945}" destId="{72BE4F30-F283-45AF-B0AF-BE53930615CC}" srcOrd="0" destOrd="0" presId="urn:microsoft.com/office/officeart/2005/8/layout/hProcess6"/>
    <dgm:cxn modelId="{F103B40D-694A-48EE-918B-37B2025D756D}" type="presParOf" srcId="{72BE4F30-F283-45AF-B0AF-BE53930615CC}" destId="{03B8C3B1-D6B8-4738-924F-4E6B26789507}" srcOrd="0" destOrd="0" presId="urn:microsoft.com/office/officeart/2005/8/layout/hProcess6"/>
    <dgm:cxn modelId="{F6CB3E10-26A3-4DFC-8218-532A2E172979}" type="presParOf" srcId="{72BE4F30-F283-45AF-B0AF-BE53930615CC}" destId="{8605E62E-8714-4404-8458-20678F39A722}" srcOrd="1" destOrd="0" presId="urn:microsoft.com/office/officeart/2005/8/layout/hProcess6"/>
    <dgm:cxn modelId="{F9338FE6-2634-43EE-99BA-3C7C2B525C87}" type="presParOf" srcId="{72BE4F30-F283-45AF-B0AF-BE53930615CC}" destId="{1058E11B-F03C-4416-99E3-03782066E02D}" srcOrd="2" destOrd="0" presId="urn:microsoft.com/office/officeart/2005/8/layout/hProcess6"/>
    <dgm:cxn modelId="{6CB43188-DB39-4337-B406-0797C27DE428}" type="presParOf" srcId="{72BE4F30-F283-45AF-B0AF-BE53930615CC}" destId="{0146D564-A819-4D3A-AAC1-A1227DD47E5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BE0BF1-EB3E-44E1-8050-9F561720F222}"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B9F370F3-66CD-425F-A194-0007464364D2}">
      <dgm:prSet phldrT="[Texto]"/>
      <dgm:spPr/>
      <dgm:t>
        <a:bodyPr/>
        <a:lstStyle/>
        <a:p>
          <a:r>
            <a:rPr lang="es-ES_tradnl" dirty="0" smtClean="0"/>
            <a:t>2018</a:t>
          </a:r>
          <a:endParaRPr lang="es-MX" dirty="0"/>
        </a:p>
      </dgm:t>
    </dgm:pt>
    <dgm:pt modelId="{2E2AE98A-3848-4BE4-9AFF-6E474753208A}" type="parTrans" cxnId="{59C89EBB-BE13-4962-9142-DB2A770FA475}">
      <dgm:prSet/>
      <dgm:spPr/>
      <dgm:t>
        <a:bodyPr/>
        <a:lstStyle/>
        <a:p>
          <a:endParaRPr lang="es-MX"/>
        </a:p>
      </dgm:t>
    </dgm:pt>
    <dgm:pt modelId="{EE95E256-4F1D-4532-99FB-AB190F50957F}" type="sibTrans" cxnId="{59C89EBB-BE13-4962-9142-DB2A770FA475}">
      <dgm:prSet/>
      <dgm:spPr/>
      <dgm:t>
        <a:bodyPr/>
        <a:lstStyle/>
        <a:p>
          <a:endParaRPr lang="es-MX"/>
        </a:p>
      </dgm:t>
    </dgm:pt>
    <dgm:pt modelId="{934A4872-F256-4BEA-9A10-56C559C64945}" type="pres">
      <dgm:prSet presAssocID="{04BE0BF1-EB3E-44E1-8050-9F561720F222}" presName="theList" presStyleCnt="0">
        <dgm:presLayoutVars>
          <dgm:dir/>
          <dgm:animLvl val="lvl"/>
          <dgm:resizeHandles val="exact"/>
        </dgm:presLayoutVars>
      </dgm:prSet>
      <dgm:spPr/>
      <dgm:t>
        <a:bodyPr/>
        <a:lstStyle/>
        <a:p>
          <a:endParaRPr lang="es-ES"/>
        </a:p>
      </dgm:t>
    </dgm:pt>
    <dgm:pt modelId="{72BE4F30-F283-45AF-B0AF-BE53930615CC}" type="pres">
      <dgm:prSet presAssocID="{B9F370F3-66CD-425F-A194-0007464364D2}" presName="compNode" presStyleCnt="0"/>
      <dgm:spPr/>
    </dgm:pt>
    <dgm:pt modelId="{03B8C3B1-D6B8-4738-924F-4E6B26789507}" type="pres">
      <dgm:prSet presAssocID="{B9F370F3-66CD-425F-A194-0007464364D2}" presName="noGeometry" presStyleCnt="0"/>
      <dgm:spPr/>
    </dgm:pt>
    <dgm:pt modelId="{8605E62E-8714-4404-8458-20678F39A722}" type="pres">
      <dgm:prSet presAssocID="{B9F370F3-66CD-425F-A194-0007464364D2}" presName="childTextVisible" presStyleLbl="bgAccFollowNode1" presStyleIdx="0" presStyleCnt="1" custLinFactNeighborX="-1190" custLinFactNeighborY="-16738">
        <dgm:presLayoutVars>
          <dgm:bulletEnabled val="1"/>
        </dgm:presLayoutVars>
      </dgm:prSet>
      <dgm:spPr/>
    </dgm:pt>
    <dgm:pt modelId="{1058E11B-F03C-4416-99E3-03782066E02D}" type="pres">
      <dgm:prSet presAssocID="{B9F370F3-66CD-425F-A194-0007464364D2}" presName="childTextHidden" presStyleLbl="bgAccFollowNode1" presStyleIdx="0" presStyleCnt="1"/>
      <dgm:spPr/>
    </dgm:pt>
    <dgm:pt modelId="{0146D564-A819-4D3A-AAC1-A1227DD47E5F}" type="pres">
      <dgm:prSet presAssocID="{B9F370F3-66CD-425F-A194-0007464364D2}" presName="parentText" presStyleLbl="node1" presStyleIdx="0" presStyleCnt="1" custLinFactNeighborY="-3571">
        <dgm:presLayoutVars>
          <dgm:chMax val="1"/>
          <dgm:bulletEnabled val="1"/>
        </dgm:presLayoutVars>
      </dgm:prSet>
      <dgm:spPr/>
      <dgm:t>
        <a:bodyPr/>
        <a:lstStyle/>
        <a:p>
          <a:endParaRPr lang="es-MX"/>
        </a:p>
      </dgm:t>
    </dgm:pt>
  </dgm:ptLst>
  <dgm:cxnLst>
    <dgm:cxn modelId="{A4B3364A-E7B8-46DC-AC24-806DFA5AF2D9}" type="presOf" srcId="{04BE0BF1-EB3E-44E1-8050-9F561720F222}" destId="{934A4872-F256-4BEA-9A10-56C559C64945}" srcOrd="0" destOrd="0" presId="urn:microsoft.com/office/officeart/2005/8/layout/hProcess6"/>
    <dgm:cxn modelId="{59C89EBB-BE13-4962-9142-DB2A770FA475}" srcId="{04BE0BF1-EB3E-44E1-8050-9F561720F222}" destId="{B9F370F3-66CD-425F-A194-0007464364D2}" srcOrd="0" destOrd="0" parTransId="{2E2AE98A-3848-4BE4-9AFF-6E474753208A}" sibTransId="{EE95E256-4F1D-4532-99FB-AB190F50957F}"/>
    <dgm:cxn modelId="{A1E82E2C-97C9-4C5C-A3C3-DF6DF5337D11}" type="presOf" srcId="{B9F370F3-66CD-425F-A194-0007464364D2}" destId="{0146D564-A819-4D3A-AAC1-A1227DD47E5F}" srcOrd="0" destOrd="0" presId="urn:microsoft.com/office/officeart/2005/8/layout/hProcess6"/>
    <dgm:cxn modelId="{F300CF8A-CC1E-4E8E-8FF6-E2227694D1A6}" type="presParOf" srcId="{934A4872-F256-4BEA-9A10-56C559C64945}" destId="{72BE4F30-F283-45AF-B0AF-BE53930615CC}" srcOrd="0" destOrd="0" presId="urn:microsoft.com/office/officeart/2005/8/layout/hProcess6"/>
    <dgm:cxn modelId="{BB190970-C2B2-4179-9830-A08B1113D8FA}" type="presParOf" srcId="{72BE4F30-F283-45AF-B0AF-BE53930615CC}" destId="{03B8C3B1-D6B8-4738-924F-4E6B26789507}" srcOrd="0" destOrd="0" presId="urn:microsoft.com/office/officeart/2005/8/layout/hProcess6"/>
    <dgm:cxn modelId="{81C3909B-E83C-432D-9B46-24C2A50A61A7}" type="presParOf" srcId="{72BE4F30-F283-45AF-B0AF-BE53930615CC}" destId="{8605E62E-8714-4404-8458-20678F39A722}" srcOrd="1" destOrd="0" presId="urn:microsoft.com/office/officeart/2005/8/layout/hProcess6"/>
    <dgm:cxn modelId="{DB558920-FDCB-4FD6-9F77-3E41A226A179}" type="presParOf" srcId="{72BE4F30-F283-45AF-B0AF-BE53930615CC}" destId="{1058E11B-F03C-4416-99E3-03782066E02D}" srcOrd="2" destOrd="0" presId="urn:microsoft.com/office/officeart/2005/8/layout/hProcess6"/>
    <dgm:cxn modelId="{D117C5D2-F2CF-4E26-A3D9-8E4FDBE88030}" type="presParOf" srcId="{72BE4F30-F283-45AF-B0AF-BE53930615CC}" destId="{0146D564-A819-4D3A-AAC1-A1227DD47E5F}"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2E6B7C-0D28-47B3-81E1-90E5723CCE6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88639220-1243-47F6-9A9D-0496237AD4B0}">
      <dgm:prSet phldrT="[Texto]"/>
      <dgm:spPr/>
      <dgm:t>
        <a:bodyPr/>
        <a:lstStyle/>
        <a:p>
          <a:r>
            <a:rPr lang="es-MX" dirty="0" smtClean="0"/>
            <a:t>FONDO</a:t>
          </a:r>
          <a:endParaRPr lang="es-MX" dirty="0"/>
        </a:p>
      </dgm:t>
    </dgm:pt>
    <dgm:pt modelId="{760092C8-6474-41E9-A051-719731C76953}" type="parTrans" cxnId="{B27F0277-A262-410F-AD4F-E6D7FC5339E4}">
      <dgm:prSet/>
      <dgm:spPr/>
      <dgm:t>
        <a:bodyPr/>
        <a:lstStyle/>
        <a:p>
          <a:endParaRPr lang="es-MX"/>
        </a:p>
      </dgm:t>
    </dgm:pt>
    <dgm:pt modelId="{5A0BC2E4-378C-429D-A4FB-824A9B6CE5BD}" type="sibTrans" cxnId="{B27F0277-A262-410F-AD4F-E6D7FC5339E4}">
      <dgm:prSet/>
      <dgm:spPr/>
      <dgm:t>
        <a:bodyPr/>
        <a:lstStyle/>
        <a:p>
          <a:endParaRPr lang="es-MX"/>
        </a:p>
      </dgm:t>
    </dgm:pt>
    <dgm:pt modelId="{0AFAE1C0-EE63-4EF7-BD71-3511F57B9FA7}">
      <dgm:prSet phldrT="[Texto]"/>
      <dgm:spPr/>
      <dgm:t>
        <a:bodyPr/>
        <a:lstStyle/>
        <a:p>
          <a:r>
            <a:rPr lang="es-MX" dirty="0" smtClean="0"/>
            <a:t>Conjunto de documentos producidos orgánicamente por un sujeto obligado, se identifica con el nombre de éste último</a:t>
          </a:r>
          <a:endParaRPr lang="es-MX" dirty="0"/>
        </a:p>
      </dgm:t>
    </dgm:pt>
    <dgm:pt modelId="{819D6A35-38B0-48E6-A854-519914FC60E7}" type="parTrans" cxnId="{DA84A540-4CC1-489A-8A8A-84B6FFF91B8E}">
      <dgm:prSet/>
      <dgm:spPr/>
      <dgm:t>
        <a:bodyPr/>
        <a:lstStyle/>
        <a:p>
          <a:endParaRPr lang="es-MX"/>
        </a:p>
      </dgm:t>
    </dgm:pt>
    <dgm:pt modelId="{496E7B5B-6FEB-453B-B527-1584410EE302}" type="sibTrans" cxnId="{DA84A540-4CC1-489A-8A8A-84B6FFF91B8E}">
      <dgm:prSet/>
      <dgm:spPr/>
      <dgm:t>
        <a:bodyPr/>
        <a:lstStyle/>
        <a:p>
          <a:endParaRPr lang="es-MX"/>
        </a:p>
      </dgm:t>
    </dgm:pt>
    <dgm:pt modelId="{991B56EF-33B7-49DF-B134-82ACB2B8C41A}">
      <dgm:prSet phldrT="[Texto]"/>
      <dgm:spPr/>
      <dgm:t>
        <a:bodyPr/>
        <a:lstStyle/>
        <a:p>
          <a:r>
            <a:rPr lang="es-MX" dirty="0" smtClean="0"/>
            <a:t>SECCIÓN</a:t>
          </a:r>
          <a:endParaRPr lang="es-MX" dirty="0"/>
        </a:p>
      </dgm:t>
    </dgm:pt>
    <dgm:pt modelId="{157A9DD5-0E19-4F0C-A779-AB48CBF01121}" type="parTrans" cxnId="{99101A3A-31A5-408A-8AD1-A9DC29C94212}">
      <dgm:prSet/>
      <dgm:spPr/>
      <dgm:t>
        <a:bodyPr/>
        <a:lstStyle/>
        <a:p>
          <a:endParaRPr lang="es-MX"/>
        </a:p>
      </dgm:t>
    </dgm:pt>
    <dgm:pt modelId="{18E603CA-58F2-493D-9D24-9E25D5CE5B1D}" type="sibTrans" cxnId="{99101A3A-31A5-408A-8AD1-A9DC29C94212}">
      <dgm:prSet/>
      <dgm:spPr/>
      <dgm:t>
        <a:bodyPr/>
        <a:lstStyle/>
        <a:p>
          <a:endParaRPr lang="es-MX"/>
        </a:p>
      </dgm:t>
    </dgm:pt>
    <dgm:pt modelId="{959E3229-7121-40AB-8E15-D2BCE4272854}">
      <dgm:prSet phldrT="[Texto]"/>
      <dgm:spPr/>
      <dgm:t>
        <a:bodyPr/>
        <a:lstStyle/>
        <a:p>
          <a:r>
            <a:rPr lang="es-MX" dirty="0" smtClean="0"/>
            <a:t>Cada una de las divisiones del FONDO basada en las atribuciones de cada sujeto obligado de conformidad con las disposiciones legales aplicables</a:t>
          </a:r>
          <a:endParaRPr lang="es-MX" dirty="0"/>
        </a:p>
      </dgm:t>
    </dgm:pt>
    <dgm:pt modelId="{DB9A3340-6F39-4C24-BF7C-60D77C11A165}" type="parTrans" cxnId="{9DF3EAAF-6739-4FBF-9126-D02C1985F1FF}">
      <dgm:prSet/>
      <dgm:spPr/>
      <dgm:t>
        <a:bodyPr/>
        <a:lstStyle/>
        <a:p>
          <a:endParaRPr lang="es-MX"/>
        </a:p>
      </dgm:t>
    </dgm:pt>
    <dgm:pt modelId="{99C880F3-E6CC-4E42-A5FA-30F858FEC40C}" type="sibTrans" cxnId="{9DF3EAAF-6739-4FBF-9126-D02C1985F1FF}">
      <dgm:prSet/>
      <dgm:spPr/>
      <dgm:t>
        <a:bodyPr/>
        <a:lstStyle/>
        <a:p>
          <a:endParaRPr lang="es-MX"/>
        </a:p>
      </dgm:t>
    </dgm:pt>
    <dgm:pt modelId="{85112FCA-CA1B-4634-B3BA-BE874E8900EE}">
      <dgm:prSet phldrT="[Texto]"/>
      <dgm:spPr/>
      <dgm:t>
        <a:bodyPr/>
        <a:lstStyle/>
        <a:p>
          <a:r>
            <a:rPr lang="es-MX" dirty="0" smtClean="0"/>
            <a:t>SERIE</a:t>
          </a:r>
          <a:endParaRPr lang="es-MX" dirty="0"/>
        </a:p>
      </dgm:t>
    </dgm:pt>
    <dgm:pt modelId="{3BD2EAAE-D565-4186-8CDD-DBD414D30C5E}" type="parTrans" cxnId="{55AA0E05-1198-4434-AF42-120B49E83D3A}">
      <dgm:prSet/>
      <dgm:spPr/>
      <dgm:t>
        <a:bodyPr/>
        <a:lstStyle/>
        <a:p>
          <a:endParaRPr lang="es-MX"/>
        </a:p>
      </dgm:t>
    </dgm:pt>
    <dgm:pt modelId="{853B1B6B-50DE-4158-95F7-EF973C923219}" type="sibTrans" cxnId="{55AA0E05-1198-4434-AF42-120B49E83D3A}">
      <dgm:prSet/>
      <dgm:spPr/>
      <dgm:t>
        <a:bodyPr/>
        <a:lstStyle/>
        <a:p>
          <a:endParaRPr lang="es-MX"/>
        </a:p>
      </dgm:t>
    </dgm:pt>
    <dgm:pt modelId="{8E0DA4DD-CECE-4B10-859C-80F4BD8DD132}">
      <dgm:prSet phldrT="[Texto]"/>
      <dgm:spPr/>
      <dgm:t>
        <a:bodyPr/>
        <a:lstStyle/>
        <a:p>
          <a:r>
            <a:rPr lang="es-MX" dirty="0" smtClean="0"/>
            <a:t>División de una sección que corresponde al conjunto de documentos producidos en el desarrollo de una misma atribución general y que versan sobre una materia o asunto específico.</a:t>
          </a:r>
          <a:endParaRPr lang="es-MX" dirty="0"/>
        </a:p>
      </dgm:t>
    </dgm:pt>
    <dgm:pt modelId="{1430CBFA-33C3-4EED-A96F-3ADC0E6E2178}" type="parTrans" cxnId="{FFEB68AD-74E9-4A12-8461-4FCD64B9C0E2}">
      <dgm:prSet/>
      <dgm:spPr/>
      <dgm:t>
        <a:bodyPr/>
        <a:lstStyle/>
        <a:p>
          <a:endParaRPr lang="es-MX"/>
        </a:p>
      </dgm:t>
    </dgm:pt>
    <dgm:pt modelId="{327556A4-9EBC-4BA9-8856-1D27C319C865}" type="sibTrans" cxnId="{FFEB68AD-74E9-4A12-8461-4FCD64B9C0E2}">
      <dgm:prSet/>
      <dgm:spPr/>
      <dgm:t>
        <a:bodyPr/>
        <a:lstStyle/>
        <a:p>
          <a:endParaRPr lang="es-MX"/>
        </a:p>
      </dgm:t>
    </dgm:pt>
    <dgm:pt modelId="{65644F0D-1717-4751-A9E9-C6FA3ADD6B55}" type="pres">
      <dgm:prSet presAssocID="{882E6B7C-0D28-47B3-81E1-90E5723CCE66}" presName="Name0" presStyleCnt="0">
        <dgm:presLayoutVars>
          <dgm:dir/>
          <dgm:animLvl val="lvl"/>
          <dgm:resizeHandles val="exact"/>
        </dgm:presLayoutVars>
      </dgm:prSet>
      <dgm:spPr/>
      <dgm:t>
        <a:bodyPr/>
        <a:lstStyle/>
        <a:p>
          <a:endParaRPr lang="es-MX"/>
        </a:p>
      </dgm:t>
    </dgm:pt>
    <dgm:pt modelId="{76578D75-A776-4B0D-8974-00CA5F30651C}" type="pres">
      <dgm:prSet presAssocID="{88639220-1243-47F6-9A9D-0496237AD4B0}" presName="composite" presStyleCnt="0"/>
      <dgm:spPr/>
    </dgm:pt>
    <dgm:pt modelId="{50057FBD-C487-4D17-84FF-C4DEEA4EAB12}" type="pres">
      <dgm:prSet presAssocID="{88639220-1243-47F6-9A9D-0496237AD4B0}" presName="parTx" presStyleLbl="alignNode1" presStyleIdx="0" presStyleCnt="3">
        <dgm:presLayoutVars>
          <dgm:chMax val="0"/>
          <dgm:chPref val="0"/>
          <dgm:bulletEnabled val="1"/>
        </dgm:presLayoutVars>
      </dgm:prSet>
      <dgm:spPr/>
      <dgm:t>
        <a:bodyPr/>
        <a:lstStyle/>
        <a:p>
          <a:endParaRPr lang="es-MX"/>
        </a:p>
      </dgm:t>
    </dgm:pt>
    <dgm:pt modelId="{A5DE1AFB-DD51-4AEA-8708-23FB6D49ACDA}" type="pres">
      <dgm:prSet presAssocID="{88639220-1243-47F6-9A9D-0496237AD4B0}" presName="desTx" presStyleLbl="alignAccFollowNode1" presStyleIdx="0" presStyleCnt="3">
        <dgm:presLayoutVars>
          <dgm:bulletEnabled val="1"/>
        </dgm:presLayoutVars>
      </dgm:prSet>
      <dgm:spPr/>
      <dgm:t>
        <a:bodyPr/>
        <a:lstStyle/>
        <a:p>
          <a:endParaRPr lang="es-MX"/>
        </a:p>
      </dgm:t>
    </dgm:pt>
    <dgm:pt modelId="{CD975BFC-3F32-4F52-9968-3471680155A8}" type="pres">
      <dgm:prSet presAssocID="{5A0BC2E4-378C-429D-A4FB-824A9B6CE5BD}" presName="space" presStyleCnt="0"/>
      <dgm:spPr/>
    </dgm:pt>
    <dgm:pt modelId="{CCA51C41-B1DF-4B81-AD8C-43DF6B94FEE8}" type="pres">
      <dgm:prSet presAssocID="{991B56EF-33B7-49DF-B134-82ACB2B8C41A}" presName="composite" presStyleCnt="0"/>
      <dgm:spPr/>
    </dgm:pt>
    <dgm:pt modelId="{339CC257-3CFB-4F47-91EE-46831108DB40}" type="pres">
      <dgm:prSet presAssocID="{991B56EF-33B7-49DF-B134-82ACB2B8C41A}" presName="parTx" presStyleLbl="alignNode1" presStyleIdx="1" presStyleCnt="3">
        <dgm:presLayoutVars>
          <dgm:chMax val="0"/>
          <dgm:chPref val="0"/>
          <dgm:bulletEnabled val="1"/>
        </dgm:presLayoutVars>
      </dgm:prSet>
      <dgm:spPr/>
      <dgm:t>
        <a:bodyPr/>
        <a:lstStyle/>
        <a:p>
          <a:endParaRPr lang="es-MX"/>
        </a:p>
      </dgm:t>
    </dgm:pt>
    <dgm:pt modelId="{BBF7F1EB-B962-4A04-BB65-D934A1AF6FA2}" type="pres">
      <dgm:prSet presAssocID="{991B56EF-33B7-49DF-B134-82ACB2B8C41A}" presName="desTx" presStyleLbl="alignAccFollowNode1" presStyleIdx="1" presStyleCnt="3">
        <dgm:presLayoutVars>
          <dgm:bulletEnabled val="1"/>
        </dgm:presLayoutVars>
      </dgm:prSet>
      <dgm:spPr/>
      <dgm:t>
        <a:bodyPr/>
        <a:lstStyle/>
        <a:p>
          <a:endParaRPr lang="es-MX"/>
        </a:p>
      </dgm:t>
    </dgm:pt>
    <dgm:pt modelId="{2196E931-6E89-4C26-BF17-46422461C898}" type="pres">
      <dgm:prSet presAssocID="{18E603CA-58F2-493D-9D24-9E25D5CE5B1D}" presName="space" presStyleCnt="0"/>
      <dgm:spPr/>
    </dgm:pt>
    <dgm:pt modelId="{FF14A0B5-58B4-49DD-A5A8-DA895C54DB9C}" type="pres">
      <dgm:prSet presAssocID="{85112FCA-CA1B-4634-B3BA-BE874E8900EE}" presName="composite" presStyleCnt="0"/>
      <dgm:spPr/>
    </dgm:pt>
    <dgm:pt modelId="{FD48B609-0D38-4323-9262-FBFBAE0B8567}" type="pres">
      <dgm:prSet presAssocID="{85112FCA-CA1B-4634-B3BA-BE874E8900EE}" presName="parTx" presStyleLbl="alignNode1" presStyleIdx="2" presStyleCnt="3">
        <dgm:presLayoutVars>
          <dgm:chMax val="0"/>
          <dgm:chPref val="0"/>
          <dgm:bulletEnabled val="1"/>
        </dgm:presLayoutVars>
      </dgm:prSet>
      <dgm:spPr/>
      <dgm:t>
        <a:bodyPr/>
        <a:lstStyle/>
        <a:p>
          <a:endParaRPr lang="es-MX"/>
        </a:p>
      </dgm:t>
    </dgm:pt>
    <dgm:pt modelId="{A060F1D8-1EF5-40C3-93A9-8D0DBB5448E3}" type="pres">
      <dgm:prSet presAssocID="{85112FCA-CA1B-4634-B3BA-BE874E8900EE}" presName="desTx" presStyleLbl="alignAccFollowNode1" presStyleIdx="2" presStyleCnt="3" custLinFactNeighborX="103" custLinFactNeighborY="998">
        <dgm:presLayoutVars>
          <dgm:bulletEnabled val="1"/>
        </dgm:presLayoutVars>
      </dgm:prSet>
      <dgm:spPr/>
      <dgm:t>
        <a:bodyPr/>
        <a:lstStyle/>
        <a:p>
          <a:endParaRPr lang="es-MX"/>
        </a:p>
      </dgm:t>
    </dgm:pt>
  </dgm:ptLst>
  <dgm:cxnLst>
    <dgm:cxn modelId="{5B7DEF6D-04BE-4798-828B-DF74DC7AACA4}" type="presOf" srcId="{991B56EF-33B7-49DF-B134-82ACB2B8C41A}" destId="{339CC257-3CFB-4F47-91EE-46831108DB40}" srcOrd="0" destOrd="0" presId="urn:microsoft.com/office/officeart/2005/8/layout/hList1"/>
    <dgm:cxn modelId="{24744B98-EECE-450B-83C0-2870C15ABCA9}" type="presOf" srcId="{959E3229-7121-40AB-8E15-D2BCE4272854}" destId="{BBF7F1EB-B962-4A04-BB65-D934A1AF6FA2}" srcOrd="0" destOrd="0" presId="urn:microsoft.com/office/officeart/2005/8/layout/hList1"/>
    <dgm:cxn modelId="{99101A3A-31A5-408A-8AD1-A9DC29C94212}" srcId="{882E6B7C-0D28-47B3-81E1-90E5723CCE66}" destId="{991B56EF-33B7-49DF-B134-82ACB2B8C41A}" srcOrd="1" destOrd="0" parTransId="{157A9DD5-0E19-4F0C-A779-AB48CBF01121}" sibTransId="{18E603CA-58F2-493D-9D24-9E25D5CE5B1D}"/>
    <dgm:cxn modelId="{52B68CDA-D587-45F0-A565-D7C979DF3B4C}" type="presOf" srcId="{8E0DA4DD-CECE-4B10-859C-80F4BD8DD132}" destId="{A060F1D8-1EF5-40C3-93A9-8D0DBB5448E3}" srcOrd="0" destOrd="0" presId="urn:microsoft.com/office/officeart/2005/8/layout/hList1"/>
    <dgm:cxn modelId="{6D3E56CE-81A8-4239-AB55-A88EAB4DB84C}" type="presOf" srcId="{88639220-1243-47F6-9A9D-0496237AD4B0}" destId="{50057FBD-C487-4D17-84FF-C4DEEA4EAB12}" srcOrd="0" destOrd="0" presId="urn:microsoft.com/office/officeart/2005/8/layout/hList1"/>
    <dgm:cxn modelId="{F7DB646F-17A4-442F-B4FD-72364E327FD9}" type="presOf" srcId="{882E6B7C-0D28-47B3-81E1-90E5723CCE66}" destId="{65644F0D-1717-4751-A9E9-C6FA3ADD6B55}" srcOrd="0" destOrd="0" presId="urn:microsoft.com/office/officeart/2005/8/layout/hList1"/>
    <dgm:cxn modelId="{B27F0277-A262-410F-AD4F-E6D7FC5339E4}" srcId="{882E6B7C-0D28-47B3-81E1-90E5723CCE66}" destId="{88639220-1243-47F6-9A9D-0496237AD4B0}" srcOrd="0" destOrd="0" parTransId="{760092C8-6474-41E9-A051-719731C76953}" sibTransId="{5A0BC2E4-378C-429D-A4FB-824A9B6CE5BD}"/>
    <dgm:cxn modelId="{C0990DC2-7264-4813-81BA-4405C7C1E51C}" type="presOf" srcId="{0AFAE1C0-EE63-4EF7-BD71-3511F57B9FA7}" destId="{A5DE1AFB-DD51-4AEA-8708-23FB6D49ACDA}" srcOrd="0" destOrd="0" presId="urn:microsoft.com/office/officeart/2005/8/layout/hList1"/>
    <dgm:cxn modelId="{55AA0E05-1198-4434-AF42-120B49E83D3A}" srcId="{882E6B7C-0D28-47B3-81E1-90E5723CCE66}" destId="{85112FCA-CA1B-4634-B3BA-BE874E8900EE}" srcOrd="2" destOrd="0" parTransId="{3BD2EAAE-D565-4186-8CDD-DBD414D30C5E}" sibTransId="{853B1B6B-50DE-4158-95F7-EF973C923219}"/>
    <dgm:cxn modelId="{DA84A540-4CC1-489A-8A8A-84B6FFF91B8E}" srcId="{88639220-1243-47F6-9A9D-0496237AD4B0}" destId="{0AFAE1C0-EE63-4EF7-BD71-3511F57B9FA7}" srcOrd="0" destOrd="0" parTransId="{819D6A35-38B0-48E6-A854-519914FC60E7}" sibTransId="{496E7B5B-6FEB-453B-B527-1584410EE302}"/>
    <dgm:cxn modelId="{9DF3EAAF-6739-4FBF-9126-D02C1985F1FF}" srcId="{991B56EF-33B7-49DF-B134-82ACB2B8C41A}" destId="{959E3229-7121-40AB-8E15-D2BCE4272854}" srcOrd="0" destOrd="0" parTransId="{DB9A3340-6F39-4C24-BF7C-60D77C11A165}" sibTransId="{99C880F3-E6CC-4E42-A5FA-30F858FEC40C}"/>
    <dgm:cxn modelId="{FFEB68AD-74E9-4A12-8461-4FCD64B9C0E2}" srcId="{85112FCA-CA1B-4634-B3BA-BE874E8900EE}" destId="{8E0DA4DD-CECE-4B10-859C-80F4BD8DD132}" srcOrd="0" destOrd="0" parTransId="{1430CBFA-33C3-4EED-A96F-3ADC0E6E2178}" sibTransId="{327556A4-9EBC-4BA9-8856-1D27C319C865}"/>
    <dgm:cxn modelId="{054B7965-60AB-4998-ADD6-493A175F9F89}" type="presOf" srcId="{85112FCA-CA1B-4634-B3BA-BE874E8900EE}" destId="{FD48B609-0D38-4323-9262-FBFBAE0B8567}" srcOrd="0" destOrd="0" presId="urn:microsoft.com/office/officeart/2005/8/layout/hList1"/>
    <dgm:cxn modelId="{0802BFA7-23C7-4693-A374-FA3CC35A662E}" type="presParOf" srcId="{65644F0D-1717-4751-A9E9-C6FA3ADD6B55}" destId="{76578D75-A776-4B0D-8974-00CA5F30651C}" srcOrd="0" destOrd="0" presId="urn:microsoft.com/office/officeart/2005/8/layout/hList1"/>
    <dgm:cxn modelId="{0A368F64-2BB7-494A-B244-40ED8E84746A}" type="presParOf" srcId="{76578D75-A776-4B0D-8974-00CA5F30651C}" destId="{50057FBD-C487-4D17-84FF-C4DEEA4EAB12}" srcOrd="0" destOrd="0" presId="urn:microsoft.com/office/officeart/2005/8/layout/hList1"/>
    <dgm:cxn modelId="{D3565FF3-F1CD-4890-BF8E-1AABE47F4203}" type="presParOf" srcId="{76578D75-A776-4B0D-8974-00CA5F30651C}" destId="{A5DE1AFB-DD51-4AEA-8708-23FB6D49ACDA}" srcOrd="1" destOrd="0" presId="urn:microsoft.com/office/officeart/2005/8/layout/hList1"/>
    <dgm:cxn modelId="{9E624F11-F503-41A7-8A63-56FF81D1B8AF}" type="presParOf" srcId="{65644F0D-1717-4751-A9E9-C6FA3ADD6B55}" destId="{CD975BFC-3F32-4F52-9968-3471680155A8}" srcOrd="1" destOrd="0" presId="urn:microsoft.com/office/officeart/2005/8/layout/hList1"/>
    <dgm:cxn modelId="{FC4D5C2F-9027-4427-B473-5DD78964BA2F}" type="presParOf" srcId="{65644F0D-1717-4751-A9E9-C6FA3ADD6B55}" destId="{CCA51C41-B1DF-4B81-AD8C-43DF6B94FEE8}" srcOrd="2" destOrd="0" presId="urn:microsoft.com/office/officeart/2005/8/layout/hList1"/>
    <dgm:cxn modelId="{DF44E709-DDC4-4801-BAE2-581A2526C14F}" type="presParOf" srcId="{CCA51C41-B1DF-4B81-AD8C-43DF6B94FEE8}" destId="{339CC257-3CFB-4F47-91EE-46831108DB40}" srcOrd="0" destOrd="0" presId="urn:microsoft.com/office/officeart/2005/8/layout/hList1"/>
    <dgm:cxn modelId="{13CEE9E6-75DC-4D31-97E0-F3B77FEAC44A}" type="presParOf" srcId="{CCA51C41-B1DF-4B81-AD8C-43DF6B94FEE8}" destId="{BBF7F1EB-B962-4A04-BB65-D934A1AF6FA2}" srcOrd="1" destOrd="0" presId="urn:microsoft.com/office/officeart/2005/8/layout/hList1"/>
    <dgm:cxn modelId="{5BF2C720-42DE-4ED0-86EE-2E084217F3D0}" type="presParOf" srcId="{65644F0D-1717-4751-A9E9-C6FA3ADD6B55}" destId="{2196E931-6E89-4C26-BF17-46422461C898}" srcOrd="3" destOrd="0" presId="urn:microsoft.com/office/officeart/2005/8/layout/hList1"/>
    <dgm:cxn modelId="{90569DE3-AE8E-4877-B09C-A7978D65B210}" type="presParOf" srcId="{65644F0D-1717-4751-A9E9-C6FA3ADD6B55}" destId="{FF14A0B5-58B4-49DD-A5A8-DA895C54DB9C}" srcOrd="4" destOrd="0" presId="urn:microsoft.com/office/officeart/2005/8/layout/hList1"/>
    <dgm:cxn modelId="{8CE8C4F1-79BE-4626-842D-BD612DD7296D}" type="presParOf" srcId="{FF14A0B5-58B4-49DD-A5A8-DA895C54DB9C}" destId="{FD48B609-0D38-4323-9262-FBFBAE0B8567}" srcOrd="0" destOrd="0" presId="urn:microsoft.com/office/officeart/2005/8/layout/hList1"/>
    <dgm:cxn modelId="{48EBFF61-59B4-48E0-A892-3110116996A6}" type="presParOf" srcId="{FF14A0B5-58B4-49DD-A5A8-DA895C54DB9C}" destId="{A060F1D8-1EF5-40C3-93A9-8D0DBB5448E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26556-5A74-43B4-B3EF-C09E478916A0}">
      <dsp:nvSpPr>
        <dsp:cNvPr id="0" name=""/>
        <dsp:cNvSpPr/>
      </dsp:nvSpPr>
      <dsp:spPr>
        <a:xfrm>
          <a:off x="566114" y="1114339"/>
          <a:ext cx="2025134" cy="183532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38100" rIns="76200" bIns="38100" numCol="1" spcCol="1270" anchor="ctr" anchorCtr="0">
          <a:noAutofit/>
        </a:bodyPr>
        <a:lstStyle/>
        <a:p>
          <a:pPr lvl="0" algn="just" defTabSz="2667000">
            <a:lnSpc>
              <a:spcPct val="90000"/>
            </a:lnSpc>
            <a:spcBef>
              <a:spcPct val="0"/>
            </a:spcBef>
            <a:spcAft>
              <a:spcPct val="35000"/>
            </a:spcAft>
          </a:pPr>
          <a:r>
            <a:rPr lang="es-ES_tradnl" sz="6000" kern="1200" dirty="0" smtClean="0"/>
            <a:t> </a:t>
          </a:r>
          <a:endParaRPr lang="es-MX" sz="6000" kern="1200" dirty="0"/>
        </a:p>
      </dsp:txBody>
      <dsp:txXfrm>
        <a:off x="1072398" y="1389637"/>
        <a:ext cx="987253" cy="1284725"/>
      </dsp:txXfrm>
    </dsp:sp>
    <dsp:sp modelId="{D1732F2B-443E-4416-ADB6-26F6DC35D53F}">
      <dsp:nvSpPr>
        <dsp:cNvPr id="0" name=""/>
        <dsp:cNvSpPr/>
      </dsp:nvSpPr>
      <dsp:spPr>
        <a:xfrm>
          <a:off x="3976" y="1507098"/>
          <a:ext cx="1049803" cy="10498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_tradnl" sz="2700" kern="1200" dirty="0" smtClean="0"/>
            <a:t>2010</a:t>
          </a:r>
          <a:endParaRPr lang="es-MX" sz="2700" kern="1200" dirty="0"/>
        </a:p>
      </dsp:txBody>
      <dsp:txXfrm>
        <a:off x="157716" y="1660838"/>
        <a:ext cx="742323" cy="742323"/>
      </dsp:txXfrm>
    </dsp:sp>
    <dsp:sp modelId="{3F84003F-EAC4-4214-91F3-E1899A4A4140}">
      <dsp:nvSpPr>
        <dsp:cNvPr id="0" name=""/>
        <dsp:cNvSpPr/>
      </dsp:nvSpPr>
      <dsp:spPr>
        <a:xfrm>
          <a:off x="3284613" y="1114339"/>
          <a:ext cx="2099607" cy="183532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1242B-6681-449D-8614-16E8CE68E7A1}">
      <dsp:nvSpPr>
        <dsp:cNvPr id="0" name=""/>
        <dsp:cNvSpPr/>
      </dsp:nvSpPr>
      <dsp:spPr>
        <a:xfrm>
          <a:off x="2759711" y="1507098"/>
          <a:ext cx="1049803" cy="10498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_tradnl" sz="2700" kern="1200" dirty="0" smtClean="0"/>
            <a:t>2012</a:t>
          </a:r>
          <a:endParaRPr lang="es-MX" sz="2700" kern="1200" dirty="0"/>
        </a:p>
      </dsp:txBody>
      <dsp:txXfrm>
        <a:off x="2913451" y="1660838"/>
        <a:ext cx="742323" cy="742323"/>
      </dsp:txXfrm>
    </dsp:sp>
    <dsp:sp modelId="{8605E62E-8714-4404-8458-20678F39A722}">
      <dsp:nvSpPr>
        <dsp:cNvPr id="0" name=""/>
        <dsp:cNvSpPr/>
      </dsp:nvSpPr>
      <dsp:spPr>
        <a:xfrm>
          <a:off x="6040348" y="1114339"/>
          <a:ext cx="2099607" cy="1835321"/>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46D564-A819-4D3A-AAC1-A1227DD47E5F}">
      <dsp:nvSpPr>
        <dsp:cNvPr id="0" name=""/>
        <dsp:cNvSpPr/>
      </dsp:nvSpPr>
      <dsp:spPr>
        <a:xfrm>
          <a:off x="5515446" y="1507098"/>
          <a:ext cx="1049803" cy="10498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S_tradnl" sz="2700" kern="1200" dirty="0" smtClean="0"/>
            <a:t>2013</a:t>
          </a:r>
          <a:endParaRPr lang="es-MX" sz="2700" kern="1200" dirty="0"/>
        </a:p>
      </dsp:txBody>
      <dsp:txXfrm>
        <a:off x="5669186" y="1660838"/>
        <a:ext cx="742323" cy="7423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26556-5A74-43B4-B3EF-C09E478916A0}">
      <dsp:nvSpPr>
        <dsp:cNvPr id="0" name=""/>
        <dsp:cNvSpPr/>
      </dsp:nvSpPr>
      <dsp:spPr>
        <a:xfrm>
          <a:off x="277653" y="852786"/>
          <a:ext cx="2404041" cy="2398989"/>
        </a:xfrm>
        <a:prstGeom prst="rightArrow">
          <a:avLst>
            <a:gd name="adj1" fmla="val 70000"/>
            <a:gd name="adj2" fmla="val 50000"/>
          </a:avLst>
        </a:prstGeom>
        <a:solidFill>
          <a:schemeClr val="accent2">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38100" rIns="76200" bIns="38100" numCol="1" spcCol="1270" anchor="ctr" anchorCtr="0">
          <a:noAutofit/>
        </a:bodyPr>
        <a:lstStyle/>
        <a:p>
          <a:pPr lvl="0" algn="just" defTabSz="2667000">
            <a:lnSpc>
              <a:spcPct val="90000"/>
            </a:lnSpc>
            <a:spcBef>
              <a:spcPct val="0"/>
            </a:spcBef>
            <a:spcAft>
              <a:spcPct val="35000"/>
            </a:spcAft>
          </a:pPr>
          <a:r>
            <a:rPr lang="es-ES_tradnl" sz="6000" kern="1200" dirty="0" smtClean="0">
              <a:solidFill>
                <a:schemeClr val="bg1"/>
              </a:solidFill>
            </a:rPr>
            <a:t> </a:t>
          </a:r>
          <a:endParaRPr lang="es-MX" sz="6000" kern="1200" dirty="0">
            <a:solidFill>
              <a:schemeClr val="bg1"/>
            </a:solidFill>
          </a:endParaRPr>
        </a:p>
      </dsp:txBody>
      <dsp:txXfrm>
        <a:off x="878664" y="1212634"/>
        <a:ext cx="1171970" cy="1679293"/>
      </dsp:txXfrm>
    </dsp:sp>
    <dsp:sp modelId="{D1732F2B-443E-4416-ADB6-26F6DC35D53F}">
      <dsp:nvSpPr>
        <dsp:cNvPr id="0" name=""/>
        <dsp:cNvSpPr/>
      </dsp:nvSpPr>
      <dsp:spPr>
        <a:xfrm>
          <a:off x="3024" y="1518232"/>
          <a:ext cx="1027535" cy="1027535"/>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_tradnl" sz="2300" kern="1200" dirty="0" smtClean="0"/>
            <a:t>2013-2014</a:t>
          </a:r>
          <a:endParaRPr lang="es-MX" sz="2300" kern="1200" dirty="0"/>
        </a:p>
      </dsp:txBody>
      <dsp:txXfrm>
        <a:off x="153503" y="1668711"/>
        <a:ext cx="726577" cy="726577"/>
      </dsp:txXfrm>
    </dsp:sp>
    <dsp:sp modelId="{3F84003F-EAC4-4214-91F3-E1899A4A4140}">
      <dsp:nvSpPr>
        <dsp:cNvPr id="0" name=""/>
        <dsp:cNvSpPr/>
      </dsp:nvSpPr>
      <dsp:spPr>
        <a:xfrm>
          <a:off x="3388557" y="1133804"/>
          <a:ext cx="2055070" cy="1796390"/>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1242B-6681-449D-8614-16E8CE68E7A1}">
      <dsp:nvSpPr>
        <dsp:cNvPr id="0" name=""/>
        <dsp:cNvSpPr/>
      </dsp:nvSpPr>
      <dsp:spPr>
        <a:xfrm>
          <a:off x="2874789" y="1518232"/>
          <a:ext cx="1027535" cy="1027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_tradnl" sz="2300" kern="1200" dirty="0" smtClean="0"/>
            <a:t>2015</a:t>
          </a:r>
          <a:endParaRPr lang="es-MX" sz="2300" kern="1200" dirty="0"/>
        </a:p>
      </dsp:txBody>
      <dsp:txXfrm>
        <a:off x="3025268" y="1668711"/>
        <a:ext cx="726577" cy="726577"/>
      </dsp:txXfrm>
    </dsp:sp>
    <dsp:sp modelId="{8605E62E-8714-4404-8458-20678F39A722}">
      <dsp:nvSpPr>
        <dsp:cNvPr id="0" name=""/>
        <dsp:cNvSpPr/>
      </dsp:nvSpPr>
      <dsp:spPr>
        <a:xfrm>
          <a:off x="6047119" y="1224019"/>
          <a:ext cx="2055070" cy="1796390"/>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46D564-A819-4D3A-AAC1-A1227DD47E5F}">
      <dsp:nvSpPr>
        <dsp:cNvPr id="0" name=""/>
        <dsp:cNvSpPr/>
      </dsp:nvSpPr>
      <dsp:spPr>
        <a:xfrm>
          <a:off x="5572069" y="1518232"/>
          <a:ext cx="1027535" cy="1027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_tradnl" sz="2300" kern="1200" dirty="0" smtClean="0"/>
            <a:t>2017</a:t>
          </a:r>
          <a:endParaRPr lang="es-MX" sz="2300" kern="1200" dirty="0"/>
        </a:p>
      </dsp:txBody>
      <dsp:txXfrm>
        <a:off x="5722548" y="1668711"/>
        <a:ext cx="726577" cy="726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26556-5A74-43B4-B3EF-C09E478916A0}">
      <dsp:nvSpPr>
        <dsp:cNvPr id="0" name=""/>
        <dsp:cNvSpPr/>
      </dsp:nvSpPr>
      <dsp:spPr>
        <a:xfrm>
          <a:off x="777732" y="0"/>
          <a:ext cx="2537961" cy="230008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lvl="0" algn="just" defTabSz="1066800">
            <a:lnSpc>
              <a:spcPct val="90000"/>
            </a:lnSpc>
            <a:spcBef>
              <a:spcPct val="0"/>
            </a:spcBef>
            <a:spcAft>
              <a:spcPct val="35000"/>
            </a:spcAft>
          </a:pPr>
          <a:r>
            <a:rPr lang="es-MX" sz="2400" kern="1200" smtClean="0"/>
            <a:t>Ley Estatal de archivos</a:t>
          </a:r>
          <a:endParaRPr lang="es-MX" sz="2400" kern="1200" dirty="0"/>
        </a:p>
      </dsp:txBody>
      <dsp:txXfrm>
        <a:off x="1412223" y="345012"/>
        <a:ext cx="1237256" cy="1610058"/>
      </dsp:txXfrm>
    </dsp:sp>
    <dsp:sp modelId="{D1732F2B-443E-4416-ADB6-26F6DC35D53F}">
      <dsp:nvSpPr>
        <dsp:cNvPr id="0" name=""/>
        <dsp:cNvSpPr/>
      </dsp:nvSpPr>
      <dsp:spPr>
        <a:xfrm>
          <a:off x="73243" y="492217"/>
          <a:ext cx="1315646" cy="13156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_tradnl" sz="3400" kern="1200" dirty="0" smtClean="0"/>
            <a:t>2013</a:t>
          </a:r>
          <a:endParaRPr lang="es-MX" sz="3400" kern="1200" dirty="0"/>
        </a:p>
      </dsp:txBody>
      <dsp:txXfrm>
        <a:off x="265915" y="684889"/>
        <a:ext cx="930302" cy="930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26556-5A74-43B4-B3EF-C09E478916A0}">
      <dsp:nvSpPr>
        <dsp:cNvPr id="0" name=""/>
        <dsp:cNvSpPr/>
      </dsp:nvSpPr>
      <dsp:spPr>
        <a:xfrm>
          <a:off x="709710" y="-322559"/>
          <a:ext cx="2573670" cy="2568261"/>
        </a:xfrm>
        <a:prstGeom prst="rightArrow">
          <a:avLst>
            <a:gd name="adj1" fmla="val 70000"/>
            <a:gd name="adj2" fmla="val 50000"/>
          </a:avLst>
        </a:prstGeom>
        <a:solidFill>
          <a:schemeClr val="accent2">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38100" rIns="76200" bIns="38100" numCol="1" spcCol="1270" anchor="ctr" anchorCtr="0">
          <a:noAutofit/>
        </a:bodyPr>
        <a:lstStyle/>
        <a:p>
          <a:pPr lvl="0" algn="just" defTabSz="2667000">
            <a:lnSpc>
              <a:spcPct val="90000"/>
            </a:lnSpc>
            <a:spcBef>
              <a:spcPct val="0"/>
            </a:spcBef>
            <a:spcAft>
              <a:spcPct val="35000"/>
            </a:spcAft>
          </a:pPr>
          <a:r>
            <a:rPr lang="es-ES_tradnl" sz="6000" kern="1200" dirty="0" smtClean="0">
              <a:solidFill>
                <a:schemeClr val="bg1"/>
              </a:solidFill>
            </a:rPr>
            <a:t> </a:t>
          </a:r>
          <a:endParaRPr lang="es-MX" sz="6000" kern="1200" dirty="0">
            <a:solidFill>
              <a:schemeClr val="bg1"/>
            </a:solidFill>
          </a:endParaRPr>
        </a:p>
      </dsp:txBody>
      <dsp:txXfrm>
        <a:off x="1353128" y="62680"/>
        <a:ext cx="1254664" cy="1797783"/>
      </dsp:txXfrm>
    </dsp:sp>
    <dsp:sp modelId="{D1732F2B-443E-4416-ADB6-26F6DC35D53F}">
      <dsp:nvSpPr>
        <dsp:cNvPr id="0" name=""/>
        <dsp:cNvSpPr/>
      </dsp:nvSpPr>
      <dsp:spPr>
        <a:xfrm>
          <a:off x="415703" y="411552"/>
          <a:ext cx="1100037" cy="110003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_tradnl" sz="2500" kern="1200" dirty="0" smtClean="0"/>
            <a:t>2013-2014</a:t>
          </a:r>
          <a:endParaRPr lang="es-MX" sz="2500" kern="1200" dirty="0"/>
        </a:p>
      </dsp:txBody>
      <dsp:txXfrm>
        <a:off x="576800" y="572649"/>
        <a:ext cx="777843" cy="7778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4003F-EAC4-4214-91F3-E1899A4A4140}">
      <dsp:nvSpPr>
        <dsp:cNvPr id="0" name=""/>
        <dsp:cNvSpPr/>
      </dsp:nvSpPr>
      <dsp:spPr>
        <a:xfrm>
          <a:off x="1029915" y="0"/>
          <a:ext cx="2206549" cy="192880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1242B-6681-449D-8614-16E8CE68E7A1}">
      <dsp:nvSpPr>
        <dsp:cNvPr id="0" name=""/>
        <dsp:cNvSpPr/>
      </dsp:nvSpPr>
      <dsp:spPr>
        <a:xfrm>
          <a:off x="478278" y="412763"/>
          <a:ext cx="1103274" cy="11032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_tradnl" sz="2800" kern="1200" dirty="0" smtClean="0"/>
            <a:t>2015</a:t>
          </a:r>
          <a:endParaRPr lang="es-MX" sz="2800" kern="1200" dirty="0"/>
        </a:p>
      </dsp:txBody>
      <dsp:txXfrm>
        <a:off x="639849" y="574334"/>
        <a:ext cx="780132" cy="7801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4003F-EAC4-4214-91F3-E1899A4A4140}">
      <dsp:nvSpPr>
        <dsp:cNvPr id="0" name=""/>
        <dsp:cNvSpPr/>
      </dsp:nvSpPr>
      <dsp:spPr>
        <a:xfrm>
          <a:off x="797770" y="0"/>
          <a:ext cx="1652241" cy="144426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E1242B-6681-449D-8614-16E8CE68E7A1}">
      <dsp:nvSpPr>
        <dsp:cNvPr id="0" name=""/>
        <dsp:cNvSpPr/>
      </dsp:nvSpPr>
      <dsp:spPr>
        <a:xfrm>
          <a:off x="384710" y="309073"/>
          <a:ext cx="826120" cy="826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_tradnl" sz="2100" kern="1200" dirty="0" smtClean="0"/>
            <a:t>2015</a:t>
          </a:r>
          <a:endParaRPr lang="es-MX" sz="2100" kern="1200" dirty="0"/>
        </a:p>
      </dsp:txBody>
      <dsp:txXfrm>
        <a:off x="505692" y="430055"/>
        <a:ext cx="584156" cy="584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5E62E-8714-4404-8458-20678F39A722}">
      <dsp:nvSpPr>
        <dsp:cNvPr id="0" name=""/>
        <dsp:cNvSpPr/>
      </dsp:nvSpPr>
      <dsp:spPr>
        <a:xfrm>
          <a:off x="621935" y="0"/>
          <a:ext cx="3065895" cy="1785950"/>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46D564-A819-4D3A-AAC1-A1227DD47E5F}">
      <dsp:nvSpPr>
        <dsp:cNvPr id="0" name=""/>
        <dsp:cNvSpPr/>
      </dsp:nvSpPr>
      <dsp:spPr>
        <a:xfrm>
          <a:off x="149176" y="315168"/>
          <a:ext cx="1021563" cy="10215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_tradnl" sz="2600" kern="1200" dirty="0" smtClean="0"/>
            <a:t>2016</a:t>
          </a:r>
          <a:endParaRPr lang="es-MX" sz="2600" kern="1200" dirty="0"/>
        </a:p>
      </dsp:txBody>
      <dsp:txXfrm>
        <a:off x="298780" y="464772"/>
        <a:ext cx="722355" cy="7223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5E62E-8714-4404-8458-20678F39A722}">
      <dsp:nvSpPr>
        <dsp:cNvPr id="0" name=""/>
        <dsp:cNvSpPr/>
      </dsp:nvSpPr>
      <dsp:spPr>
        <a:xfrm>
          <a:off x="476262" y="0"/>
          <a:ext cx="2000264" cy="174848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46D564-A819-4D3A-AAC1-A1227DD47E5F}">
      <dsp:nvSpPr>
        <dsp:cNvPr id="0" name=""/>
        <dsp:cNvSpPr/>
      </dsp:nvSpPr>
      <dsp:spPr>
        <a:xfrm>
          <a:off x="0" y="357194"/>
          <a:ext cx="1000132" cy="1000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_tradnl" sz="2600" kern="1200" dirty="0" smtClean="0"/>
            <a:t>2018</a:t>
          </a:r>
          <a:endParaRPr lang="es-MX" sz="2600" kern="1200" dirty="0"/>
        </a:p>
      </dsp:txBody>
      <dsp:txXfrm>
        <a:off x="146466" y="503660"/>
        <a:ext cx="707200" cy="707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57FBD-C487-4D17-84FF-C4DEEA4EAB12}">
      <dsp:nvSpPr>
        <dsp:cNvPr id="0" name=""/>
        <dsp:cNvSpPr/>
      </dsp:nvSpPr>
      <dsp:spPr>
        <a:xfrm>
          <a:off x="1905" y="107462"/>
          <a:ext cx="185737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kern="1200" dirty="0" smtClean="0"/>
            <a:t>FONDO</a:t>
          </a:r>
          <a:endParaRPr lang="es-MX" sz="1800" kern="1200" dirty="0"/>
        </a:p>
      </dsp:txBody>
      <dsp:txXfrm>
        <a:off x="1905" y="107462"/>
        <a:ext cx="1857374" cy="518400"/>
      </dsp:txXfrm>
    </dsp:sp>
    <dsp:sp modelId="{A5DE1AFB-DD51-4AEA-8708-23FB6D49ACDA}">
      <dsp:nvSpPr>
        <dsp:cNvPr id="0" name=""/>
        <dsp:cNvSpPr/>
      </dsp:nvSpPr>
      <dsp:spPr>
        <a:xfrm>
          <a:off x="1905" y="625862"/>
          <a:ext cx="1857374" cy="38241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Conjunto de documentos producidos orgánicamente por un sujeto obligado, se identifica con el nombre de éste último</a:t>
          </a:r>
          <a:endParaRPr lang="es-MX" sz="1800" kern="1200" dirty="0"/>
        </a:p>
      </dsp:txBody>
      <dsp:txXfrm>
        <a:off x="1905" y="625862"/>
        <a:ext cx="1857374" cy="3824160"/>
      </dsp:txXfrm>
    </dsp:sp>
    <dsp:sp modelId="{339CC257-3CFB-4F47-91EE-46831108DB40}">
      <dsp:nvSpPr>
        <dsp:cNvPr id="0" name=""/>
        <dsp:cNvSpPr/>
      </dsp:nvSpPr>
      <dsp:spPr>
        <a:xfrm>
          <a:off x="2119312" y="107462"/>
          <a:ext cx="185737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kern="1200" dirty="0" smtClean="0"/>
            <a:t>SECCIÓN</a:t>
          </a:r>
          <a:endParaRPr lang="es-MX" sz="1800" kern="1200" dirty="0"/>
        </a:p>
      </dsp:txBody>
      <dsp:txXfrm>
        <a:off x="2119312" y="107462"/>
        <a:ext cx="1857374" cy="518400"/>
      </dsp:txXfrm>
    </dsp:sp>
    <dsp:sp modelId="{BBF7F1EB-B962-4A04-BB65-D934A1AF6FA2}">
      <dsp:nvSpPr>
        <dsp:cNvPr id="0" name=""/>
        <dsp:cNvSpPr/>
      </dsp:nvSpPr>
      <dsp:spPr>
        <a:xfrm>
          <a:off x="2119312" y="625862"/>
          <a:ext cx="1857374" cy="38241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Cada una de las divisiones del FONDO basada en las atribuciones de cada sujeto obligado de conformidad con las disposiciones legales aplicables</a:t>
          </a:r>
          <a:endParaRPr lang="es-MX" sz="1800" kern="1200" dirty="0"/>
        </a:p>
      </dsp:txBody>
      <dsp:txXfrm>
        <a:off x="2119312" y="625862"/>
        <a:ext cx="1857374" cy="3824160"/>
      </dsp:txXfrm>
    </dsp:sp>
    <dsp:sp modelId="{FD48B609-0D38-4323-9262-FBFBAE0B8567}">
      <dsp:nvSpPr>
        <dsp:cNvPr id="0" name=""/>
        <dsp:cNvSpPr/>
      </dsp:nvSpPr>
      <dsp:spPr>
        <a:xfrm>
          <a:off x="4236719" y="107462"/>
          <a:ext cx="185737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MX" sz="1800" kern="1200" dirty="0" smtClean="0"/>
            <a:t>SERIE</a:t>
          </a:r>
          <a:endParaRPr lang="es-MX" sz="1800" kern="1200" dirty="0"/>
        </a:p>
      </dsp:txBody>
      <dsp:txXfrm>
        <a:off x="4236719" y="107462"/>
        <a:ext cx="1857374" cy="518400"/>
      </dsp:txXfrm>
    </dsp:sp>
    <dsp:sp modelId="{A060F1D8-1EF5-40C3-93A9-8D0DBB5448E3}">
      <dsp:nvSpPr>
        <dsp:cNvPr id="0" name=""/>
        <dsp:cNvSpPr/>
      </dsp:nvSpPr>
      <dsp:spPr>
        <a:xfrm>
          <a:off x="4238625" y="664027"/>
          <a:ext cx="1857374" cy="38241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t>División de una sección que corresponde al conjunto de documentos producidos en el desarrollo de una misma atribución general y que versan sobre una materia o asunto específico.</a:t>
          </a:r>
          <a:endParaRPr lang="es-MX" sz="1800" kern="1200" dirty="0"/>
        </a:p>
      </dsp:txBody>
      <dsp:txXfrm>
        <a:off x="4238625" y="664027"/>
        <a:ext cx="1857374" cy="38241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BFECD78-3C8E-49F2-8FAB-59489D168ABB}" type="datetimeFigureOut">
              <a:rPr lang="en-US" smtClean="0"/>
              <a:pPr/>
              <a:t>5/24/2018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FB56013-B943-42BA-886F-6F9D4EB85E9D}" type="slidenum">
              <a:rPr lang="en-US" smtClean="0"/>
              <a:pPr/>
              <a:t>‹Nº›</a:t>
            </a:fld>
            <a:endParaRPr lang="en-US"/>
          </a:p>
        </p:txBody>
      </p:sp>
      <p:pic>
        <p:nvPicPr>
          <p:cNvPr id="7" name="Imagen 4" descr="PLANTILLA ARCHIVOS_Mesa de trabajo 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879" y="0"/>
            <a:ext cx="9135428" cy="6858000"/>
          </a:xfrm>
          <a:prstGeom prst="rect">
            <a:avLst/>
          </a:prstGeom>
        </p:spPr>
      </p:pic>
      <p:pic>
        <p:nvPicPr>
          <p:cNvPr id="8" name="Imagen 5" descr="pl edit_02_Mesa de trabajo 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72" y="0"/>
            <a:ext cx="9135428" cy="6858000"/>
          </a:xfrm>
          <a:prstGeom prst="rect">
            <a:avLst/>
          </a:prstGeom>
        </p:spPr>
      </p:pic>
    </p:spTree>
    <p:extLst>
      <p:ext uri="{BB962C8B-B14F-4D97-AF65-F5344CB8AC3E}">
        <p14:creationId xmlns:p14="http://schemas.microsoft.com/office/powerpoint/2010/main" val="303968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BFECD78-3C8E-49F2-8FAB-59489D168ABB}" type="datetimeFigureOut">
              <a:rPr lang="en-US" smtClean="0"/>
              <a:pPr/>
              <a:t>5/24/2018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FB56013-B943-42BA-886F-6F9D4EB85E9D}" type="slidenum">
              <a:rPr lang="en-US" smtClean="0"/>
              <a:pPr/>
              <a:t>‹Nº›</a:t>
            </a:fld>
            <a:endParaRPr lang="en-US"/>
          </a:p>
        </p:txBody>
      </p:sp>
    </p:spTree>
    <p:extLst>
      <p:ext uri="{BB962C8B-B14F-4D97-AF65-F5344CB8AC3E}">
        <p14:creationId xmlns:p14="http://schemas.microsoft.com/office/powerpoint/2010/main" val="57365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BFECD78-3C8E-49F2-8FAB-59489D168ABB}" type="datetimeFigureOut">
              <a:rPr lang="en-US" smtClean="0"/>
              <a:pPr/>
              <a:t>5/24/2018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FB56013-B943-42BA-886F-6F9D4EB85E9D}" type="slidenum">
              <a:rPr lang="en-US" smtClean="0"/>
              <a:pPr/>
              <a:t>‹Nº›</a:t>
            </a:fld>
            <a:endParaRPr lang="en-US"/>
          </a:p>
        </p:txBody>
      </p:sp>
    </p:spTree>
    <p:extLst>
      <p:ext uri="{BB962C8B-B14F-4D97-AF65-F5344CB8AC3E}">
        <p14:creationId xmlns:p14="http://schemas.microsoft.com/office/powerpoint/2010/main" val="9387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5/24/2018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70801D2-4983-45A2-85B7-0B6344E023EF}" type="datetimeFigureOut">
              <a:rPr lang="es-MX" smtClean="0"/>
              <a:pPr/>
              <a:t>24/05/2018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4451E67-E144-46BA-BC82-B6F9BD99B914}" type="slidenum">
              <a:rPr lang="es-MX" smtClean="0"/>
              <a:pPr/>
              <a:t>‹Nº›</a:t>
            </a:fld>
            <a:endParaRPr lang="es-MX"/>
          </a:p>
        </p:txBody>
      </p:sp>
    </p:spTree>
    <p:extLst>
      <p:ext uri="{BB962C8B-B14F-4D97-AF65-F5344CB8AC3E}">
        <p14:creationId xmlns:p14="http://schemas.microsoft.com/office/powerpoint/2010/main" val="58814092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BFECD78-3C8E-49F2-8FAB-59489D168ABB}" type="datetimeFigureOut">
              <a:rPr lang="en-US" smtClean="0"/>
              <a:pPr/>
              <a:t>5/24/2018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FB56013-B943-42BA-886F-6F9D4EB85E9D}" type="slidenum">
              <a:rPr lang="en-US" smtClean="0"/>
              <a:pPr/>
              <a:t>‹Nº›</a:t>
            </a:fld>
            <a:endParaRPr lang="en-US"/>
          </a:p>
        </p:txBody>
      </p:sp>
    </p:spTree>
    <p:extLst>
      <p:ext uri="{BB962C8B-B14F-4D97-AF65-F5344CB8AC3E}">
        <p14:creationId xmlns:p14="http://schemas.microsoft.com/office/powerpoint/2010/main" val="73893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BFECD78-3C8E-49F2-8FAB-59489D168ABB}" type="datetimeFigureOut">
              <a:rPr lang="en-US" smtClean="0"/>
              <a:pPr/>
              <a:t>5/24/2018</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FB56013-B943-42BA-886F-6F9D4EB85E9D}" type="slidenum">
              <a:rPr lang="en-US" smtClean="0"/>
              <a:pPr/>
              <a:t>‹Nº›</a:t>
            </a:fld>
            <a:endParaRPr lang="en-US"/>
          </a:p>
        </p:txBody>
      </p:sp>
    </p:spTree>
    <p:extLst>
      <p:ext uri="{BB962C8B-B14F-4D97-AF65-F5344CB8AC3E}">
        <p14:creationId xmlns:p14="http://schemas.microsoft.com/office/powerpoint/2010/main" val="93905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BFECD78-3C8E-49F2-8FAB-59489D168ABB}" type="datetimeFigureOut">
              <a:rPr lang="en-US" smtClean="0"/>
              <a:pPr/>
              <a:t>5/24/2018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FB56013-B943-42BA-886F-6F9D4EB85E9D}" type="slidenum">
              <a:rPr lang="en-US" smtClean="0"/>
              <a:pPr/>
              <a:t>‹Nº›</a:t>
            </a:fld>
            <a:endParaRPr lang="en-US"/>
          </a:p>
        </p:txBody>
      </p:sp>
    </p:spTree>
    <p:extLst>
      <p:ext uri="{BB962C8B-B14F-4D97-AF65-F5344CB8AC3E}">
        <p14:creationId xmlns:p14="http://schemas.microsoft.com/office/powerpoint/2010/main" val="34000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BFECD78-3C8E-49F2-8FAB-59489D168ABB}" type="datetimeFigureOut">
              <a:rPr lang="en-US" smtClean="0"/>
              <a:pPr/>
              <a:t>5/24/2018</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FB56013-B943-42BA-886F-6F9D4EB85E9D}" type="slidenum">
              <a:rPr lang="en-US" smtClean="0"/>
              <a:pPr/>
              <a:t>‹Nº›</a:t>
            </a:fld>
            <a:endParaRPr lang="en-US"/>
          </a:p>
        </p:txBody>
      </p:sp>
    </p:spTree>
    <p:extLst>
      <p:ext uri="{BB962C8B-B14F-4D97-AF65-F5344CB8AC3E}">
        <p14:creationId xmlns:p14="http://schemas.microsoft.com/office/powerpoint/2010/main" val="331850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BFECD78-3C8E-49F2-8FAB-59489D168ABB}" type="datetimeFigureOut">
              <a:rPr lang="en-US" smtClean="0"/>
              <a:pPr/>
              <a:t>5/24/2018</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FB56013-B943-42BA-886F-6F9D4EB85E9D}" type="slidenum">
              <a:rPr lang="en-US" smtClean="0"/>
              <a:pPr/>
              <a:t>‹Nº›</a:t>
            </a:fld>
            <a:endParaRPr lang="en-US"/>
          </a:p>
        </p:txBody>
      </p:sp>
    </p:spTree>
    <p:extLst>
      <p:ext uri="{BB962C8B-B14F-4D97-AF65-F5344CB8AC3E}">
        <p14:creationId xmlns:p14="http://schemas.microsoft.com/office/powerpoint/2010/main" val="99805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BFECD78-3C8E-49F2-8FAB-59489D168ABB}" type="datetimeFigureOut">
              <a:rPr lang="en-US" smtClean="0"/>
              <a:pPr/>
              <a:t>5/24/2018</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FB56013-B943-42BA-886F-6F9D4EB85E9D}" type="slidenum">
              <a:rPr lang="en-US" smtClean="0"/>
              <a:pPr/>
              <a:t>‹Nº›</a:t>
            </a:fld>
            <a:endParaRPr lang="en-US"/>
          </a:p>
        </p:txBody>
      </p:sp>
    </p:spTree>
    <p:extLst>
      <p:ext uri="{BB962C8B-B14F-4D97-AF65-F5344CB8AC3E}">
        <p14:creationId xmlns:p14="http://schemas.microsoft.com/office/powerpoint/2010/main" val="99657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BFECD78-3C8E-49F2-8FAB-59489D168ABB}" type="datetimeFigureOut">
              <a:rPr lang="en-US" smtClean="0"/>
              <a:pPr/>
              <a:t>5/24/2018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FB56013-B943-42BA-886F-6F9D4EB85E9D}" type="slidenum">
              <a:rPr lang="en-US" smtClean="0"/>
              <a:pPr/>
              <a:t>‹Nº›</a:t>
            </a:fld>
            <a:endParaRPr lang="en-US"/>
          </a:p>
        </p:txBody>
      </p:sp>
    </p:spTree>
    <p:extLst>
      <p:ext uri="{BB962C8B-B14F-4D97-AF65-F5344CB8AC3E}">
        <p14:creationId xmlns:p14="http://schemas.microsoft.com/office/powerpoint/2010/main" val="347711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BFECD78-3C8E-49F2-8FAB-59489D168ABB}" type="datetimeFigureOut">
              <a:rPr lang="en-US" smtClean="0"/>
              <a:pPr/>
              <a:t>5/24/2018</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FB56013-B943-42BA-886F-6F9D4EB85E9D}" type="slidenum">
              <a:rPr lang="en-US" smtClean="0"/>
              <a:pPr/>
              <a:t>‹Nº›</a:t>
            </a:fld>
            <a:endParaRPr lang="en-US"/>
          </a:p>
        </p:txBody>
      </p:sp>
    </p:spTree>
    <p:extLst>
      <p:ext uri="{BB962C8B-B14F-4D97-AF65-F5344CB8AC3E}">
        <p14:creationId xmlns:p14="http://schemas.microsoft.com/office/powerpoint/2010/main" val="378930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5/24/2018</a:t>
            </a:fld>
            <a:endParaRPr lang="en-U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‹Nº›</a:t>
            </a:fld>
            <a:endParaRPr lang="en-US"/>
          </a:p>
        </p:txBody>
      </p:sp>
      <p:pic>
        <p:nvPicPr>
          <p:cNvPr id="7" name="Imagen 4" descr="PLANTILLA ARCHIVOS_Mesa de trabajo 1.png"/>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9148307" cy="6858000"/>
          </a:xfrm>
          <a:prstGeom prst="rect">
            <a:avLst/>
          </a:prstGeom>
        </p:spPr>
      </p:pic>
    </p:spTree>
    <p:extLst>
      <p:ext uri="{BB962C8B-B14F-4D97-AF65-F5344CB8AC3E}">
        <p14:creationId xmlns:p14="http://schemas.microsoft.com/office/powerpoint/2010/main" val="1520486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png"/><Relationship Id="rId3" Type="http://schemas.openxmlformats.org/officeDocument/2006/relationships/image" Target="../media/image12.png"/><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41"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52.xml.rels><?xml version="1.0" encoding="UTF-8" standalone="yes"?>
<Relationships xmlns="http://schemas.openxmlformats.org/package/2006/relationships"><Relationship Id="rId3" Type="http://schemas.openxmlformats.org/officeDocument/2006/relationships/hyperlink" Target="http://www.ichitaip.org/infoweb/archivos/gestiondocumental/Mod_I_Marco_Normativo.pdf" TargetMode="External"/><Relationship Id="rId2" Type="http://schemas.openxmlformats.org/officeDocument/2006/relationships/hyperlink" Target="http://snt.org.mx/images/Doctos/Lineamientos_para_la_Conservacion_de_Archivos.pdf" TargetMode="External"/><Relationship Id="rId1" Type="http://schemas.openxmlformats.org/officeDocument/2006/relationships/slideLayout" Target="../slideLayouts/slideLayout2.xml"/><Relationship Id="rId6" Type="http://schemas.openxmlformats.org/officeDocument/2006/relationships/hyperlink" Target="http://inicio.inai.org.mx/SitePages/Archivo_Gestion20.aspx" TargetMode="External"/><Relationship Id="rId5" Type="http://schemas.openxmlformats.org/officeDocument/2006/relationships/hyperlink" Target="http://www.ichitaip.org/infoweb/archivos/gestiondocumental/Mod_III_Org_documental_instrumentos.pdf" TargetMode="External"/><Relationship Id="rId4" Type="http://schemas.openxmlformats.org/officeDocument/2006/relationships/hyperlink" Target="http://www.ichitaip.org/infoweb/archivos/gestiondocumental/Mod_II_Gestion_documental_Inst_Pub.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vera.venegas@ichitaip.org.mx" TargetMode="External"/><Relationship Id="rId2" Type="http://schemas.openxmlformats.org/officeDocument/2006/relationships/hyperlink" Target="mailto:silvia.ramos@ichitaip.org.m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6DTMUCO7lbQ"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5697416" y="2522252"/>
            <a:ext cx="3446584" cy="1446550"/>
          </a:xfrm>
          <a:prstGeom prst="rect">
            <a:avLst/>
          </a:prstGeom>
          <a:noFill/>
        </p:spPr>
        <p:txBody>
          <a:bodyPr wrap="square" rtlCol="0">
            <a:spAutoFit/>
          </a:bodyPr>
          <a:lstStyle/>
          <a:p>
            <a:r>
              <a:rPr lang="es-ES_tradnl" sz="4400" b="1" dirty="0" smtClean="0">
                <a:solidFill>
                  <a:schemeClr val="accent2">
                    <a:lumMod val="50000"/>
                  </a:schemeClr>
                </a:solidFill>
              </a:rPr>
              <a:t>MARCO NORMATIVO</a:t>
            </a:r>
            <a:endParaRPr lang="es-MX" sz="4400" b="1" dirty="0">
              <a:solidFill>
                <a:schemeClr val="accent2">
                  <a:lumMod val="50000"/>
                </a:schemeClr>
              </a:solidFill>
            </a:endParaRPr>
          </a:p>
        </p:txBody>
      </p:sp>
      <p:sp>
        <p:nvSpPr>
          <p:cNvPr id="8" name="7 CuadroTexto"/>
          <p:cNvSpPr txBox="1"/>
          <p:nvPr/>
        </p:nvSpPr>
        <p:spPr>
          <a:xfrm>
            <a:off x="436098" y="2771335"/>
            <a:ext cx="4917565" cy="1446550"/>
          </a:xfrm>
          <a:prstGeom prst="rect">
            <a:avLst/>
          </a:prstGeom>
          <a:noFill/>
        </p:spPr>
        <p:txBody>
          <a:bodyPr wrap="none" rtlCol="0">
            <a:spAutoFit/>
          </a:bodyPr>
          <a:lstStyle/>
          <a:p>
            <a:r>
              <a:rPr lang="es-ES_tradnl" sz="8800" dirty="0" smtClean="0">
                <a:solidFill>
                  <a:schemeClr val="bg1"/>
                </a:solidFill>
              </a:rPr>
              <a:t>ARCHIVOS</a:t>
            </a:r>
            <a:endParaRPr lang="es-MX" sz="8800" dirty="0">
              <a:solidFill>
                <a:schemeClr val="bg1"/>
              </a:solidFill>
            </a:endParaRPr>
          </a:p>
        </p:txBody>
      </p:sp>
    </p:spTree>
    <p:extLst>
      <p:ext uri="{BB962C8B-B14F-4D97-AF65-F5344CB8AC3E}">
        <p14:creationId xmlns:p14="http://schemas.microsoft.com/office/powerpoint/2010/main" val="639199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69477"/>
            <a:ext cx="7772400" cy="1362075"/>
          </a:xfrm>
        </p:spPr>
        <p:txBody>
          <a:bodyPr>
            <a:noAutofit/>
          </a:bodyPr>
          <a:lstStyle/>
          <a:p>
            <a:pPr algn="ctr"/>
            <a:r>
              <a:rPr lang="es-ES_tradnl" sz="5400" dirty="0" smtClean="0"/>
              <a:t>Referencias normativas en la materia de archivos</a:t>
            </a:r>
            <a:endParaRPr lang="es-MX" sz="5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642910" y="428604"/>
          <a:ext cx="81439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428728" y="1928802"/>
            <a:ext cx="1785934" cy="1015663"/>
          </a:xfrm>
          <a:prstGeom prst="rect">
            <a:avLst/>
          </a:prstGeom>
        </p:spPr>
        <p:txBody>
          <a:bodyPr wrap="square">
            <a:spAutoFit/>
          </a:bodyPr>
          <a:lstStyle/>
          <a:p>
            <a:pPr lvl="0" algn="ctr"/>
            <a:r>
              <a:rPr lang="es-ES_tradnl" sz="1200" dirty="0" smtClean="0"/>
              <a:t>Acuerdo por el que se emiten las disposiciones generales para la transparencia y los archivos en APF</a:t>
            </a:r>
            <a:endParaRPr lang="es-MX" sz="1200" dirty="0"/>
          </a:p>
        </p:txBody>
      </p:sp>
      <p:sp>
        <p:nvSpPr>
          <p:cNvPr id="6" name="5 Rectángulo"/>
          <p:cNvSpPr/>
          <p:nvPr/>
        </p:nvSpPr>
        <p:spPr>
          <a:xfrm>
            <a:off x="4429124" y="2143116"/>
            <a:ext cx="1285884" cy="584775"/>
          </a:xfrm>
          <a:prstGeom prst="rect">
            <a:avLst/>
          </a:prstGeom>
        </p:spPr>
        <p:txBody>
          <a:bodyPr wrap="square">
            <a:spAutoFit/>
          </a:bodyPr>
          <a:lstStyle/>
          <a:p>
            <a:pPr lvl="0" algn="ctr"/>
            <a:r>
              <a:rPr lang="es-ES_tradnl" sz="1600" dirty="0" smtClean="0"/>
              <a:t>Ley Federal de Archivos</a:t>
            </a:r>
            <a:endParaRPr lang="es-MX" sz="1600" dirty="0"/>
          </a:p>
        </p:txBody>
      </p:sp>
      <p:graphicFrame>
        <p:nvGraphicFramePr>
          <p:cNvPr id="8" name="7 Diagrama"/>
          <p:cNvGraphicFramePr/>
          <p:nvPr/>
        </p:nvGraphicFramePr>
        <p:xfrm>
          <a:off x="571472" y="2808514"/>
          <a:ext cx="814393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Rectángulo"/>
          <p:cNvSpPr/>
          <p:nvPr/>
        </p:nvSpPr>
        <p:spPr>
          <a:xfrm>
            <a:off x="1571604" y="4286256"/>
            <a:ext cx="1428760" cy="1077218"/>
          </a:xfrm>
          <a:prstGeom prst="rect">
            <a:avLst/>
          </a:prstGeom>
        </p:spPr>
        <p:txBody>
          <a:bodyPr wrap="square">
            <a:spAutoFit/>
          </a:bodyPr>
          <a:lstStyle/>
          <a:p>
            <a:pPr lvl="0" algn="ctr"/>
            <a:r>
              <a:rPr lang="es-ES_tradnl" sz="1600" dirty="0" smtClean="0">
                <a:solidFill>
                  <a:schemeClr val="bg1"/>
                </a:solidFill>
              </a:rPr>
              <a:t>Reforma a la Constitución Política EUM al Artículo 6to.</a:t>
            </a:r>
            <a:endParaRPr lang="es-MX" sz="1600" dirty="0">
              <a:solidFill>
                <a:schemeClr val="bg1"/>
              </a:solidFill>
            </a:endParaRPr>
          </a:p>
        </p:txBody>
      </p:sp>
      <p:sp>
        <p:nvSpPr>
          <p:cNvPr id="9" name="8 Rectángulo"/>
          <p:cNvSpPr/>
          <p:nvPr/>
        </p:nvSpPr>
        <p:spPr>
          <a:xfrm>
            <a:off x="7215206" y="2143116"/>
            <a:ext cx="1285884" cy="584775"/>
          </a:xfrm>
          <a:prstGeom prst="rect">
            <a:avLst/>
          </a:prstGeom>
        </p:spPr>
        <p:txBody>
          <a:bodyPr wrap="square">
            <a:spAutoFit/>
          </a:bodyPr>
          <a:lstStyle/>
          <a:p>
            <a:pPr lvl="0" algn="ctr"/>
            <a:r>
              <a:rPr lang="es-ES_tradnl" sz="1600" dirty="0" smtClean="0"/>
              <a:t>Ley Estatal de Archivos</a:t>
            </a:r>
            <a:endParaRPr lang="es-MX" sz="1600" dirty="0"/>
          </a:p>
        </p:txBody>
      </p:sp>
      <p:sp>
        <p:nvSpPr>
          <p:cNvPr id="10" name="9 Rectángulo"/>
          <p:cNvSpPr/>
          <p:nvPr/>
        </p:nvSpPr>
        <p:spPr>
          <a:xfrm>
            <a:off x="4357686" y="4214818"/>
            <a:ext cx="1357322" cy="1323439"/>
          </a:xfrm>
          <a:prstGeom prst="rect">
            <a:avLst/>
          </a:prstGeom>
        </p:spPr>
        <p:txBody>
          <a:bodyPr wrap="square">
            <a:spAutoFit/>
          </a:bodyPr>
          <a:lstStyle/>
          <a:p>
            <a:pPr lvl="0" algn="ctr"/>
            <a:r>
              <a:rPr lang="es-ES_tradnl" sz="1600" dirty="0" smtClean="0"/>
              <a:t>Leyes de Transparencia y acceso a la información pública</a:t>
            </a:r>
            <a:endParaRPr lang="es-MX" sz="1600" dirty="0"/>
          </a:p>
        </p:txBody>
      </p:sp>
      <p:sp>
        <p:nvSpPr>
          <p:cNvPr id="11" name="10 Rectángulo"/>
          <p:cNvSpPr/>
          <p:nvPr/>
        </p:nvSpPr>
        <p:spPr>
          <a:xfrm>
            <a:off x="7072330" y="4357694"/>
            <a:ext cx="1285884" cy="830997"/>
          </a:xfrm>
          <a:prstGeom prst="rect">
            <a:avLst/>
          </a:prstGeom>
        </p:spPr>
        <p:txBody>
          <a:bodyPr wrap="square">
            <a:spAutoFit/>
          </a:bodyPr>
          <a:lstStyle/>
          <a:p>
            <a:pPr lvl="0" algn="ctr"/>
            <a:r>
              <a:rPr lang="es-ES_tradnl" sz="1600" dirty="0" smtClean="0"/>
              <a:t>Dictamen Ley General de Archivos</a:t>
            </a:r>
            <a:endParaRPr lang="es-MX" sz="1600" dirty="0"/>
          </a:p>
        </p:txBody>
      </p:sp>
      <p:sp>
        <p:nvSpPr>
          <p:cNvPr id="12" name="1 Título"/>
          <p:cNvSpPr txBox="1">
            <a:spLocks/>
          </p:cNvSpPr>
          <p:nvPr/>
        </p:nvSpPr>
        <p:spPr>
          <a:xfrm>
            <a:off x="1285852" y="857232"/>
            <a:ext cx="6992213" cy="615553"/>
          </a:xfrm>
          <a:prstGeom prst="rect">
            <a:avLst/>
          </a:prstGeo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4000" b="1" i="0" u="none" strike="noStrike" kern="0" cap="none" spc="0" normalizeH="0" baseline="0" noProof="0" dirty="0" smtClean="0">
                <a:ln>
                  <a:noFill/>
                </a:ln>
                <a:solidFill>
                  <a:sysClr val="windowText" lastClr="000000"/>
                </a:solidFill>
                <a:effectLst/>
                <a:uLnTx/>
                <a:uFillTx/>
                <a:latin typeface="+mj-lt"/>
                <a:ea typeface="+mj-ea"/>
                <a:cs typeface="+mj-cs"/>
              </a:rPr>
              <a:t>ANTECEDENTES NORMATIVOS</a:t>
            </a:r>
            <a:endParaRPr kumimoji="0" lang="es-ES" sz="4000" b="1" i="0" u="none" strike="noStrike" kern="0" cap="none" spc="0" normalizeH="0" baseline="0" noProof="0" dirty="0">
              <a:ln>
                <a:noFill/>
              </a:ln>
              <a:solidFill>
                <a:sysClr val="windowText" lastClr="000000"/>
              </a:solidFill>
              <a:effectLst/>
              <a:uLnTx/>
              <a:uFillTx/>
              <a:latin typeface="+mj-lt"/>
              <a:ea typeface="+mj-ea"/>
              <a:cs typeface="+mj-cs"/>
            </a:endParaRPr>
          </a:p>
        </p:txBody>
      </p:sp>
      <p:sp>
        <p:nvSpPr>
          <p:cNvPr id="13" name="12 Flecha abajo"/>
          <p:cNvSpPr/>
          <p:nvPr/>
        </p:nvSpPr>
        <p:spPr>
          <a:xfrm>
            <a:off x="5572132" y="5143512"/>
            <a:ext cx="928694" cy="6429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sz="1050" dirty="0" smtClean="0"/>
              <a:t> 2016</a:t>
            </a:r>
            <a:endParaRPr lang="es-MX" sz="1050" dirty="0"/>
          </a:p>
        </p:txBody>
      </p:sp>
      <p:sp>
        <p:nvSpPr>
          <p:cNvPr id="14" name="13 CuadroTexto"/>
          <p:cNvSpPr txBox="1"/>
          <p:nvPr/>
        </p:nvSpPr>
        <p:spPr>
          <a:xfrm>
            <a:off x="4714876" y="5786454"/>
            <a:ext cx="3643338" cy="646331"/>
          </a:xfrm>
          <a:prstGeom prst="rect">
            <a:avLst/>
          </a:prstGeom>
          <a:noFill/>
          <a:ln>
            <a:solidFill>
              <a:schemeClr val="tx2">
                <a:lumMod val="50000"/>
              </a:schemeClr>
            </a:solidFill>
          </a:ln>
        </p:spPr>
        <p:txBody>
          <a:bodyPr wrap="square" rtlCol="0">
            <a:spAutoFit/>
          </a:bodyPr>
          <a:lstStyle/>
          <a:p>
            <a:r>
              <a:rPr lang="es-ES_tradnl" dirty="0" smtClean="0"/>
              <a:t>Lineamientos para la organización y conservación de archivos del SNT </a:t>
            </a:r>
            <a:endParaRPr lang="es-MX" dirty="0"/>
          </a:p>
        </p:txBody>
      </p:sp>
    </p:spTree>
    <p:extLst>
      <p:ext uri="{BB962C8B-B14F-4D97-AF65-F5344CB8AC3E}">
        <p14:creationId xmlns:p14="http://schemas.microsoft.com/office/powerpoint/2010/main" val="257743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35604" y="606439"/>
            <a:ext cx="5517082" cy="1077218"/>
          </a:xfrm>
          <a:prstGeom prst="rect">
            <a:avLst/>
          </a:prstGeom>
          <a:noFill/>
        </p:spPr>
        <p:txBody>
          <a:bodyPr wrap="square" rtlCol="0">
            <a:spAutoFit/>
          </a:bodyPr>
          <a:lstStyle/>
          <a:p>
            <a:r>
              <a:rPr lang="es-MX" sz="3200" dirty="0" smtClean="0"/>
              <a:t>Ley de Archivos del Estado de Chihuahua (2013)</a:t>
            </a:r>
            <a:endParaRPr lang="es-MX" sz="3200" dirty="0"/>
          </a:p>
        </p:txBody>
      </p:sp>
      <p:sp>
        <p:nvSpPr>
          <p:cNvPr id="3" name="2 CuadroTexto"/>
          <p:cNvSpPr txBox="1"/>
          <p:nvPr/>
        </p:nvSpPr>
        <p:spPr>
          <a:xfrm>
            <a:off x="435429" y="2038830"/>
            <a:ext cx="8360228" cy="3970318"/>
          </a:xfrm>
          <a:prstGeom prst="rect">
            <a:avLst/>
          </a:prstGeom>
          <a:noFill/>
        </p:spPr>
        <p:txBody>
          <a:bodyPr wrap="square" rtlCol="0">
            <a:spAutoFit/>
          </a:bodyPr>
          <a:lstStyle/>
          <a:p>
            <a:r>
              <a:rPr lang="es-MX" dirty="0" smtClean="0"/>
              <a:t>Artículo 5.- todos los sujetos obligados  contarán con </a:t>
            </a:r>
            <a:r>
              <a:rPr lang="es-MX" dirty="0" smtClean="0">
                <a:solidFill>
                  <a:srgbClr val="C00000"/>
                </a:solidFill>
              </a:rPr>
              <a:t>un </a:t>
            </a:r>
            <a:r>
              <a:rPr lang="es-MX" b="1" dirty="0" smtClean="0">
                <a:solidFill>
                  <a:srgbClr val="C00000"/>
                </a:solidFill>
              </a:rPr>
              <a:t>archivo de trámite</a:t>
            </a:r>
          </a:p>
          <a:p>
            <a:endParaRPr lang="es-MX" dirty="0" smtClean="0"/>
          </a:p>
          <a:p>
            <a:r>
              <a:rPr lang="es-MX" dirty="0" smtClean="0"/>
              <a:t>Artículo 6.- Todos los sujetos obligados contarán con un </a:t>
            </a:r>
            <a:r>
              <a:rPr lang="es-MX" b="1" dirty="0" smtClean="0">
                <a:solidFill>
                  <a:srgbClr val="C00000"/>
                </a:solidFill>
              </a:rPr>
              <a:t>archivo de concentración</a:t>
            </a:r>
          </a:p>
          <a:p>
            <a:endParaRPr lang="es-MX" dirty="0" smtClean="0"/>
          </a:p>
          <a:p>
            <a:r>
              <a:rPr lang="es-MX" dirty="0" smtClean="0"/>
              <a:t>Artículo 7. Todos los sujetos obligados establecerán su </a:t>
            </a:r>
            <a:r>
              <a:rPr lang="es-MX" b="1" dirty="0" smtClean="0">
                <a:solidFill>
                  <a:srgbClr val="C00000"/>
                </a:solidFill>
              </a:rPr>
              <a:t>archivo histórico </a:t>
            </a:r>
          </a:p>
          <a:p>
            <a:endParaRPr lang="es-MX" dirty="0" smtClean="0"/>
          </a:p>
          <a:p>
            <a:r>
              <a:rPr lang="es-MX" dirty="0" smtClean="0"/>
              <a:t>Artículo 19.- Cada sujeto obligado  (…) constituirá su </a:t>
            </a:r>
            <a:r>
              <a:rPr lang="es-MX" b="1" dirty="0" smtClean="0">
                <a:solidFill>
                  <a:srgbClr val="C00000"/>
                </a:solidFill>
              </a:rPr>
              <a:t>sistema institucional de archivos</a:t>
            </a:r>
          </a:p>
          <a:p>
            <a:endParaRPr lang="es-MX" dirty="0" smtClean="0"/>
          </a:p>
          <a:p>
            <a:r>
              <a:rPr lang="es-MX" dirty="0" smtClean="0"/>
              <a:t>Artículo 20. La </a:t>
            </a:r>
            <a:r>
              <a:rPr lang="es-MX" b="1" dirty="0" smtClean="0">
                <a:solidFill>
                  <a:srgbClr val="C00000"/>
                </a:solidFill>
              </a:rPr>
              <a:t>Dirección de Archivos </a:t>
            </a:r>
            <a:r>
              <a:rPr lang="es-MX" dirty="0" smtClean="0"/>
              <a:t>es el órgano consultivo responsable de aprobar y vigilar la correcta instrumentación del Sistema Institucional de Archivos</a:t>
            </a:r>
          </a:p>
          <a:p>
            <a:endParaRPr lang="es-MX" dirty="0" smtClean="0"/>
          </a:p>
          <a:p>
            <a:r>
              <a:rPr lang="es-MX" dirty="0" smtClean="0"/>
              <a:t>Artículo 21. Dentro de cada sujeto obligado </a:t>
            </a:r>
            <a:r>
              <a:rPr lang="es-MX" b="1" dirty="0" smtClean="0">
                <a:solidFill>
                  <a:srgbClr val="C00000"/>
                </a:solidFill>
              </a:rPr>
              <a:t>el Comité Técnico de Administración de Documentos y Archivos </a:t>
            </a:r>
            <a:r>
              <a:rPr lang="es-MX" dirty="0" smtClean="0"/>
              <a:t>será el responsable de implementar y operar el Sistema Institucional de Archivos para su funcionamiento estandarizado y homogéneo.</a:t>
            </a:r>
            <a:endParaRPr lang="es-MX" dirty="0"/>
          </a:p>
        </p:txBody>
      </p:sp>
      <p:graphicFrame>
        <p:nvGraphicFramePr>
          <p:cNvPr id="4" name="3 Diagrama"/>
          <p:cNvGraphicFramePr/>
          <p:nvPr/>
        </p:nvGraphicFramePr>
        <p:xfrm>
          <a:off x="0" y="0"/>
          <a:ext cx="3435604" cy="2300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2096764" y="5643578"/>
            <a:ext cx="5761383" cy="64294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3" name="2 Marcador de texto"/>
          <p:cNvSpPr>
            <a:spLocks noGrp="1"/>
          </p:cNvSpPr>
          <p:nvPr>
            <p:ph type="body" idx="1"/>
          </p:nvPr>
        </p:nvSpPr>
        <p:spPr>
          <a:xfrm>
            <a:off x="2428860" y="5715016"/>
            <a:ext cx="4392488" cy="230974"/>
          </a:xfrm>
        </p:spPr>
        <p:txBody>
          <a:bodyPr>
            <a:noAutofit/>
          </a:bodyPr>
          <a:lstStyle/>
          <a:p>
            <a:pPr algn="ctr"/>
            <a:r>
              <a:rPr lang="es-MX" sz="1600" dirty="0" smtClean="0"/>
              <a:t>El </a:t>
            </a:r>
            <a:r>
              <a:rPr lang="es-MX" sz="1600" dirty="0"/>
              <a:t>derecho de acceso a la información pública es un derecho humano </a:t>
            </a:r>
            <a:r>
              <a:rPr lang="es-MX" sz="1600" dirty="0" smtClean="0"/>
              <a:t>básico.</a:t>
            </a:r>
            <a:endParaRPr lang="es-MX" sz="1600" dirty="0"/>
          </a:p>
          <a:p>
            <a:pPr algn="just"/>
            <a:endParaRPr lang="es-MX" sz="1600" dirty="0"/>
          </a:p>
          <a:p>
            <a:pPr algn="just"/>
            <a:endParaRPr lang="es-MX" sz="1600" dirty="0"/>
          </a:p>
          <a:p>
            <a:pPr algn="just"/>
            <a:endParaRPr lang="es-MX" sz="1600" dirty="0"/>
          </a:p>
        </p:txBody>
      </p:sp>
      <p:graphicFrame>
        <p:nvGraphicFramePr>
          <p:cNvPr id="6" name="5 Diagrama"/>
          <p:cNvGraphicFramePr/>
          <p:nvPr/>
        </p:nvGraphicFramePr>
        <p:xfrm>
          <a:off x="544710" y="254000"/>
          <a:ext cx="3768299" cy="1923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2070002" y="654524"/>
            <a:ext cx="1428760" cy="1077218"/>
          </a:xfrm>
          <a:prstGeom prst="rect">
            <a:avLst/>
          </a:prstGeom>
        </p:spPr>
        <p:txBody>
          <a:bodyPr wrap="square">
            <a:spAutoFit/>
          </a:bodyPr>
          <a:lstStyle/>
          <a:p>
            <a:pPr lvl="0" algn="ctr"/>
            <a:r>
              <a:rPr lang="es-ES_tradnl" sz="1600" dirty="0" smtClean="0">
                <a:solidFill>
                  <a:schemeClr val="bg1"/>
                </a:solidFill>
              </a:rPr>
              <a:t>Reforma a la Constitución Política EUM al Artículo 6to.</a:t>
            </a:r>
            <a:endParaRPr lang="es-MX" sz="1600" dirty="0">
              <a:solidFill>
                <a:schemeClr val="bg1"/>
              </a:solidFill>
            </a:endParaRPr>
          </a:p>
        </p:txBody>
      </p:sp>
      <p:sp>
        <p:nvSpPr>
          <p:cNvPr id="9" name="8 CuadroTexto"/>
          <p:cNvSpPr txBox="1"/>
          <p:nvPr/>
        </p:nvSpPr>
        <p:spPr>
          <a:xfrm>
            <a:off x="3834404" y="716079"/>
            <a:ext cx="4308477" cy="1015663"/>
          </a:xfrm>
          <a:prstGeom prst="rect">
            <a:avLst/>
          </a:prstGeom>
          <a:noFill/>
        </p:spPr>
        <p:txBody>
          <a:bodyPr wrap="square" rtlCol="0">
            <a:spAutoFit/>
          </a:bodyPr>
          <a:lstStyle/>
          <a:p>
            <a:r>
              <a:rPr lang="es-MX" sz="2000" dirty="0" smtClean="0"/>
              <a:t>Artículo 6. (..) El derecho a la información será garantizado por el Estado.</a:t>
            </a:r>
            <a:endParaRPr lang="es-MX" sz="2000" dirty="0"/>
          </a:p>
        </p:txBody>
      </p:sp>
      <p:sp>
        <p:nvSpPr>
          <p:cNvPr id="10" name="9 CuadroTexto"/>
          <p:cNvSpPr txBox="1"/>
          <p:nvPr/>
        </p:nvSpPr>
        <p:spPr>
          <a:xfrm>
            <a:off x="857224" y="2340486"/>
            <a:ext cx="7500990" cy="3231654"/>
          </a:xfrm>
          <a:prstGeom prst="rect">
            <a:avLst/>
          </a:prstGeom>
          <a:noFill/>
        </p:spPr>
        <p:txBody>
          <a:bodyPr wrap="square" rtlCol="0">
            <a:spAutoFit/>
          </a:bodyPr>
          <a:lstStyle/>
          <a:p>
            <a:r>
              <a:rPr lang="es-ES_tradnl" dirty="0" smtClean="0"/>
              <a:t>Apartado A </a:t>
            </a:r>
          </a:p>
          <a:p>
            <a:r>
              <a:rPr lang="es-ES_tradnl" dirty="0" smtClean="0"/>
              <a:t>I. </a:t>
            </a:r>
            <a:r>
              <a:rPr lang="es-MX" sz="2000" b="1" dirty="0" smtClean="0">
                <a:solidFill>
                  <a:srgbClr val="C00000"/>
                </a:solidFill>
              </a:rPr>
              <a:t>Los sujetos obligados </a:t>
            </a:r>
            <a:r>
              <a:rPr lang="es-MX" sz="2000" b="1" dirty="0" smtClean="0">
                <a:solidFill>
                  <a:schemeClr val="accent3">
                    <a:lumMod val="50000"/>
                  </a:schemeClr>
                </a:solidFill>
              </a:rPr>
              <a:t>deberán documentar</a:t>
            </a:r>
            <a:r>
              <a:rPr lang="es-MX" sz="2400" b="1" dirty="0" smtClean="0">
                <a:solidFill>
                  <a:schemeClr val="accent3">
                    <a:lumMod val="50000"/>
                  </a:schemeClr>
                </a:solidFill>
              </a:rPr>
              <a:t> </a:t>
            </a:r>
            <a:r>
              <a:rPr lang="es-MX" dirty="0" smtClean="0"/>
              <a:t>todo acto que derive del ejercicio de sus facultades, competencias o funciones, la ley determinará los supuestos específicos bajo los cuales procederá la declaración de inexistencia de la información. </a:t>
            </a:r>
          </a:p>
          <a:p>
            <a:endParaRPr lang="es-ES_tradnl" dirty="0" smtClean="0"/>
          </a:p>
          <a:p>
            <a:pPr algn="just"/>
            <a:r>
              <a:rPr lang="es-MX" dirty="0" smtClean="0"/>
              <a:t>V. Los sujetos obligados </a:t>
            </a:r>
            <a:r>
              <a:rPr lang="es-MX" b="1" dirty="0" smtClean="0">
                <a:solidFill>
                  <a:schemeClr val="accent3">
                    <a:lumMod val="50000"/>
                  </a:schemeClr>
                </a:solidFill>
              </a:rPr>
              <a:t>deberán preservar sus documentos en archivos administrativos actualizados</a:t>
            </a:r>
            <a:r>
              <a:rPr lang="es-MX" dirty="0" smtClean="0"/>
              <a:t> y publicarán, a través de los medios electrónicos disponibles, la información completa y actualizada sobre el ejercicio de los recursos públicos y los indicadores que permitan rendir cuenta del cumplimiento de sus objetivos y de los resultados obtenidos. </a:t>
            </a:r>
            <a:endParaRPr lang="es-MX" dirty="0"/>
          </a:p>
        </p:txBody>
      </p:sp>
    </p:spTree>
    <p:extLst>
      <p:ext uri="{BB962C8B-B14F-4D97-AF65-F5344CB8AC3E}">
        <p14:creationId xmlns:p14="http://schemas.microsoft.com/office/powerpoint/2010/main" val="1440181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 y="0"/>
          <a:ext cx="3714744" cy="1928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571604" y="357166"/>
            <a:ext cx="1357322" cy="1169551"/>
          </a:xfrm>
          <a:prstGeom prst="rect">
            <a:avLst/>
          </a:prstGeom>
        </p:spPr>
        <p:txBody>
          <a:bodyPr wrap="square">
            <a:spAutoFit/>
          </a:bodyPr>
          <a:lstStyle/>
          <a:p>
            <a:pPr lvl="0" algn="ctr"/>
            <a:r>
              <a:rPr lang="es-ES_tradnl" sz="1400" dirty="0" smtClean="0"/>
              <a:t>Leyes de Transparencia y acceso a la información pública</a:t>
            </a:r>
            <a:endParaRPr lang="es-MX" sz="1400" dirty="0"/>
          </a:p>
        </p:txBody>
      </p:sp>
      <p:sp>
        <p:nvSpPr>
          <p:cNvPr id="7" name="1 Título"/>
          <p:cNvSpPr>
            <a:spLocks noGrp="1"/>
          </p:cNvSpPr>
          <p:nvPr>
            <p:ph type="title"/>
          </p:nvPr>
        </p:nvSpPr>
        <p:spPr>
          <a:xfrm>
            <a:off x="2928926" y="383717"/>
            <a:ext cx="5857916" cy="1143000"/>
          </a:xfrm>
        </p:spPr>
        <p:txBody>
          <a:bodyPr/>
          <a:lstStyle/>
          <a:p>
            <a:r>
              <a:rPr lang="es-ES_tradnl" sz="3600" dirty="0" smtClean="0"/>
              <a:t>Ley General de Transparencia</a:t>
            </a:r>
            <a:endParaRPr lang="es-MX" sz="3600" dirty="0"/>
          </a:p>
        </p:txBody>
      </p:sp>
      <p:sp>
        <p:nvSpPr>
          <p:cNvPr id="8" name="2 Marcador de contenido"/>
          <p:cNvSpPr>
            <a:spLocks noGrp="1"/>
          </p:cNvSpPr>
          <p:nvPr>
            <p:ph idx="4294967295"/>
          </p:nvPr>
        </p:nvSpPr>
        <p:spPr>
          <a:xfrm>
            <a:off x="428596" y="2232681"/>
            <a:ext cx="8229600" cy="3500462"/>
          </a:xfrm>
          <a:prstGeom prst="rect">
            <a:avLst/>
          </a:prstGeom>
        </p:spPr>
        <p:txBody>
          <a:bodyPr>
            <a:normAutofit lnSpcReduction="10000"/>
          </a:bodyPr>
          <a:lstStyle/>
          <a:p>
            <a:r>
              <a:rPr lang="es-MX" sz="2000" b="1" dirty="0" smtClean="0"/>
              <a:t>ARTÍCULO 11</a:t>
            </a:r>
            <a:r>
              <a:rPr lang="es-MX" sz="2000" dirty="0" smtClean="0"/>
              <a:t>. Toda la información en posesión de los sujetos obligados será pública, completa, oportuna y accesible</a:t>
            </a:r>
          </a:p>
          <a:p>
            <a:endParaRPr lang="es-MX" sz="2000" dirty="0" smtClean="0"/>
          </a:p>
          <a:p>
            <a:r>
              <a:rPr lang="es-MX" sz="2000" b="1" dirty="0" smtClean="0"/>
              <a:t>ARTÍCULO 19. </a:t>
            </a:r>
            <a:r>
              <a:rPr lang="es-MX" sz="2000" dirty="0" smtClean="0"/>
              <a:t>Se presume que la información debe existir si se refiere a las facultades, competencias y funciones que los ordenamientos jurídicos aplicables otorgan a los sujetos obligados.</a:t>
            </a:r>
          </a:p>
          <a:p>
            <a:endParaRPr lang="es-ES_tradnl" sz="2000" dirty="0" smtClean="0"/>
          </a:p>
          <a:p>
            <a:r>
              <a:rPr lang="es-ES_tradnl" sz="2000" b="1" dirty="0" smtClean="0"/>
              <a:t>ARTÍCULO 70. </a:t>
            </a:r>
            <a:r>
              <a:rPr lang="es-ES_tradnl" sz="2000" dirty="0" smtClean="0"/>
              <a:t>Los sujetos obligados deberán transparentar las siguientes obligaciones de transparencia:</a:t>
            </a:r>
          </a:p>
          <a:p>
            <a:endParaRPr lang="es-ES_tradnl" sz="2000" dirty="0" smtClean="0"/>
          </a:p>
          <a:p>
            <a:r>
              <a:rPr lang="es-ES_tradnl" sz="2000" b="1" u="sng" dirty="0" smtClean="0">
                <a:solidFill>
                  <a:srgbClr val="800000"/>
                </a:solidFill>
                <a:effectLst>
                  <a:outerShdw blurRad="38100" dist="38100" dir="2700000" algn="tl">
                    <a:srgbClr val="000000">
                      <a:alpha val="43137"/>
                    </a:srgbClr>
                  </a:outerShdw>
                </a:effectLst>
              </a:rPr>
              <a:t>XLV. Catálogo de disposición documental y guía de archivo documental</a:t>
            </a:r>
            <a:endParaRPr lang="es-MX" sz="2000" b="1" u="sng" dirty="0" smtClean="0">
              <a:solidFill>
                <a:srgbClr val="800000"/>
              </a:solidFill>
              <a:effectLst>
                <a:outerShdw blurRad="38100" dist="38100" dir="2700000" algn="tl">
                  <a:srgbClr val="000000">
                    <a:alpha val="43137"/>
                  </a:srgbClr>
                </a:outerShdw>
              </a:effectLst>
            </a:endParaRPr>
          </a:p>
          <a:p>
            <a:endParaRPr lang="es-MX"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1233714"/>
            <a:ext cx="7801944" cy="4924425"/>
          </a:xfrm>
          <a:prstGeom prst="rect">
            <a:avLst/>
          </a:prstGeom>
        </p:spPr>
        <p:txBody>
          <a:bodyPr wrap="square">
            <a:spAutoFit/>
          </a:bodyPr>
          <a:lstStyle/>
          <a:p>
            <a:r>
              <a:rPr lang="es-MX" b="1" dirty="0" smtClean="0"/>
              <a:t>ARTÍCULO 33</a:t>
            </a:r>
            <a:r>
              <a:rPr lang="es-MX" dirty="0" smtClean="0"/>
              <a:t>. Los Sujetos Obligados, en el ámbito de su competencia, deberán:</a:t>
            </a:r>
          </a:p>
          <a:p>
            <a:endParaRPr lang="es-MX" dirty="0" smtClean="0"/>
          </a:p>
          <a:p>
            <a:r>
              <a:rPr lang="es-MX" dirty="0" smtClean="0"/>
              <a:t>XII. Establecer las medidas necesarias para </a:t>
            </a:r>
            <a:r>
              <a:rPr lang="es-MX" sz="2000" b="1" dirty="0" smtClean="0">
                <a:solidFill>
                  <a:srgbClr val="C00000"/>
                </a:solidFill>
              </a:rPr>
              <a:t>la protección de archivos </a:t>
            </a:r>
            <a:r>
              <a:rPr lang="es-MX" dirty="0" smtClean="0"/>
              <a:t>y sistemas de archivo, para evitar su alteración, pérdida, tratamiento, modificación, afectación o acceso no autorizado</a:t>
            </a:r>
          </a:p>
          <a:p>
            <a:endParaRPr lang="es-MX" dirty="0" smtClean="0"/>
          </a:p>
          <a:p>
            <a:r>
              <a:rPr lang="es-MX" dirty="0" smtClean="0"/>
              <a:t>XIII. Contar con espacios físicos determinados para </a:t>
            </a:r>
            <a:r>
              <a:rPr lang="es-MX" sz="2000" b="1" dirty="0" smtClean="0">
                <a:solidFill>
                  <a:srgbClr val="C00000"/>
                </a:solidFill>
              </a:rPr>
              <a:t>resguardar sus archivos</a:t>
            </a:r>
            <a:r>
              <a:rPr lang="es-MX" dirty="0" smtClean="0"/>
              <a:t>,  	  	</a:t>
            </a:r>
          </a:p>
          <a:p>
            <a:r>
              <a:rPr lang="es-MX" b="1" dirty="0" smtClean="0"/>
              <a:t>ARTÍCULO 52. </a:t>
            </a:r>
            <a:r>
              <a:rPr lang="es-MX" dirty="0" smtClean="0"/>
              <a:t>Los Sujetos Obligados deberán </a:t>
            </a:r>
            <a:r>
              <a:rPr lang="es-MX" sz="2000" b="1" dirty="0" smtClean="0">
                <a:solidFill>
                  <a:srgbClr val="C00000"/>
                </a:solidFill>
              </a:rPr>
              <a:t>otorgar acceso a la información </a:t>
            </a:r>
            <a:r>
              <a:rPr lang="es-MX" dirty="0" smtClean="0"/>
              <a:t>que se encuentre en sus archivos o que estén obligados a documentar de acuerdo con sus facultades, competencias o funciones. </a:t>
            </a:r>
          </a:p>
          <a:p>
            <a:endParaRPr lang="es-ES_tradnl" dirty="0" smtClean="0"/>
          </a:p>
          <a:p>
            <a:r>
              <a:rPr lang="es-ES_tradnl" b="1" dirty="0" smtClean="0"/>
              <a:t>ARTÍCULO 77. </a:t>
            </a:r>
            <a:r>
              <a:rPr lang="es-ES_tradnl" dirty="0" smtClean="0"/>
              <a:t>Los sujetos obligados deberán transparentar las siguientes obligaciones de transparencia:</a:t>
            </a:r>
          </a:p>
          <a:p>
            <a:endParaRPr lang="es-ES_tradnl" dirty="0" smtClean="0"/>
          </a:p>
          <a:p>
            <a:r>
              <a:rPr lang="es-ES_tradnl" sz="2000" b="1" u="sng" dirty="0" smtClean="0">
                <a:solidFill>
                  <a:srgbClr val="C00000"/>
                </a:solidFill>
                <a:effectLst>
                  <a:outerShdw blurRad="38100" dist="38100" dir="2700000" algn="tl">
                    <a:srgbClr val="000000">
                      <a:alpha val="43137"/>
                    </a:srgbClr>
                  </a:outerShdw>
                </a:effectLst>
              </a:rPr>
              <a:t>XLV. Catálogo de disposición documental y guía de archivo documental</a:t>
            </a:r>
            <a:endParaRPr lang="es-MX" sz="2000" b="1" u="sng" dirty="0" smtClean="0">
              <a:solidFill>
                <a:srgbClr val="C00000"/>
              </a:solidFill>
              <a:effectLst>
                <a:outerShdw blurRad="38100" dist="38100" dir="2700000" algn="tl">
                  <a:srgbClr val="000000">
                    <a:alpha val="43137"/>
                  </a:srgbClr>
                </a:outerShdw>
              </a:effectLst>
            </a:endParaRPr>
          </a:p>
          <a:p>
            <a:endParaRPr lang="es-MX" dirty="0" smtClean="0"/>
          </a:p>
        </p:txBody>
      </p:sp>
      <p:sp>
        <p:nvSpPr>
          <p:cNvPr id="3" name="2 CuadroTexto"/>
          <p:cNvSpPr txBox="1"/>
          <p:nvPr/>
        </p:nvSpPr>
        <p:spPr>
          <a:xfrm>
            <a:off x="2584674" y="500042"/>
            <a:ext cx="5837026" cy="707886"/>
          </a:xfrm>
          <a:prstGeom prst="rect">
            <a:avLst/>
          </a:prstGeom>
          <a:noFill/>
        </p:spPr>
        <p:txBody>
          <a:bodyPr wrap="square" rtlCol="0">
            <a:spAutoFit/>
          </a:bodyPr>
          <a:lstStyle/>
          <a:p>
            <a:r>
              <a:rPr lang="es-MX" sz="2000" b="1" dirty="0" smtClean="0"/>
              <a:t>LEY DE TRANSPARENCIA Y ACCESO A LA INFORMACIÓN PÚBLICA DEL ESTADO DE CHIHUAHUA</a:t>
            </a:r>
            <a:endParaRPr lang="es-MX" sz="2000" b="1" dirty="0"/>
          </a:p>
        </p:txBody>
      </p:sp>
      <p:graphicFrame>
        <p:nvGraphicFramePr>
          <p:cNvPr id="5" name="4 Diagrama"/>
          <p:cNvGraphicFramePr/>
          <p:nvPr/>
        </p:nvGraphicFramePr>
        <p:xfrm>
          <a:off x="-250049" y="0"/>
          <a:ext cx="2834723" cy="1444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850755" y="218051"/>
            <a:ext cx="1155946" cy="1015663"/>
          </a:xfrm>
          <a:prstGeom prst="rect">
            <a:avLst/>
          </a:prstGeom>
        </p:spPr>
        <p:txBody>
          <a:bodyPr wrap="square">
            <a:spAutoFit/>
          </a:bodyPr>
          <a:lstStyle/>
          <a:p>
            <a:pPr lvl="0" algn="ctr"/>
            <a:r>
              <a:rPr lang="es-ES_tradnl" sz="1200" dirty="0" smtClean="0"/>
              <a:t>Leyes de Transparencia y acceso a la información pública</a:t>
            </a:r>
            <a:endParaRPr lang="es-MX"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285720" y="214290"/>
          <a:ext cx="4500594" cy="178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CuadroTexto"/>
          <p:cNvSpPr txBox="1"/>
          <p:nvPr/>
        </p:nvSpPr>
        <p:spPr>
          <a:xfrm>
            <a:off x="1500166" y="642918"/>
            <a:ext cx="2714644" cy="830997"/>
          </a:xfrm>
          <a:prstGeom prst="rect">
            <a:avLst/>
          </a:prstGeom>
          <a:noFill/>
          <a:ln>
            <a:noFill/>
          </a:ln>
        </p:spPr>
        <p:txBody>
          <a:bodyPr wrap="square" rtlCol="0">
            <a:spAutoFit/>
          </a:bodyPr>
          <a:lstStyle/>
          <a:p>
            <a:r>
              <a:rPr lang="es-ES_tradnl" sz="1600" dirty="0" smtClean="0"/>
              <a:t>Lineamientos para la organización y conservación de archivos del SNT </a:t>
            </a:r>
            <a:endParaRPr lang="es-MX" sz="1600" dirty="0"/>
          </a:p>
        </p:txBody>
      </p:sp>
      <p:pic>
        <p:nvPicPr>
          <p:cNvPr id="1026"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28596" y="1473915"/>
            <a:ext cx="8389716" cy="4012473"/>
          </a:xfrm>
          <a:prstGeom prst="rect">
            <a:avLst/>
          </a:prstGeom>
          <a:noFill/>
          <a:ln w="9525">
            <a:noFill/>
            <a:miter lim="800000"/>
            <a:headEnd/>
            <a:tailEnd/>
          </a:ln>
          <a:effectLst/>
        </p:spPr>
      </p:pic>
    </p:spTree>
    <p:extLst>
      <p:ext uri="{BB962C8B-B14F-4D97-AF65-F5344CB8AC3E}">
        <p14:creationId xmlns:p14="http://schemas.microsoft.com/office/powerpoint/2010/main" val="257743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285720" y="214290"/>
          <a:ext cx="2500330" cy="178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 name="61 CuadroTexto"/>
          <p:cNvSpPr txBox="1"/>
          <p:nvPr/>
        </p:nvSpPr>
        <p:spPr>
          <a:xfrm>
            <a:off x="733427" y="2269782"/>
            <a:ext cx="7757682" cy="3477875"/>
          </a:xfrm>
          <a:prstGeom prst="rect">
            <a:avLst/>
          </a:prstGeom>
          <a:noFill/>
        </p:spPr>
        <p:txBody>
          <a:bodyPr wrap="square" rtlCol="0">
            <a:spAutoFit/>
          </a:bodyPr>
          <a:lstStyle/>
          <a:p>
            <a:pPr marL="342900" indent="-342900" algn="just">
              <a:buFont typeface="Arial" panose="020B0604020202020204" pitchFamily="34" charset="0"/>
              <a:buChar char="•"/>
            </a:pPr>
            <a:r>
              <a:rPr lang="es-ES_tradnl" sz="2400" dirty="0" smtClean="0">
                <a:solidFill>
                  <a:schemeClr val="accent2">
                    <a:lumMod val="50000"/>
                  </a:schemeClr>
                </a:solidFill>
                <a:latin typeface="Estrangelo Edessa" pitchFamily="66" charset="0"/>
                <a:cs typeface="Estrangelo Edessa" pitchFamily="66" charset="0"/>
              </a:rPr>
              <a:t>Aprobado por la Cámara de Senadores el 12 diciembre de 2017 y por la cámara de diputados el 27 de abril de 2018. </a:t>
            </a:r>
          </a:p>
          <a:p>
            <a:pPr marL="342900" indent="-342900" algn="just">
              <a:buFont typeface="Arial" panose="020B0604020202020204" pitchFamily="34" charset="0"/>
              <a:buChar char="•"/>
            </a:pPr>
            <a:endParaRPr lang="es-ES_tradnl" sz="2400" dirty="0" smtClean="0">
              <a:solidFill>
                <a:schemeClr val="accent2">
                  <a:lumMod val="50000"/>
                </a:schemeClr>
              </a:solidFill>
              <a:latin typeface="Estrangelo Edessa" pitchFamily="66" charset="0"/>
              <a:cs typeface="Estrangelo Edessa" pitchFamily="66" charset="0"/>
            </a:endParaRPr>
          </a:p>
          <a:p>
            <a:pPr marL="342900" indent="-342900" algn="just">
              <a:buFont typeface="Arial" panose="020B0604020202020204" pitchFamily="34" charset="0"/>
              <a:buChar char="•"/>
            </a:pPr>
            <a:r>
              <a:rPr lang="es-ES_tradnl" sz="2400" dirty="0" smtClean="0">
                <a:solidFill>
                  <a:schemeClr val="accent2">
                    <a:lumMod val="50000"/>
                  </a:schemeClr>
                </a:solidFill>
                <a:latin typeface="Estrangelo Edessa" pitchFamily="66" charset="0"/>
                <a:cs typeface="Estrangelo Edessa" pitchFamily="66" charset="0"/>
              </a:rPr>
              <a:t>Dota a los archivos el carácter de bienes nacionales. Por lo que son parte del patrimonio documental de la nación.</a:t>
            </a:r>
            <a:endParaRPr lang="es-MX" sz="2400" dirty="0" smtClean="0">
              <a:solidFill>
                <a:schemeClr val="accent2">
                  <a:lumMod val="50000"/>
                </a:schemeClr>
              </a:solidFill>
              <a:latin typeface="Estrangelo Edessa" pitchFamily="66" charset="0"/>
              <a:cs typeface="Estrangelo Edessa" pitchFamily="66" charset="0"/>
            </a:endParaRPr>
          </a:p>
          <a:p>
            <a:pPr marL="342900" indent="-342900" algn="just">
              <a:buFont typeface="Arial" panose="020B0604020202020204" pitchFamily="34" charset="0"/>
              <a:buChar char="•"/>
            </a:pPr>
            <a:endParaRPr lang="es-MX" sz="2400" dirty="0">
              <a:solidFill>
                <a:schemeClr val="accent2">
                  <a:lumMod val="50000"/>
                </a:schemeClr>
              </a:solidFill>
              <a:latin typeface="Estrangelo Edessa" pitchFamily="66" charset="0"/>
              <a:cs typeface="Estrangelo Edessa" pitchFamily="66" charset="0"/>
            </a:endParaRPr>
          </a:p>
          <a:p>
            <a:pPr marL="342900" indent="-342900" algn="just">
              <a:buFont typeface="Arial" panose="020B0604020202020204" pitchFamily="34" charset="0"/>
              <a:buChar char="•"/>
            </a:pPr>
            <a:r>
              <a:rPr lang="es-MX" sz="2400" dirty="0" smtClean="0">
                <a:solidFill>
                  <a:schemeClr val="accent2">
                    <a:lumMod val="50000"/>
                  </a:schemeClr>
                </a:solidFill>
                <a:latin typeface="Estrangelo Edessa" pitchFamily="66" charset="0"/>
                <a:cs typeface="Estrangelo Edessa" pitchFamily="66" charset="0"/>
              </a:rPr>
              <a:t>Establece sanciones para quien altere, dañe o destruya documentos de archivo propiedad de la nación.</a:t>
            </a:r>
          </a:p>
          <a:p>
            <a:pPr algn="ctr"/>
            <a:endParaRPr lang="es-MX" sz="2800" dirty="0">
              <a:solidFill>
                <a:schemeClr val="accent2">
                  <a:lumMod val="50000"/>
                </a:schemeClr>
              </a:solidFill>
              <a:latin typeface="Estrangelo Edessa" pitchFamily="66" charset="0"/>
              <a:cs typeface="Estrangelo Edessa" pitchFamily="66" charset="0"/>
            </a:endParaRPr>
          </a:p>
        </p:txBody>
      </p:sp>
      <p:sp>
        <p:nvSpPr>
          <p:cNvPr id="63" name="object 2"/>
          <p:cNvSpPr txBox="1">
            <a:spLocks/>
          </p:cNvSpPr>
          <p:nvPr/>
        </p:nvSpPr>
        <p:spPr>
          <a:xfrm>
            <a:off x="928662" y="636332"/>
            <a:ext cx="7286676" cy="1860125"/>
          </a:xfrm>
          <a:prstGeom prst="rect">
            <a:avLst/>
          </a:prstGeom>
        </p:spPr>
        <p:txBody>
          <a:bodyPr vert="horz" wrap="square" lIns="0" tIns="13335" rIns="0" bIns="0" rtlCol="0">
            <a:spAutoFit/>
          </a:bodyPr>
          <a:lstStyle/>
          <a:p>
            <a:pPr marL="12700" marR="0" lvl="0" indent="0" algn="ctr" defTabSz="457200" rtl="0" eaLnBrk="1" fontAlgn="auto" latinLnBrk="0" hangingPunct="1">
              <a:lnSpc>
                <a:spcPct val="100000"/>
              </a:lnSpc>
              <a:spcBef>
                <a:spcPts val="105"/>
              </a:spcBef>
              <a:spcAft>
                <a:spcPts val="0"/>
              </a:spcAft>
              <a:buClrTx/>
              <a:buSzTx/>
              <a:buFontTx/>
              <a:buNone/>
              <a:tabLst/>
              <a:defRPr/>
            </a:pPr>
            <a:r>
              <a:rPr kumimoji="0" lang="es-MX" sz="4400" b="0" i="0" u="none" strike="noStrike" kern="1200" cap="none" spc="-15" normalizeH="0" baseline="0" noProof="0" dirty="0" smtClean="0">
                <a:ln>
                  <a:noFill/>
                </a:ln>
                <a:solidFill>
                  <a:schemeClr val="accent2">
                    <a:lumMod val="50000"/>
                  </a:schemeClr>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LEY GENERAL DE ARCHIVOS</a:t>
            </a:r>
            <a:endParaRPr kumimoji="0" lang="es-MX" sz="4400" b="0" i="0" u="none" strike="noStrike" kern="1200" cap="none" spc="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7743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 Grupo"/>
          <p:cNvGrpSpPr/>
          <p:nvPr/>
        </p:nvGrpSpPr>
        <p:grpSpPr>
          <a:xfrm>
            <a:off x="1098404" y="749442"/>
            <a:ext cx="7336655" cy="5904253"/>
            <a:chOff x="1691680" y="663557"/>
            <a:chExt cx="5399532" cy="5403137"/>
          </a:xfrm>
        </p:grpSpPr>
        <p:sp>
          <p:nvSpPr>
            <p:cNvPr id="5" name="object 3"/>
            <p:cNvSpPr/>
            <p:nvPr/>
          </p:nvSpPr>
          <p:spPr>
            <a:xfrm>
              <a:off x="3648497" y="2719990"/>
              <a:ext cx="1485900" cy="1485900"/>
            </a:xfrm>
            <a:prstGeom prst="rect">
              <a:avLst/>
            </a:prstGeom>
            <a:blipFill>
              <a:blip r:embed="rId2"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6" name="object 4"/>
            <p:cNvSpPr/>
            <p:nvPr/>
          </p:nvSpPr>
          <p:spPr>
            <a:xfrm>
              <a:off x="3863381" y="2887629"/>
              <a:ext cx="1098803" cy="1188720"/>
            </a:xfrm>
            <a:prstGeom prst="rect">
              <a:avLst/>
            </a:prstGeom>
            <a:blipFill>
              <a:blip r:embed="rId3"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7" name="object 5"/>
            <p:cNvSpPr/>
            <p:nvPr/>
          </p:nvSpPr>
          <p:spPr>
            <a:xfrm>
              <a:off x="3691168" y="2739802"/>
              <a:ext cx="1400556" cy="1400556"/>
            </a:xfrm>
            <a:prstGeom prst="rect">
              <a:avLst/>
            </a:prstGeom>
            <a:blipFill>
              <a:blip r:embed="rId4"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8" name="object 6"/>
            <p:cNvSpPr txBox="1"/>
            <p:nvPr/>
          </p:nvSpPr>
          <p:spPr>
            <a:xfrm>
              <a:off x="3850454" y="3044492"/>
              <a:ext cx="1111730" cy="652381"/>
            </a:xfrm>
            <a:prstGeom prst="rect">
              <a:avLst/>
            </a:prstGeom>
          </p:spPr>
          <p:txBody>
            <a:bodyPr vert="horz" wrap="square" lIns="0" tIns="33019"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1905" algn="ctr">
                <a:lnSpc>
                  <a:spcPct val="91500"/>
                </a:lnSpc>
                <a:spcBef>
                  <a:spcPts val="259"/>
                </a:spcBef>
              </a:pPr>
              <a:r>
                <a:rPr lang="es-MX" sz="2400" dirty="0"/>
                <a:t>Sujetos Obligados</a:t>
              </a:r>
              <a:endParaRPr sz="2400" dirty="0"/>
            </a:p>
          </p:txBody>
        </p:sp>
        <p:sp>
          <p:nvSpPr>
            <p:cNvPr id="9" name="object 7"/>
            <p:cNvSpPr/>
            <p:nvPr/>
          </p:nvSpPr>
          <p:spPr>
            <a:xfrm>
              <a:off x="4110268" y="2067718"/>
              <a:ext cx="562356" cy="547115"/>
            </a:xfrm>
            <a:prstGeom prst="rect">
              <a:avLst/>
            </a:prstGeom>
            <a:blipFill>
              <a:blip r:embed="rId5"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10" name="object 8"/>
            <p:cNvSpPr/>
            <p:nvPr/>
          </p:nvSpPr>
          <p:spPr>
            <a:xfrm>
              <a:off x="4152941" y="2087530"/>
              <a:ext cx="477012" cy="461772"/>
            </a:xfrm>
            <a:prstGeom prst="rect">
              <a:avLst/>
            </a:prstGeom>
            <a:blipFill>
              <a:blip r:embed="rId6"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11" name="object 13"/>
            <p:cNvSpPr/>
            <p:nvPr/>
          </p:nvSpPr>
          <p:spPr>
            <a:xfrm>
              <a:off x="4812832" y="2384709"/>
              <a:ext cx="524255" cy="530351"/>
            </a:xfrm>
            <a:prstGeom prst="rect">
              <a:avLst/>
            </a:prstGeom>
            <a:blipFill>
              <a:blip r:embed="rId7"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12" name="object 14"/>
            <p:cNvSpPr/>
            <p:nvPr/>
          </p:nvSpPr>
          <p:spPr>
            <a:xfrm>
              <a:off x="4854869" y="2404395"/>
              <a:ext cx="439928" cy="444626"/>
            </a:xfrm>
            <a:prstGeom prst="rect">
              <a:avLst/>
            </a:prstGeom>
            <a:blipFill>
              <a:blip r:embed="rId8"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13" name="object 15"/>
            <p:cNvSpPr/>
            <p:nvPr/>
          </p:nvSpPr>
          <p:spPr>
            <a:xfrm>
              <a:off x="5157257" y="1227993"/>
              <a:ext cx="1205483" cy="1207008"/>
            </a:xfrm>
            <a:prstGeom prst="rect">
              <a:avLst/>
            </a:prstGeom>
            <a:blipFill>
              <a:blip r:embed="rId9"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14" name="object 16"/>
            <p:cNvSpPr/>
            <p:nvPr/>
          </p:nvSpPr>
          <p:spPr>
            <a:xfrm>
              <a:off x="5320324" y="1573942"/>
              <a:ext cx="909827" cy="541020"/>
            </a:xfrm>
            <a:prstGeom prst="rect">
              <a:avLst/>
            </a:prstGeom>
            <a:blipFill>
              <a:blip r:embed="rId10"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15" name="object 17"/>
            <p:cNvSpPr/>
            <p:nvPr/>
          </p:nvSpPr>
          <p:spPr>
            <a:xfrm>
              <a:off x="5155280" y="1247805"/>
              <a:ext cx="1120140" cy="1121664"/>
            </a:xfrm>
            <a:prstGeom prst="rect">
              <a:avLst/>
            </a:prstGeom>
            <a:blipFill>
              <a:blip r:embed="rId11"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16" name="object 18"/>
            <p:cNvSpPr txBox="1"/>
            <p:nvPr/>
          </p:nvSpPr>
          <p:spPr>
            <a:xfrm>
              <a:off x="5318099" y="1458512"/>
              <a:ext cx="894467" cy="872542"/>
            </a:xfrm>
            <a:prstGeom prst="rect">
              <a:avLst/>
            </a:prstGeom>
          </p:spPr>
          <p:txBody>
            <a:bodyPr vert="horz" wrap="square" lIns="0" tIns="29845"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12700" algn="ctr">
                <a:lnSpc>
                  <a:spcPts val="1210"/>
                </a:lnSpc>
                <a:spcBef>
                  <a:spcPts val="105"/>
                </a:spcBef>
              </a:pPr>
              <a:r>
                <a:rPr lang="es-MX" sz="1400" dirty="0"/>
                <a:t>Resguardar los documentos contenidos en sus archivos</a:t>
              </a:r>
              <a:endParaRPr sz="1400" dirty="0"/>
            </a:p>
          </p:txBody>
        </p:sp>
        <p:sp>
          <p:nvSpPr>
            <p:cNvPr id="17" name="object 19"/>
            <p:cNvSpPr/>
            <p:nvPr/>
          </p:nvSpPr>
          <p:spPr>
            <a:xfrm>
              <a:off x="5201453" y="2991261"/>
              <a:ext cx="563879" cy="554736"/>
            </a:xfrm>
            <a:prstGeom prst="rect">
              <a:avLst/>
            </a:prstGeom>
            <a:blipFill>
              <a:blip r:embed="rId12"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18" name="object 20"/>
            <p:cNvSpPr/>
            <p:nvPr/>
          </p:nvSpPr>
          <p:spPr>
            <a:xfrm>
              <a:off x="5244506" y="3010820"/>
              <a:ext cx="478408" cy="469010"/>
            </a:xfrm>
            <a:prstGeom prst="rect">
              <a:avLst/>
            </a:prstGeom>
            <a:blipFill>
              <a:blip r:embed="rId13"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19" name="object 21"/>
            <p:cNvSpPr/>
            <p:nvPr/>
          </p:nvSpPr>
          <p:spPr>
            <a:xfrm>
              <a:off x="5885729" y="2489865"/>
              <a:ext cx="1205483" cy="1207008"/>
            </a:xfrm>
            <a:prstGeom prst="rect">
              <a:avLst/>
            </a:prstGeom>
            <a:blipFill>
              <a:blip r:embed="rId9"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0" name="object 22"/>
            <p:cNvSpPr/>
            <p:nvPr/>
          </p:nvSpPr>
          <p:spPr>
            <a:xfrm>
              <a:off x="6048796" y="2835814"/>
              <a:ext cx="909827" cy="541019"/>
            </a:xfrm>
            <a:prstGeom prst="rect">
              <a:avLst/>
            </a:prstGeom>
            <a:blipFill>
              <a:blip r:embed="rId14"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1" name="object 23"/>
            <p:cNvSpPr/>
            <p:nvPr/>
          </p:nvSpPr>
          <p:spPr>
            <a:xfrm>
              <a:off x="5928400" y="2509677"/>
              <a:ext cx="1120140" cy="1121664"/>
            </a:xfrm>
            <a:prstGeom prst="rect">
              <a:avLst/>
            </a:prstGeom>
            <a:blipFill>
              <a:blip r:embed="rId15"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2" name="object 24"/>
            <p:cNvSpPr txBox="1"/>
            <p:nvPr/>
          </p:nvSpPr>
          <p:spPr>
            <a:xfrm>
              <a:off x="6038127" y="2719990"/>
              <a:ext cx="920496" cy="583788"/>
            </a:xfrm>
            <a:prstGeom prst="rect">
              <a:avLst/>
            </a:prstGeom>
          </p:spPr>
          <p:txBody>
            <a:bodyPr vert="horz" wrap="square" lIns="0" tIns="13335"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12700" algn="ctr">
                <a:lnSpc>
                  <a:spcPts val="1210"/>
                </a:lnSpc>
                <a:spcBef>
                  <a:spcPts val="105"/>
                </a:spcBef>
              </a:pPr>
              <a:r>
                <a:rPr lang="es-MX" sz="1400" dirty="0"/>
                <a:t>Racionalizar la </a:t>
              </a:r>
              <a:r>
                <a:rPr lang="es-MX" sz="1400" dirty="0" smtClean="0"/>
                <a:t>producción, uso </a:t>
              </a:r>
              <a:r>
                <a:rPr lang="es-MX" sz="1400" dirty="0"/>
                <a:t>y control de los documentos</a:t>
              </a:r>
              <a:endParaRPr sz="1400" dirty="0"/>
            </a:p>
          </p:txBody>
        </p:sp>
        <p:sp>
          <p:nvSpPr>
            <p:cNvPr id="23" name="object 25"/>
            <p:cNvSpPr/>
            <p:nvPr/>
          </p:nvSpPr>
          <p:spPr>
            <a:xfrm>
              <a:off x="5049053" y="3742593"/>
              <a:ext cx="556259" cy="530351"/>
            </a:xfrm>
            <a:prstGeom prst="rect">
              <a:avLst/>
            </a:prstGeom>
            <a:blipFill>
              <a:blip r:embed="rId16"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4" name="object 26"/>
            <p:cNvSpPr/>
            <p:nvPr/>
          </p:nvSpPr>
          <p:spPr>
            <a:xfrm>
              <a:off x="5091979" y="3762279"/>
              <a:ext cx="470280" cy="445008"/>
            </a:xfrm>
            <a:prstGeom prst="rect">
              <a:avLst/>
            </a:prstGeom>
            <a:blipFill>
              <a:blip r:embed="rId17"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5" name="object 27"/>
            <p:cNvSpPr/>
            <p:nvPr/>
          </p:nvSpPr>
          <p:spPr>
            <a:xfrm>
              <a:off x="5632745" y="3925473"/>
              <a:ext cx="1205483" cy="1205483"/>
            </a:xfrm>
            <a:prstGeom prst="rect">
              <a:avLst/>
            </a:prstGeom>
            <a:blipFill>
              <a:blip r:embed="rId18"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6" name="object 28"/>
            <p:cNvSpPr/>
            <p:nvPr/>
          </p:nvSpPr>
          <p:spPr>
            <a:xfrm>
              <a:off x="5891824" y="4269897"/>
              <a:ext cx="685800" cy="541019"/>
            </a:xfrm>
            <a:prstGeom prst="rect">
              <a:avLst/>
            </a:prstGeom>
            <a:blipFill>
              <a:blip r:embed="rId19"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7" name="object 29"/>
            <p:cNvSpPr/>
            <p:nvPr/>
          </p:nvSpPr>
          <p:spPr>
            <a:xfrm>
              <a:off x="5675417" y="3945284"/>
              <a:ext cx="1120139" cy="1120140"/>
            </a:xfrm>
            <a:prstGeom prst="rect">
              <a:avLst/>
            </a:prstGeom>
            <a:blipFill>
              <a:blip r:embed="rId20"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28" name="object 30"/>
            <p:cNvSpPr txBox="1"/>
            <p:nvPr/>
          </p:nvSpPr>
          <p:spPr>
            <a:xfrm>
              <a:off x="5775237" y="4162650"/>
              <a:ext cx="901399" cy="590888"/>
            </a:xfrm>
            <a:prstGeom prst="rect">
              <a:avLst/>
            </a:prstGeom>
          </p:spPr>
          <p:txBody>
            <a:bodyPr vert="horz" wrap="square" lIns="0" tIns="29845"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12700" algn="ctr">
                <a:lnSpc>
                  <a:spcPts val="1210"/>
                </a:lnSpc>
                <a:spcBef>
                  <a:spcPts val="105"/>
                </a:spcBef>
              </a:pPr>
              <a:r>
                <a:rPr lang="es-MX" sz="1200" dirty="0"/>
                <a:t>Contar con personal que poseea conocimientos</a:t>
              </a:r>
              <a:endParaRPr sz="1200" dirty="0"/>
            </a:p>
          </p:txBody>
        </p:sp>
        <p:sp>
          <p:nvSpPr>
            <p:cNvPr id="29" name="object 31"/>
            <p:cNvSpPr/>
            <p:nvPr/>
          </p:nvSpPr>
          <p:spPr>
            <a:xfrm>
              <a:off x="4508032" y="4208937"/>
              <a:ext cx="533400" cy="566927"/>
            </a:xfrm>
            <a:prstGeom prst="rect">
              <a:avLst/>
            </a:prstGeom>
            <a:blipFill>
              <a:blip r:embed="rId21"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0" name="object 32"/>
            <p:cNvSpPr/>
            <p:nvPr/>
          </p:nvSpPr>
          <p:spPr>
            <a:xfrm>
              <a:off x="4551212" y="4229130"/>
              <a:ext cx="447548" cy="481711"/>
            </a:xfrm>
            <a:prstGeom prst="rect">
              <a:avLst/>
            </a:prstGeom>
            <a:blipFill>
              <a:blip r:embed="rId22"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1" name="object 33"/>
            <p:cNvSpPr/>
            <p:nvPr/>
          </p:nvSpPr>
          <p:spPr>
            <a:xfrm>
              <a:off x="4517176" y="4861210"/>
              <a:ext cx="1205483" cy="1205484"/>
            </a:xfrm>
            <a:prstGeom prst="rect">
              <a:avLst/>
            </a:prstGeom>
            <a:blipFill>
              <a:blip r:embed="rId18"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2" name="object 34"/>
            <p:cNvSpPr/>
            <p:nvPr/>
          </p:nvSpPr>
          <p:spPr>
            <a:xfrm>
              <a:off x="4863124" y="5283358"/>
              <a:ext cx="512064" cy="387096"/>
            </a:xfrm>
            <a:prstGeom prst="rect">
              <a:avLst/>
            </a:prstGeom>
            <a:blipFill>
              <a:blip r:embed="rId23"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3" name="object 35"/>
            <p:cNvSpPr/>
            <p:nvPr/>
          </p:nvSpPr>
          <p:spPr>
            <a:xfrm>
              <a:off x="4594531" y="4889949"/>
              <a:ext cx="1120139" cy="1120139"/>
            </a:xfrm>
            <a:prstGeom prst="rect">
              <a:avLst/>
            </a:prstGeom>
            <a:blipFill>
              <a:blip r:embed="rId24"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4" name="object 36"/>
            <p:cNvSpPr txBox="1"/>
            <p:nvPr/>
          </p:nvSpPr>
          <p:spPr>
            <a:xfrm>
              <a:off x="4656906" y="5005172"/>
              <a:ext cx="925829" cy="757768"/>
            </a:xfrm>
            <a:prstGeom prst="rect">
              <a:avLst/>
            </a:prstGeom>
          </p:spPr>
          <p:txBody>
            <a:bodyPr vert="horz" wrap="square" lIns="0" tIns="12700"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ct val="100000"/>
                </a:lnSpc>
                <a:spcBef>
                  <a:spcPts val="100"/>
                </a:spcBef>
              </a:pPr>
              <a:endParaRPr lang="es-MX" sz="1200" spc="-15" dirty="0" smtClean="0">
                <a:latin typeface="Arial"/>
                <a:cs typeface="Arial"/>
              </a:endParaRPr>
            </a:p>
            <a:p>
              <a:pPr marL="12700" marR="5080" indent="-12700" algn="ctr">
                <a:lnSpc>
                  <a:spcPts val="1210"/>
                </a:lnSpc>
                <a:spcBef>
                  <a:spcPts val="105"/>
                </a:spcBef>
              </a:pPr>
              <a:r>
                <a:rPr lang="es-MX" sz="1200" dirty="0"/>
                <a:t>Promover el desarrollo de infraestructura y equipamiento</a:t>
              </a:r>
              <a:endParaRPr sz="1200" dirty="0"/>
            </a:p>
          </p:txBody>
        </p:sp>
        <p:sp>
          <p:nvSpPr>
            <p:cNvPr id="35" name="object 37"/>
            <p:cNvSpPr/>
            <p:nvPr/>
          </p:nvSpPr>
          <p:spPr>
            <a:xfrm>
              <a:off x="3741461" y="4208937"/>
              <a:ext cx="531876" cy="566927"/>
            </a:xfrm>
            <a:prstGeom prst="rect">
              <a:avLst/>
            </a:prstGeom>
            <a:blipFill>
              <a:blip r:embed="rId25"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6" name="object 38"/>
            <p:cNvSpPr/>
            <p:nvPr/>
          </p:nvSpPr>
          <p:spPr>
            <a:xfrm>
              <a:off x="3783751" y="4229130"/>
              <a:ext cx="447548" cy="481711"/>
            </a:xfrm>
            <a:prstGeom prst="rect">
              <a:avLst/>
            </a:prstGeom>
            <a:blipFill>
              <a:blip r:embed="rId26"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7" name="object 39"/>
            <p:cNvSpPr/>
            <p:nvPr/>
          </p:nvSpPr>
          <p:spPr>
            <a:xfrm>
              <a:off x="3060232" y="4861210"/>
              <a:ext cx="1205484" cy="1205484"/>
            </a:xfrm>
            <a:prstGeom prst="rect">
              <a:avLst/>
            </a:prstGeom>
            <a:blipFill>
              <a:blip r:embed="rId18"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8" name="object 40"/>
            <p:cNvSpPr/>
            <p:nvPr/>
          </p:nvSpPr>
          <p:spPr>
            <a:xfrm>
              <a:off x="3369605" y="5283358"/>
              <a:ext cx="585215" cy="387096"/>
            </a:xfrm>
            <a:prstGeom prst="rect">
              <a:avLst/>
            </a:prstGeom>
            <a:blipFill>
              <a:blip r:embed="rId27"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39" name="object 41"/>
            <p:cNvSpPr/>
            <p:nvPr/>
          </p:nvSpPr>
          <p:spPr>
            <a:xfrm>
              <a:off x="3112224" y="4889949"/>
              <a:ext cx="1120139" cy="1120138"/>
            </a:xfrm>
            <a:prstGeom prst="rect">
              <a:avLst/>
            </a:prstGeom>
            <a:blipFill>
              <a:blip r:embed="rId28"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600"/>
            </a:p>
          </p:txBody>
        </p:sp>
        <p:sp>
          <p:nvSpPr>
            <p:cNvPr id="40" name="object 42"/>
            <p:cNvSpPr txBox="1"/>
            <p:nvPr/>
          </p:nvSpPr>
          <p:spPr>
            <a:xfrm>
              <a:off x="3325344" y="5130956"/>
              <a:ext cx="731648" cy="583201"/>
            </a:xfrm>
            <a:prstGeom prst="rect">
              <a:avLst/>
            </a:prstGeom>
          </p:spPr>
          <p:txBody>
            <a:bodyPr vert="horz" wrap="square" lIns="0" tIns="12700"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12700" algn="ctr">
                <a:lnSpc>
                  <a:spcPts val="1210"/>
                </a:lnSpc>
                <a:spcBef>
                  <a:spcPts val="105"/>
                </a:spcBef>
              </a:pPr>
              <a:r>
                <a:rPr lang="es-MX" sz="1400" dirty="0"/>
                <a:t>Destinar espacios y equipos necesarios</a:t>
              </a:r>
              <a:endParaRPr sz="1400" dirty="0"/>
            </a:p>
          </p:txBody>
        </p:sp>
        <p:sp>
          <p:nvSpPr>
            <p:cNvPr id="41" name="object 43"/>
            <p:cNvSpPr/>
            <p:nvPr/>
          </p:nvSpPr>
          <p:spPr>
            <a:xfrm>
              <a:off x="3177581" y="3742593"/>
              <a:ext cx="556260" cy="530351"/>
            </a:xfrm>
            <a:prstGeom prst="rect">
              <a:avLst/>
            </a:prstGeom>
            <a:blipFill>
              <a:blip r:embed="rId29"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42" name="object 44"/>
            <p:cNvSpPr/>
            <p:nvPr/>
          </p:nvSpPr>
          <p:spPr>
            <a:xfrm>
              <a:off x="3220253" y="3762279"/>
              <a:ext cx="470280" cy="445008"/>
            </a:xfrm>
            <a:prstGeom prst="rect">
              <a:avLst/>
            </a:prstGeom>
            <a:blipFill>
              <a:blip r:embed="rId30"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43" name="object 45"/>
            <p:cNvSpPr/>
            <p:nvPr/>
          </p:nvSpPr>
          <p:spPr>
            <a:xfrm>
              <a:off x="1944664" y="3925473"/>
              <a:ext cx="1205484" cy="1205483"/>
            </a:xfrm>
            <a:prstGeom prst="rect">
              <a:avLst/>
            </a:prstGeom>
            <a:blipFill>
              <a:blip r:embed="rId18"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44" name="object 46"/>
            <p:cNvSpPr/>
            <p:nvPr/>
          </p:nvSpPr>
          <p:spPr>
            <a:xfrm>
              <a:off x="2310424" y="4347622"/>
              <a:ext cx="472439" cy="387095"/>
            </a:xfrm>
            <a:prstGeom prst="rect">
              <a:avLst/>
            </a:prstGeom>
            <a:blipFill>
              <a:blip r:embed="rId31"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45" name="object 47"/>
            <p:cNvSpPr/>
            <p:nvPr/>
          </p:nvSpPr>
          <p:spPr>
            <a:xfrm>
              <a:off x="1987337" y="3945285"/>
              <a:ext cx="1120139" cy="1120139"/>
            </a:xfrm>
            <a:prstGeom prst="rect">
              <a:avLst/>
            </a:prstGeom>
            <a:blipFill>
              <a:blip r:embed="rId32"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46" name="object 48"/>
            <p:cNvSpPr txBox="1"/>
            <p:nvPr/>
          </p:nvSpPr>
          <p:spPr>
            <a:xfrm>
              <a:off x="2135355" y="4076348"/>
              <a:ext cx="824102" cy="1136006"/>
            </a:xfrm>
            <a:prstGeom prst="rect">
              <a:avLst/>
            </a:prstGeom>
          </p:spPr>
          <p:txBody>
            <a:bodyPr vert="horz" wrap="square" lIns="0" tIns="12700"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265"/>
                </a:lnSpc>
                <a:spcBef>
                  <a:spcPts val="105"/>
                </a:spcBef>
              </a:pPr>
              <a:r>
                <a:rPr lang="es-MX" sz="1200" dirty="0" smtClean="0"/>
                <a:t>Dotar   a l os documentos de archivos de elementos de identificación de archivos</a:t>
              </a:r>
              <a:endParaRPr lang="es-MX" sz="1200" dirty="0"/>
            </a:p>
            <a:p>
              <a:pPr marL="12700" algn="ctr">
                <a:lnSpc>
                  <a:spcPct val="100000"/>
                </a:lnSpc>
                <a:spcBef>
                  <a:spcPts val="100"/>
                </a:spcBef>
              </a:pPr>
              <a:endParaRPr sz="1400" dirty="0">
                <a:latin typeface="Arial"/>
                <a:cs typeface="Arial"/>
              </a:endParaRPr>
            </a:p>
          </p:txBody>
        </p:sp>
        <p:sp>
          <p:nvSpPr>
            <p:cNvPr id="47" name="object 49"/>
            <p:cNvSpPr/>
            <p:nvPr/>
          </p:nvSpPr>
          <p:spPr>
            <a:xfrm>
              <a:off x="3017561" y="2991261"/>
              <a:ext cx="563879" cy="554736"/>
            </a:xfrm>
            <a:prstGeom prst="rect">
              <a:avLst/>
            </a:prstGeom>
            <a:blipFill>
              <a:blip r:embed="rId33"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48" name="object 50"/>
            <p:cNvSpPr/>
            <p:nvPr/>
          </p:nvSpPr>
          <p:spPr>
            <a:xfrm>
              <a:off x="3059598" y="3010820"/>
              <a:ext cx="478408" cy="469010"/>
            </a:xfrm>
            <a:prstGeom prst="rect">
              <a:avLst/>
            </a:prstGeom>
            <a:blipFill>
              <a:blip r:embed="rId34"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49" name="object 51"/>
            <p:cNvSpPr/>
            <p:nvPr/>
          </p:nvSpPr>
          <p:spPr>
            <a:xfrm>
              <a:off x="1691680" y="2489865"/>
              <a:ext cx="1205484" cy="1207008"/>
            </a:xfrm>
            <a:prstGeom prst="rect">
              <a:avLst/>
            </a:prstGeom>
            <a:blipFill>
              <a:blip r:embed="rId9"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50" name="object 52"/>
            <p:cNvSpPr/>
            <p:nvPr/>
          </p:nvSpPr>
          <p:spPr>
            <a:xfrm>
              <a:off x="1914185" y="2835814"/>
              <a:ext cx="787908" cy="541019"/>
            </a:xfrm>
            <a:prstGeom prst="rect">
              <a:avLst/>
            </a:prstGeom>
            <a:blipFill>
              <a:blip r:embed="rId35"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51" name="object 53"/>
            <p:cNvSpPr/>
            <p:nvPr/>
          </p:nvSpPr>
          <p:spPr>
            <a:xfrm>
              <a:off x="1734353" y="2509677"/>
              <a:ext cx="1120139" cy="1121664"/>
            </a:xfrm>
            <a:prstGeom prst="rect">
              <a:avLst/>
            </a:prstGeom>
            <a:blipFill>
              <a:blip r:embed="rId36"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52" name="object 54"/>
            <p:cNvSpPr txBox="1"/>
            <p:nvPr/>
          </p:nvSpPr>
          <p:spPr>
            <a:xfrm>
              <a:off x="1914185" y="2704693"/>
              <a:ext cx="824102" cy="775137"/>
            </a:xfrm>
            <a:prstGeom prst="rect">
              <a:avLst/>
            </a:prstGeom>
          </p:spPr>
          <p:txBody>
            <a:bodyPr vert="horz" wrap="square" lIns="0" tIns="13335"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ts val="1265"/>
                </a:lnSpc>
                <a:spcBef>
                  <a:spcPts val="105"/>
                </a:spcBef>
              </a:pPr>
              <a:r>
                <a:rPr lang="es-MX" sz="1400" dirty="0"/>
                <a:t>Organizar de manera homogénea los documentos</a:t>
              </a:r>
              <a:endParaRPr sz="1400" dirty="0"/>
            </a:p>
          </p:txBody>
        </p:sp>
        <p:sp>
          <p:nvSpPr>
            <p:cNvPr id="53" name="object 55"/>
            <p:cNvSpPr/>
            <p:nvPr/>
          </p:nvSpPr>
          <p:spPr>
            <a:xfrm>
              <a:off x="3445805" y="2384709"/>
              <a:ext cx="524255" cy="530351"/>
            </a:xfrm>
            <a:prstGeom prst="rect">
              <a:avLst/>
            </a:prstGeom>
            <a:blipFill>
              <a:blip r:embed="rId37"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54" name="object 56"/>
            <p:cNvSpPr/>
            <p:nvPr/>
          </p:nvSpPr>
          <p:spPr>
            <a:xfrm>
              <a:off x="3487714" y="2404395"/>
              <a:ext cx="439927" cy="444626"/>
            </a:xfrm>
            <a:prstGeom prst="rect">
              <a:avLst/>
            </a:prstGeom>
            <a:blipFill>
              <a:blip r:embed="rId38"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55" name="object 57"/>
            <p:cNvSpPr/>
            <p:nvPr/>
          </p:nvSpPr>
          <p:spPr>
            <a:xfrm>
              <a:off x="2418629" y="1227993"/>
              <a:ext cx="1207008" cy="1207008"/>
            </a:xfrm>
            <a:prstGeom prst="rect">
              <a:avLst/>
            </a:prstGeom>
            <a:blipFill>
              <a:blip r:embed="rId39"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56" name="object 58"/>
            <p:cNvSpPr/>
            <p:nvPr/>
          </p:nvSpPr>
          <p:spPr>
            <a:xfrm>
              <a:off x="2760005" y="1651665"/>
              <a:ext cx="525779" cy="385572"/>
            </a:xfrm>
            <a:prstGeom prst="rect">
              <a:avLst/>
            </a:prstGeom>
            <a:blipFill>
              <a:blip r:embed="rId40"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57" name="object 59"/>
            <p:cNvSpPr/>
            <p:nvPr/>
          </p:nvSpPr>
          <p:spPr>
            <a:xfrm>
              <a:off x="2432833" y="1228961"/>
              <a:ext cx="1121664" cy="1121664"/>
            </a:xfrm>
            <a:prstGeom prst="rect">
              <a:avLst/>
            </a:prstGeom>
            <a:blipFill>
              <a:blip r:embed="rId41"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2800"/>
            </a:p>
          </p:txBody>
        </p:sp>
        <p:sp>
          <p:nvSpPr>
            <p:cNvPr id="58" name="object 60"/>
            <p:cNvSpPr txBox="1"/>
            <p:nvPr/>
          </p:nvSpPr>
          <p:spPr>
            <a:xfrm>
              <a:off x="2503211" y="1399237"/>
              <a:ext cx="1028700" cy="688293"/>
            </a:xfrm>
            <a:prstGeom prst="rect">
              <a:avLst/>
            </a:prstGeom>
          </p:spPr>
          <p:txBody>
            <a:bodyPr vert="horz" wrap="square" lIns="0" tIns="13335" rIns="0" bIns="0"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ct val="100000"/>
                </a:lnSpc>
                <a:spcBef>
                  <a:spcPts val="105"/>
                </a:spcBef>
              </a:pPr>
              <a:r>
                <a:rPr lang="es-MX" sz="1600" dirty="0"/>
                <a:t>Sistema  Institucional de  Archivos</a:t>
              </a:r>
              <a:endParaRPr sz="1600" dirty="0"/>
            </a:p>
          </p:txBody>
        </p:sp>
        <p:sp>
          <p:nvSpPr>
            <p:cNvPr id="60" name="object 41"/>
            <p:cNvSpPr/>
            <p:nvPr/>
          </p:nvSpPr>
          <p:spPr>
            <a:xfrm>
              <a:off x="3783751" y="663557"/>
              <a:ext cx="1199769" cy="1373681"/>
            </a:xfrm>
            <a:prstGeom prst="rect">
              <a:avLst/>
            </a:prstGeom>
            <a:blipFill>
              <a:blip r:embed="rId28" cstate="print"/>
              <a:stretch>
                <a:fillRect/>
              </a:stretch>
            </a:blipFill>
          </p:spPr>
          <p:txBody>
            <a:bodyPr wrap="square" lIns="0" tIns="0" rIns="0" bIns="0" rtlCol="0"/>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105"/>
                </a:spcBef>
              </a:pPr>
              <a:endParaRPr lang="es-MX" sz="1400" dirty="0" smtClean="0"/>
            </a:p>
            <a:p>
              <a:pPr marL="12700" algn="ctr">
                <a:spcBef>
                  <a:spcPts val="105"/>
                </a:spcBef>
              </a:pPr>
              <a:r>
                <a:rPr lang="es-MX" sz="1400" dirty="0" smtClean="0"/>
                <a:t>Implementar </a:t>
              </a:r>
              <a:r>
                <a:rPr lang="es-MX" sz="1400" dirty="0"/>
                <a:t>Métodos y medidas de protección y conservación</a:t>
              </a:r>
            </a:p>
          </p:txBody>
        </p:sp>
      </p:grpSp>
      <p:sp>
        <p:nvSpPr>
          <p:cNvPr id="61" name="object 2"/>
          <p:cNvSpPr txBox="1">
            <a:spLocks noGrp="1"/>
          </p:cNvSpPr>
          <p:nvPr>
            <p:ph type="title"/>
          </p:nvPr>
        </p:nvSpPr>
        <p:spPr>
          <a:xfrm>
            <a:off x="1500130" y="428200"/>
            <a:ext cx="6497535" cy="321242"/>
          </a:xfrm>
          <a:prstGeom prst="rect">
            <a:avLst/>
          </a:prstGeom>
        </p:spPr>
        <p:txBody>
          <a:bodyPr vert="horz" wrap="square" lIns="0" tIns="13335" rIns="0" bIns="0" rtlCol="0">
            <a:spAutoFit/>
          </a:bodyPr>
          <a:lstStyle/>
          <a:p>
            <a:pPr marL="12700" algn="ctr">
              <a:lnSpc>
                <a:spcPct val="100000"/>
              </a:lnSpc>
              <a:spcBef>
                <a:spcPts val="105"/>
              </a:spcBef>
            </a:pPr>
            <a:r>
              <a:rPr lang="es-MX" sz="2000" b="1" spc="-15" dirty="0" smtClean="0">
                <a:solidFill>
                  <a:srgbClr val="C00000"/>
                </a:solidFill>
                <a:latin typeface="Arial" panose="020B0604020202020204" pitchFamily="34" charset="0"/>
                <a:cs typeface="Arial" panose="020B0604020202020204" pitchFamily="34" charset="0"/>
              </a:rPr>
              <a:t>DICTAMEN DE LA LEY GENERAL DE ARCHIVOS</a:t>
            </a:r>
            <a:endParaRPr lang="es-MX" sz="2000" b="1" dirty="0">
              <a:solidFill>
                <a:srgbClr val="C00000"/>
              </a:solidFill>
              <a:latin typeface="Arial" panose="020B0604020202020204" pitchFamily="34" charset="0"/>
              <a:cs typeface="Arial" panose="020B0604020202020204" pitchFamily="34" charset="0"/>
            </a:endParaRPr>
          </a:p>
        </p:txBody>
      </p:sp>
      <p:sp>
        <p:nvSpPr>
          <p:cNvPr id="59" name="58 CuadroTexto"/>
          <p:cNvSpPr txBox="1"/>
          <p:nvPr/>
        </p:nvSpPr>
        <p:spPr>
          <a:xfrm>
            <a:off x="537029" y="1553353"/>
            <a:ext cx="1101584" cy="769441"/>
          </a:xfrm>
          <a:prstGeom prst="rect">
            <a:avLst/>
          </a:prstGeom>
          <a:noFill/>
        </p:spPr>
        <p:txBody>
          <a:bodyPr wrap="none" rtlCol="0">
            <a:spAutoFit/>
          </a:bodyPr>
          <a:lstStyle/>
          <a:p>
            <a:r>
              <a:rPr lang="es-ES_tradnl" sz="4400" b="1" dirty="0" smtClean="0">
                <a:solidFill>
                  <a:srgbClr val="C00000"/>
                </a:solidFill>
              </a:rPr>
              <a:t>SNT</a:t>
            </a:r>
            <a:endParaRPr lang="es-MX" sz="4400" b="1" dirty="0">
              <a:solidFill>
                <a:srgbClr val="C00000"/>
              </a:solidFill>
            </a:endParaRPr>
          </a:p>
        </p:txBody>
      </p:sp>
    </p:spTree>
    <p:extLst>
      <p:ext uri="{BB962C8B-B14F-4D97-AF65-F5344CB8AC3E}">
        <p14:creationId xmlns:p14="http://schemas.microsoft.com/office/powerpoint/2010/main" val="458460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2"/>
          <p:cNvSpPr txBox="1">
            <a:spLocks noGrp="1"/>
          </p:cNvSpPr>
          <p:nvPr>
            <p:ph type="title"/>
          </p:nvPr>
        </p:nvSpPr>
        <p:spPr>
          <a:xfrm>
            <a:off x="1078119" y="433260"/>
            <a:ext cx="7286676" cy="321242"/>
          </a:xfrm>
          <a:prstGeom prst="rect">
            <a:avLst/>
          </a:prstGeom>
        </p:spPr>
        <p:txBody>
          <a:bodyPr vert="horz" wrap="square" lIns="0" tIns="13335" rIns="0" bIns="0" rtlCol="0">
            <a:spAutoFit/>
          </a:bodyPr>
          <a:lstStyle/>
          <a:p>
            <a:pPr marL="12700" algn="ctr">
              <a:lnSpc>
                <a:spcPct val="100000"/>
              </a:lnSpc>
              <a:spcBef>
                <a:spcPts val="105"/>
              </a:spcBef>
            </a:pPr>
            <a:r>
              <a:rPr lang="es-MX" sz="2000" spc="-15" dirty="0" smtClean="0">
                <a:latin typeface="Arial" panose="020B0604020202020204" pitchFamily="34" charset="0"/>
                <a:cs typeface="Arial" panose="020B0604020202020204" pitchFamily="34" charset="0"/>
              </a:rPr>
              <a:t>LA LEY GENERAL DE ARCHIVOS</a:t>
            </a:r>
            <a:endParaRPr lang="es-MX" sz="2000" dirty="0">
              <a:latin typeface="Arial" panose="020B0604020202020204" pitchFamily="34" charset="0"/>
              <a:cs typeface="Arial" panose="020B0604020202020204" pitchFamily="34" charset="0"/>
            </a:endParaRPr>
          </a:p>
        </p:txBody>
      </p:sp>
      <p:sp>
        <p:nvSpPr>
          <p:cNvPr id="63" name="62 CuadroTexto"/>
          <p:cNvSpPr txBox="1"/>
          <p:nvPr/>
        </p:nvSpPr>
        <p:spPr>
          <a:xfrm>
            <a:off x="571472" y="1075744"/>
            <a:ext cx="8077624" cy="3785652"/>
          </a:xfrm>
          <a:prstGeom prst="rect">
            <a:avLst/>
          </a:prstGeom>
          <a:noFill/>
        </p:spPr>
        <p:txBody>
          <a:bodyPr wrap="square" rtlCol="0">
            <a:spAutoFit/>
          </a:bodyPr>
          <a:lstStyle/>
          <a:p>
            <a:pPr marL="342900" indent="-342900" algn="just">
              <a:buFont typeface="Arial" panose="020B0604020202020204" pitchFamily="34" charset="0"/>
              <a:buChar char="•"/>
            </a:pPr>
            <a:r>
              <a:rPr lang="es-MX" sz="2400" b="1" dirty="0" smtClean="0">
                <a:solidFill>
                  <a:schemeClr val="accent2">
                    <a:lumMod val="50000"/>
                  </a:schemeClr>
                </a:solidFill>
              </a:rPr>
              <a:t>Artículo 10.- </a:t>
            </a:r>
            <a:r>
              <a:rPr lang="es-MX" sz="2400" dirty="0" smtClean="0">
                <a:solidFill>
                  <a:schemeClr val="accent2">
                    <a:lumMod val="50000"/>
                  </a:schemeClr>
                </a:solidFill>
              </a:rPr>
              <a:t>El servidor publico que concluya su empleo deberá garantizar la entrega de archivos a quien lo sustituya.</a:t>
            </a:r>
          </a:p>
          <a:p>
            <a:pPr marL="342900" indent="-342900" algn="just">
              <a:buFont typeface="Arial" panose="020B0604020202020204" pitchFamily="34" charset="0"/>
              <a:buChar char="•"/>
            </a:pPr>
            <a:endParaRPr lang="es-MX" sz="2400" b="1" dirty="0" smtClean="0">
              <a:solidFill>
                <a:schemeClr val="accent2">
                  <a:lumMod val="50000"/>
                </a:schemeClr>
              </a:solidFill>
            </a:endParaRPr>
          </a:p>
          <a:p>
            <a:pPr marL="342900" indent="-342900" algn="just">
              <a:buFont typeface="Arial" panose="020B0604020202020204" pitchFamily="34" charset="0"/>
              <a:buChar char="•"/>
            </a:pPr>
            <a:r>
              <a:rPr lang="es-MX" sz="2400" b="1" dirty="0" smtClean="0">
                <a:solidFill>
                  <a:schemeClr val="accent2">
                    <a:lumMod val="50000"/>
                  </a:schemeClr>
                </a:solidFill>
              </a:rPr>
              <a:t>Artículo 16</a:t>
            </a:r>
            <a:r>
              <a:rPr lang="es-MX" sz="2400" dirty="0" smtClean="0">
                <a:solidFill>
                  <a:schemeClr val="accent2">
                    <a:lumMod val="50000"/>
                  </a:schemeClr>
                </a:solidFill>
              </a:rPr>
              <a:t>.- La responsabilidad de preservar el archivo recaerá en la máxima autoridad de cada sujeto obligado.</a:t>
            </a:r>
          </a:p>
          <a:p>
            <a:pPr marL="342900" indent="-342900" algn="just">
              <a:buFont typeface="Arial" panose="020B0604020202020204" pitchFamily="34" charset="0"/>
              <a:buChar char="•"/>
            </a:pPr>
            <a:endParaRPr lang="es-MX" sz="2400" b="1" dirty="0" smtClean="0">
              <a:solidFill>
                <a:schemeClr val="accent2">
                  <a:lumMod val="50000"/>
                </a:schemeClr>
              </a:solidFill>
            </a:endParaRPr>
          </a:p>
          <a:p>
            <a:pPr marL="342900" indent="-342900" algn="just">
              <a:buFont typeface="Arial" panose="020B0604020202020204" pitchFamily="34" charset="0"/>
              <a:buChar char="•"/>
            </a:pPr>
            <a:r>
              <a:rPr lang="es-MX" sz="2400" b="1" dirty="0" smtClean="0">
                <a:solidFill>
                  <a:schemeClr val="accent2">
                    <a:lumMod val="50000"/>
                  </a:schemeClr>
                </a:solidFill>
              </a:rPr>
              <a:t>Artículo 99.- </a:t>
            </a:r>
            <a:r>
              <a:rPr lang="es-MX" sz="2400" dirty="0" smtClean="0">
                <a:solidFill>
                  <a:schemeClr val="accent2">
                    <a:lumMod val="50000"/>
                  </a:schemeClr>
                </a:solidFill>
              </a:rPr>
              <a:t>Los sujetos obligados deben capacitar en competencias laborales a su personal.</a:t>
            </a:r>
          </a:p>
          <a:p>
            <a:pPr marL="342900" indent="-342900" algn="just">
              <a:buFont typeface="Arial" panose="020B0604020202020204" pitchFamily="34" charset="0"/>
              <a:buChar char="•"/>
            </a:pPr>
            <a:endParaRPr lang="es-MX" sz="2400" b="1" dirty="0" smtClean="0">
              <a:solidFill>
                <a:schemeClr val="accent2">
                  <a:lumMod val="50000"/>
                </a:schemeClr>
              </a:solidFill>
            </a:endParaRPr>
          </a:p>
          <a:p>
            <a:pPr marL="342900" indent="-342900" algn="just">
              <a:buFont typeface="Arial" panose="020B0604020202020204" pitchFamily="34" charset="0"/>
              <a:buChar char="•"/>
            </a:pPr>
            <a:r>
              <a:rPr lang="es-MX" sz="2400" b="1" dirty="0" smtClean="0">
                <a:solidFill>
                  <a:schemeClr val="accent2">
                    <a:lumMod val="50000"/>
                  </a:schemeClr>
                </a:solidFill>
              </a:rPr>
              <a:t>Artículo 121</a:t>
            </a:r>
            <a:r>
              <a:rPr lang="es-MX" sz="2400" dirty="0" smtClean="0">
                <a:solidFill>
                  <a:schemeClr val="accent2">
                    <a:lumMod val="50000"/>
                  </a:schemeClr>
                </a:solidFill>
              </a:rPr>
              <a:t>.- sanciones de 3 a 10 años de prisión….</a:t>
            </a:r>
            <a:endParaRPr lang="es-MX" sz="2400" dirty="0">
              <a:solidFill>
                <a:schemeClr val="accent2">
                  <a:lumMod val="50000"/>
                </a:schemeClr>
              </a:solidFill>
            </a:endParaRPr>
          </a:p>
        </p:txBody>
      </p:sp>
    </p:spTree>
    <p:extLst>
      <p:ext uri="{BB962C8B-B14F-4D97-AF65-F5344CB8AC3E}">
        <p14:creationId xmlns:p14="http://schemas.microsoft.com/office/powerpoint/2010/main" val="1985148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OBJETIVO </a:t>
            </a:r>
            <a:endParaRPr lang="es-MX" dirty="0"/>
          </a:p>
        </p:txBody>
      </p:sp>
      <p:sp>
        <p:nvSpPr>
          <p:cNvPr id="5" name="4 CuadroTexto"/>
          <p:cNvSpPr txBox="1"/>
          <p:nvPr/>
        </p:nvSpPr>
        <p:spPr>
          <a:xfrm>
            <a:off x="1071538" y="1857829"/>
            <a:ext cx="6929486" cy="3539430"/>
          </a:xfrm>
          <a:prstGeom prst="rect">
            <a:avLst/>
          </a:prstGeom>
          <a:noFill/>
        </p:spPr>
        <p:txBody>
          <a:bodyPr wrap="square" rtlCol="0">
            <a:spAutoFit/>
          </a:bodyPr>
          <a:lstStyle/>
          <a:p>
            <a:pPr algn="just"/>
            <a:r>
              <a:rPr lang="es-MX" sz="2800" dirty="0" smtClean="0"/>
              <a:t>Entregar a los sujetos obligados del Estado de Chihuahua información que les permita contextualizar el trabajo que han de desarrollar para la implementación de sus Sistemas Institucionales de Archivos para el cumplimiento de la fracción XLV de las obligaciones de transparencia.</a:t>
            </a:r>
          </a:p>
          <a:p>
            <a:pPr algn="ctr"/>
            <a:endParaRPr lang="es-MX" sz="28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38829"/>
            <a:ext cx="8229600" cy="1143000"/>
          </a:xfrm>
        </p:spPr>
        <p:txBody>
          <a:bodyPr>
            <a:noAutofit/>
          </a:bodyPr>
          <a:lstStyle/>
          <a:p>
            <a:r>
              <a:rPr lang="es-ES_tradnl" sz="5400" dirty="0" smtClean="0"/>
              <a:t>SISTEMA INSTITUCIONAL DE ARCHIVOS</a:t>
            </a:r>
            <a:endParaRPr lang="es-MX" sz="5400" dirty="0"/>
          </a:p>
        </p:txBody>
      </p:sp>
      <p:sp>
        <p:nvSpPr>
          <p:cNvPr id="4" name="3 CuadroTexto"/>
          <p:cNvSpPr txBox="1"/>
          <p:nvPr/>
        </p:nvSpPr>
        <p:spPr>
          <a:xfrm>
            <a:off x="444567" y="4374047"/>
            <a:ext cx="8699433" cy="923330"/>
          </a:xfrm>
          <a:prstGeom prst="rect">
            <a:avLst/>
          </a:prstGeom>
          <a:noFill/>
        </p:spPr>
        <p:txBody>
          <a:bodyPr wrap="none" rtlCol="0">
            <a:spAutoFit/>
          </a:bodyPr>
          <a:lstStyle/>
          <a:p>
            <a:r>
              <a:rPr lang="es-ES_tradnl" b="1" dirty="0" smtClean="0">
                <a:solidFill>
                  <a:schemeClr val="accent3">
                    <a:lumMod val="50000"/>
                  </a:schemeClr>
                </a:solidFill>
              </a:rPr>
              <a:t>ARTÍCULO 19 </a:t>
            </a:r>
            <a:r>
              <a:rPr lang="es-ES_tradnl" dirty="0" smtClean="0"/>
              <a:t>DE LA LEY DE ARCHIVOS DEL ESTADO DE CHIHUAHUA</a:t>
            </a:r>
          </a:p>
          <a:p>
            <a:r>
              <a:rPr lang="es-ES_tradnl" b="1" dirty="0" smtClean="0">
                <a:solidFill>
                  <a:schemeClr val="accent3">
                    <a:lumMod val="50000"/>
                  </a:schemeClr>
                </a:solidFill>
              </a:rPr>
              <a:t>NUMERAL OCTAVO</a:t>
            </a:r>
            <a:r>
              <a:rPr lang="es-ES_tradnl" dirty="0" smtClean="0"/>
              <a:t> DE LOS LINEAMIENTOS PARA LA CONSERVACIÓN DE ARCHIVOS DEL SNT</a:t>
            </a:r>
            <a:endParaRPr lang="es-MX" dirty="0" smtClean="0"/>
          </a:p>
          <a:p>
            <a:r>
              <a:rPr lang="es-ES_tradnl" b="1" dirty="0" smtClean="0">
                <a:solidFill>
                  <a:schemeClr val="accent3">
                    <a:lumMod val="50000"/>
                  </a:schemeClr>
                </a:solidFill>
              </a:rPr>
              <a:t>ARTÍCULO 11 FRACCIÓN II </a:t>
            </a:r>
            <a:r>
              <a:rPr lang="es-ES_tradnl" dirty="0" smtClean="0"/>
              <a:t>DE LA LEY GENERAL DE ARCHIVOS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3200" b="1" dirty="0" smtClean="0"/>
              <a:t>SISTEMA INSTITUCIONAL DE ARCHIVOS</a:t>
            </a:r>
            <a:endParaRPr lang="es-MX" sz="3200" b="1" dirty="0"/>
          </a:p>
        </p:txBody>
      </p:sp>
      <p:sp>
        <p:nvSpPr>
          <p:cNvPr id="4" name="3 Rectángulo"/>
          <p:cNvSpPr/>
          <p:nvPr/>
        </p:nvSpPr>
        <p:spPr>
          <a:xfrm>
            <a:off x="921657" y="2920317"/>
            <a:ext cx="6858000" cy="2246769"/>
          </a:xfrm>
          <a:prstGeom prst="rect">
            <a:avLst/>
          </a:prstGeom>
        </p:spPr>
        <p:txBody>
          <a:bodyPr wrap="square">
            <a:spAutoFit/>
          </a:bodyPr>
          <a:lstStyle/>
          <a:p>
            <a:r>
              <a:rPr lang="es-MX" sz="2800" b="1" dirty="0" smtClean="0"/>
              <a:t>Séptimo. </a:t>
            </a:r>
            <a:r>
              <a:rPr lang="es-MX" sz="2800" dirty="0" smtClean="0"/>
              <a:t>El Sistema Institucional de Archivos es el conjunto de estructuras, funciones, registros, procesos, procedimientos y criterios que desarrolla cada sujeto obligado, a través de la ejecución de la Gestión documental</a:t>
            </a:r>
            <a:endParaRPr lang="es-MX" sz="2800" dirty="0"/>
          </a:p>
        </p:txBody>
      </p:sp>
      <p:pic>
        <p:nvPicPr>
          <p:cNvPr id="4301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5943" y="1118961"/>
            <a:ext cx="3781425" cy="1609725"/>
          </a:xfrm>
          <a:prstGeom prst="rect">
            <a:avLst/>
          </a:prstGeom>
          <a:noFill/>
          <a:ln w="9525">
            <a:noFill/>
            <a:miter lim="800000"/>
            <a:headEnd/>
            <a:tailEnd/>
          </a:ln>
          <a:effectLst/>
        </p:spPr>
      </p:pic>
      <p:sp>
        <p:nvSpPr>
          <p:cNvPr id="6" name="5 CuadroTexto"/>
          <p:cNvSpPr txBox="1"/>
          <p:nvPr/>
        </p:nvSpPr>
        <p:spPr>
          <a:xfrm>
            <a:off x="3883329" y="1731220"/>
            <a:ext cx="5260671" cy="369332"/>
          </a:xfrm>
          <a:prstGeom prst="rect">
            <a:avLst/>
          </a:prstGeom>
          <a:noFill/>
        </p:spPr>
        <p:txBody>
          <a:bodyPr wrap="none" rtlCol="0">
            <a:spAutoFit/>
          </a:bodyPr>
          <a:lstStyle/>
          <a:p>
            <a:r>
              <a:rPr lang="es-ES_tradnl" dirty="0" smtClean="0"/>
              <a:t>LINEAMIENTOS PARA LA CONSRVACIÓN DE ARCHIVOS</a:t>
            </a:r>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94217" y="1459592"/>
            <a:ext cx="7669212" cy="4312571"/>
          </a:xfrm>
          <a:prstGeom prst="rect">
            <a:avLst/>
          </a:prstGeom>
          <a:noFill/>
          <a:ln w="9525" algn="in">
            <a:noFill/>
            <a:miter lim="800000"/>
            <a:headEnd/>
            <a:tailEnd/>
          </a:ln>
          <a:effectLst/>
        </p:spPr>
      </p:pic>
      <p:sp>
        <p:nvSpPr>
          <p:cNvPr id="28" name="27 CuadroTexto"/>
          <p:cNvSpPr txBox="1"/>
          <p:nvPr/>
        </p:nvSpPr>
        <p:spPr>
          <a:xfrm>
            <a:off x="1611086" y="580571"/>
            <a:ext cx="6845272" cy="584775"/>
          </a:xfrm>
          <a:prstGeom prst="rect">
            <a:avLst/>
          </a:prstGeom>
          <a:noFill/>
        </p:spPr>
        <p:txBody>
          <a:bodyPr wrap="none" rtlCol="0">
            <a:spAutoFit/>
          </a:bodyPr>
          <a:lstStyle/>
          <a:p>
            <a:r>
              <a:rPr lang="es-ES_tradnl" sz="3200" b="1" dirty="0" smtClean="0"/>
              <a:t>SISTEMA INSTITUCIONAL DE ARCHIVOS</a:t>
            </a:r>
            <a:endParaRPr lang="es-MX" sz="3200" b="1" dirty="0"/>
          </a:p>
        </p:txBody>
      </p:sp>
    </p:spTree>
    <p:extLst>
      <p:ext uri="{BB962C8B-B14F-4D97-AF65-F5344CB8AC3E}">
        <p14:creationId xmlns:p14="http://schemas.microsoft.com/office/powerpoint/2010/main" val="45299613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14348" y="928670"/>
            <a:ext cx="7560840" cy="443711"/>
          </a:xfrm>
          <a:prstGeom prst="rect">
            <a:avLst/>
          </a:prstGeom>
        </p:spPr>
        <p:txBody>
          <a:bodyPr vert="horz" wrap="square" lIns="0" tIns="12700" rIns="0" bIns="0" rtlCol="0">
            <a:spAutoFit/>
          </a:bodyPr>
          <a:lstStyle/>
          <a:p>
            <a:pPr marL="12700" algn="ctr">
              <a:lnSpc>
                <a:spcPct val="100000"/>
              </a:lnSpc>
              <a:spcBef>
                <a:spcPts val="100"/>
              </a:spcBef>
            </a:pPr>
            <a:r>
              <a:rPr lang="es-MX" sz="2800" b="1" spc="-5" dirty="0" smtClean="0">
                <a:latin typeface="Arial" panose="020B0604020202020204" pitchFamily="34" charset="0"/>
                <a:cs typeface="Arial" panose="020B0604020202020204" pitchFamily="34" charset="0"/>
              </a:rPr>
              <a:t>SISTEMA INSTITUCIONAL DE ARCHIVOS</a:t>
            </a:r>
            <a:endParaRPr lang="es-MX" sz="2800" dirty="0">
              <a:latin typeface="Arial" panose="020B0604020202020204" pitchFamily="34" charset="0"/>
              <a:cs typeface="Arial" panose="020B0604020202020204" pitchFamily="34" charset="0"/>
            </a:endParaRPr>
          </a:p>
        </p:txBody>
      </p:sp>
      <p:sp>
        <p:nvSpPr>
          <p:cNvPr id="10" name="9 CuadroTexto"/>
          <p:cNvSpPr txBox="1"/>
          <p:nvPr/>
        </p:nvSpPr>
        <p:spPr>
          <a:xfrm>
            <a:off x="748981" y="1485945"/>
            <a:ext cx="7790131" cy="369332"/>
          </a:xfrm>
          <a:prstGeom prst="rect">
            <a:avLst/>
          </a:prstGeom>
          <a:noFill/>
        </p:spPr>
        <p:txBody>
          <a:bodyPr wrap="square" rtlCol="0">
            <a:spAutoFit/>
          </a:bodyPr>
          <a:lstStyle/>
          <a:p>
            <a:pPr algn="just"/>
            <a:r>
              <a:rPr lang="es-MX" dirty="0" smtClean="0"/>
              <a:t>Asignación de responsables:</a:t>
            </a:r>
            <a:endParaRPr lang="es-ES" dirty="0"/>
          </a:p>
        </p:txBody>
      </p:sp>
      <p:sp>
        <p:nvSpPr>
          <p:cNvPr id="11" name="10 Rectángulo redondeado"/>
          <p:cNvSpPr/>
          <p:nvPr/>
        </p:nvSpPr>
        <p:spPr>
          <a:xfrm>
            <a:off x="318499" y="3203706"/>
            <a:ext cx="1074872" cy="792088"/>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503379" y="3410416"/>
            <a:ext cx="1836373" cy="461665"/>
          </a:xfrm>
          <a:prstGeom prst="rect">
            <a:avLst/>
          </a:prstGeom>
          <a:noFill/>
        </p:spPr>
        <p:txBody>
          <a:bodyPr wrap="square" rtlCol="0">
            <a:spAutoFit/>
          </a:bodyPr>
          <a:lstStyle/>
          <a:p>
            <a:r>
              <a:rPr lang="es-ES_tradnl" sz="2400" b="1" dirty="0" smtClean="0">
                <a:solidFill>
                  <a:schemeClr val="bg1">
                    <a:lumMod val="95000"/>
                  </a:schemeClr>
                </a:solidFill>
                <a:latin typeface="Arial" panose="020B0604020202020204" pitchFamily="34" charset="0"/>
                <a:cs typeface="Arial" panose="020B0604020202020204" pitchFamily="34" charset="0"/>
              </a:rPr>
              <a:t>SIA</a:t>
            </a:r>
            <a:endParaRPr lang="es-ES" sz="2400" b="1" dirty="0">
              <a:solidFill>
                <a:schemeClr val="bg1">
                  <a:lumMod val="95000"/>
                </a:schemeClr>
              </a:solidFill>
              <a:cs typeface="Arial" panose="020B0604020202020204" pitchFamily="34" charset="0"/>
            </a:endParaRPr>
          </a:p>
        </p:txBody>
      </p:sp>
      <p:sp>
        <p:nvSpPr>
          <p:cNvPr id="15" name="14 Abrir corchete"/>
          <p:cNvSpPr/>
          <p:nvPr/>
        </p:nvSpPr>
        <p:spPr>
          <a:xfrm>
            <a:off x="1611086" y="2395354"/>
            <a:ext cx="504056" cy="2848040"/>
          </a:xfrm>
          <a:prstGeom prst="leftBracket">
            <a:avLst/>
          </a:prstGeom>
          <a:ln>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16 Redondear rectángulo de esquina del mismo lado"/>
          <p:cNvSpPr/>
          <p:nvPr/>
        </p:nvSpPr>
        <p:spPr>
          <a:xfrm>
            <a:off x="2215750" y="1999922"/>
            <a:ext cx="1997856" cy="1257419"/>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 Los titulares del Sujeto Obligado nombra a los responsables de;</a:t>
            </a:r>
            <a:endParaRPr lang="es-ES" dirty="0">
              <a:solidFill>
                <a:schemeClr val="tx1"/>
              </a:solidFill>
            </a:endParaRPr>
          </a:p>
        </p:txBody>
      </p:sp>
      <p:sp>
        <p:nvSpPr>
          <p:cNvPr id="19" name="18 Redondear rectángulo de esquina del mismo lado"/>
          <p:cNvSpPr/>
          <p:nvPr/>
        </p:nvSpPr>
        <p:spPr>
          <a:xfrm>
            <a:off x="2339752" y="4614684"/>
            <a:ext cx="1997856" cy="1257419"/>
          </a:xfrm>
          <a:prstGeom prst="round2Same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 Los titulares de área nombran al responsable de</a:t>
            </a:r>
            <a:endParaRPr lang="es-ES" dirty="0">
              <a:solidFill>
                <a:schemeClr val="tx1"/>
              </a:solidFill>
            </a:endParaRPr>
          </a:p>
        </p:txBody>
      </p:sp>
      <p:cxnSp>
        <p:nvCxnSpPr>
          <p:cNvPr id="22" name="21 Conector recto"/>
          <p:cNvCxnSpPr>
            <a:stCxn id="17" idx="0"/>
            <a:endCxn id="28" idx="1"/>
          </p:cNvCxnSpPr>
          <p:nvPr/>
        </p:nvCxnSpPr>
        <p:spPr>
          <a:xfrm flipV="1">
            <a:off x="4213606" y="2003936"/>
            <a:ext cx="1342721" cy="624696"/>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a:stCxn id="17" idx="0"/>
            <a:endCxn id="35" idx="1"/>
          </p:cNvCxnSpPr>
          <p:nvPr/>
        </p:nvCxnSpPr>
        <p:spPr>
          <a:xfrm>
            <a:off x="4213606" y="2628632"/>
            <a:ext cx="1342721" cy="103117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17" idx="0"/>
            <a:endCxn id="37" idx="1"/>
          </p:cNvCxnSpPr>
          <p:nvPr/>
        </p:nvCxnSpPr>
        <p:spPr>
          <a:xfrm>
            <a:off x="4213606" y="2628632"/>
            <a:ext cx="1342721" cy="178994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
        <p:nvSpPr>
          <p:cNvPr id="26" name="25 Rectángulo redondeado"/>
          <p:cNvSpPr/>
          <p:nvPr/>
        </p:nvSpPr>
        <p:spPr>
          <a:xfrm>
            <a:off x="5556327" y="2543299"/>
            <a:ext cx="3333985" cy="714041"/>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chemeClr val="bg1">
                    <a:lumMod val="95000"/>
                  </a:schemeClr>
                </a:solidFill>
                <a:cs typeface="Arial" panose="020B0604020202020204" pitchFamily="34" charset="0"/>
              </a:rPr>
              <a:t>Unidad de Correspondencia u Oficialía de Partes</a:t>
            </a:r>
            <a:endParaRPr lang="es-ES" sz="2000" b="1" dirty="0">
              <a:solidFill>
                <a:schemeClr val="bg1">
                  <a:lumMod val="95000"/>
                </a:schemeClr>
              </a:solidFill>
              <a:cs typeface="Arial" panose="020B0604020202020204" pitchFamily="34" charset="0"/>
            </a:endParaRPr>
          </a:p>
        </p:txBody>
      </p:sp>
      <p:sp>
        <p:nvSpPr>
          <p:cNvPr id="28" name="27 Rectángulo redondeado"/>
          <p:cNvSpPr/>
          <p:nvPr/>
        </p:nvSpPr>
        <p:spPr>
          <a:xfrm>
            <a:off x="5556327" y="1612518"/>
            <a:ext cx="3333985" cy="782835"/>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smtClean="0">
                <a:solidFill>
                  <a:schemeClr val="bg1">
                    <a:lumMod val="95000"/>
                  </a:schemeClr>
                </a:solidFill>
                <a:latin typeface="Arial" panose="020B0604020202020204" pitchFamily="34" charset="0"/>
                <a:cs typeface="Arial" panose="020B0604020202020204" pitchFamily="34" charset="0"/>
              </a:rPr>
              <a:t>Área Coordinadora de Archivos</a:t>
            </a:r>
            <a:endParaRPr lang="es-ES" b="1" dirty="0">
              <a:solidFill>
                <a:schemeClr val="bg1">
                  <a:lumMod val="95000"/>
                </a:schemeClr>
              </a:solidFill>
              <a:latin typeface="Arial" panose="020B0604020202020204" pitchFamily="34" charset="0"/>
              <a:cs typeface="Arial" panose="020B0604020202020204" pitchFamily="34" charset="0"/>
            </a:endParaRPr>
          </a:p>
        </p:txBody>
      </p:sp>
      <p:sp>
        <p:nvSpPr>
          <p:cNvPr id="35" name="34 Rectángulo redondeado"/>
          <p:cNvSpPr/>
          <p:nvPr/>
        </p:nvSpPr>
        <p:spPr>
          <a:xfrm>
            <a:off x="5556327" y="3386564"/>
            <a:ext cx="3333985" cy="546491"/>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chemeClr val="bg1">
                    <a:lumMod val="95000"/>
                  </a:schemeClr>
                </a:solidFill>
                <a:cs typeface="Arial" panose="020B0604020202020204" pitchFamily="34" charset="0"/>
              </a:rPr>
              <a:t>Archivo de Concentración</a:t>
            </a:r>
            <a:endParaRPr lang="es-ES" sz="2000" b="1" dirty="0">
              <a:solidFill>
                <a:schemeClr val="bg1">
                  <a:lumMod val="95000"/>
                </a:schemeClr>
              </a:solidFill>
              <a:cs typeface="Arial" panose="020B0604020202020204" pitchFamily="34" charset="0"/>
            </a:endParaRPr>
          </a:p>
        </p:txBody>
      </p:sp>
      <p:sp>
        <p:nvSpPr>
          <p:cNvPr id="37" name="36 Rectángulo redondeado"/>
          <p:cNvSpPr/>
          <p:nvPr/>
        </p:nvSpPr>
        <p:spPr>
          <a:xfrm>
            <a:off x="5556327" y="4175814"/>
            <a:ext cx="3333985" cy="485516"/>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smtClean="0">
                <a:solidFill>
                  <a:schemeClr val="bg1">
                    <a:lumMod val="95000"/>
                  </a:schemeClr>
                </a:solidFill>
                <a:cs typeface="Arial" panose="020B0604020202020204" pitchFamily="34" charset="0"/>
              </a:rPr>
              <a:t>Archivo Histórico</a:t>
            </a:r>
            <a:endParaRPr lang="es-ES" sz="2400" b="1" dirty="0">
              <a:solidFill>
                <a:schemeClr val="bg1">
                  <a:lumMod val="95000"/>
                </a:schemeClr>
              </a:solidFill>
              <a:cs typeface="Arial" panose="020B0604020202020204" pitchFamily="34" charset="0"/>
            </a:endParaRPr>
          </a:p>
        </p:txBody>
      </p:sp>
      <p:cxnSp>
        <p:nvCxnSpPr>
          <p:cNvPr id="38" name="37 Conector recto"/>
          <p:cNvCxnSpPr>
            <a:stCxn id="19" idx="0"/>
            <a:endCxn id="39" idx="1"/>
          </p:cNvCxnSpPr>
          <p:nvPr/>
        </p:nvCxnSpPr>
        <p:spPr>
          <a:xfrm>
            <a:off x="4337608" y="5243394"/>
            <a:ext cx="1218719" cy="15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
        <p:nvSpPr>
          <p:cNvPr id="39" name="38 Rectángulo redondeado"/>
          <p:cNvSpPr/>
          <p:nvPr/>
        </p:nvSpPr>
        <p:spPr>
          <a:xfrm>
            <a:off x="5556327" y="5000636"/>
            <a:ext cx="3333985" cy="485516"/>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smtClean="0">
                <a:solidFill>
                  <a:schemeClr val="bg1">
                    <a:lumMod val="95000"/>
                  </a:schemeClr>
                </a:solidFill>
                <a:cs typeface="Arial" panose="020B0604020202020204" pitchFamily="34" charset="0"/>
              </a:rPr>
              <a:t>Archivo  de Trámite</a:t>
            </a:r>
            <a:endParaRPr lang="es-ES" sz="2000" b="1" dirty="0">
              <a:solidFill>
                <a:schemeClr val="bg1">
                  <a:lumMod val="95000"/>
                </a:schemeClr>
              </a:solidFill>
              <a:cs typeface="Arial" panose="020B0604020202020204" pitchFamily="34" charset="0"/>
            </a:endParaRPr>
          </a:p>
        </p:txBody>
      </p:sp>
      <p:cxnSp>
        <p:nvCxnSpPr>
          <p:cNvPr id="33" name="32 Conector recto"/>
          <p:cNvCxnSpPr>
            <a:stCxn id="17" idx="0"/>
            <a:endCxn id="26" idx="1"/>
          </p:cNvCxnSpPr>
          <p:nvPr/>
        </p:nvCxnSpPr>
        <p:spPr>
          <a:xfrm>
            <a:off x="4213606" y="2628632"/>
            <a:ext cx="1342721" cy="27168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736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6995" y="712243"/>
            <a:ext cx="8229600" cy="492443"/>
          </a:xfrm>
        </p:spPr>
        <p:txBody>
          <a:bodyPr>
            <a:noAutofit/>
          </a:bodyPr>
          <a:lstStyle/>
          <a:p>
            <a:pPr algn="ctr"/>
            <a:r>
              <a:rPr lang="es-MX" sz="2400" b="1" kern="1200" spc="-5" dirty="0" smtClean="0">
                <a:solidFill>
                  <a:schemeClr val="accent3">
                    <a:lumMod val="50000"/>
                  </a:schemeClr>
                </a:solidFill>
                <a:latin typeface="Arial" panose="020B0604020202020204" pitchFamily="34" charset="0"/>
                <a:ea typeface="+mn-ea"/>
                <a:cs typeface="Arial" panose="020B0604020202020204" pitchFamily="34" charset="0"/>
              </a:rPr>
              <a:t>COMITÉ TÉCNICO PARA LA ADMINISTRACIÓN DE DOCUMENTOS Y ARCHIVOS.</a:t>
            </a:r>
            <a:endParaRPr lang="es-MX" sz="2400" b="1" kern="1200" spc="-5" dirty="0">
              <a:solidFill>
                <a:schemeClr val="accent3">
                  <a:lumMod val="50000"/>
                </a:schemeClr>
              </a:solidFill>
              <a:latin typeface="Arial" panose="020B0604020202020204" pitchFamily="34" charset="0"/>
              <a:ea typeface="+mn-ea"/>
              <a:cs typeface="Arial" panose="020B0604020202020204" pitchFamily="34" charset="0"/>
            </a:endParaRPr>
          </a:p>
        </p:txBody>
      </p:sp>
      <p:sp>
        <p:nvSpPr>
          <p:cNvPr id="6148" name="AutoShape 4" descr="Resultado de imagen para archivos de trami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8" name="7 Rectángulo"/>
          <p:cNvSpPr/>
          <p:nvPr/>
        </p:nvSpPr>
        <p:spPr>
          <a:xfrm>
            <a:off x="460375" y="2197579"/>
            <a:ext cx="7858180" cy="1938992"/>
          </a:xfrm>
          <a:prstGeom prst="rect">
            <a:avLst/>
          </a:prstGeom>
        </p:spPr>
        <p:txBody>
          <a:bodyPr wrap="square">
            <a:spAutoFit/>
          </a:bodyPr>
          <a:lstStyle/>
          <a:p>
            <a:pPr algn="just"/>
            <a:r>
              <a:rPr lang="es-MX" sz="2000" dirty="0"/>
              <a:t>Artículo 21. </a:t>
            </a:r>
          </a:p>
          <a:p>
            <a:pPr algn="just"/>
            <a:r>
              <a:rPr lang="es-MX" sz="2000" dirty="0"/>
              <a:t>“Será el responsable de implementar y operar el Sistema Institucional de Archivos para su funcionamiento estandarizado y homogéneo” </a:t>
            </a:r>
          </a:p>
          <a:p>
            <a:pPr algn="just"/>
            <a:endParaRPr lang="es-MX" sz="2000" dirty="0"/>
          </a:p>
          <a:p>
            <a:pPr algn="just"/>
            <a:r>
              <a:rPr lang="es-MX" sz="2000" dirty="0"/>
              <a:t>Artículo 22</a:t>
            </a:r>
          </a:p>
          <a:p>
            <a:pPr algn="just"/>
            <a:r>
              <a:rPr lang="es-MX" sz="2000" dirty="0"/>
              <a:t>Entre otras, tendrá las siguientes funciones: </a:t>
            </a:r>
          </a:p>
        </p:txBody>
      </p:sp>
      <p:sp>
        <p:nvSpPr>
          <p:cNvPr id="10" name="9 Rectángulo"/>
          <p:cNvSpPr/>
          <p:nvPr/>
        </p:nvSpPr>
        <p:spPr>
          <a:xfrm>
            <a:off x="526995" y="3695221"/>
            <a:ext cx="7858180" cy="1631216"/>
          </a:xfrm>
          <a:prstGeom prst="rect">
            <a:avLst/>
          </a:prstGeom>
        </p:spPr>
        <p:txBody>
          <a:bodyPr wrap="square">
            <a:spAutoFit/>
          </a:bodyPr>
          <a:lstStyle/>
          <a:p>
            <a:endParaRPr lang="es-MX" sz="2000" dirty="0" smtClean="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pPr algn="just"/>
            <a:r>
              <a:rPr lang="es-MX" sz="2000" dirty="0"/>
              <a:t>VIII. Coordinar los procedimientos de valoración y destino final de la documentación, con base en esta Ley y demás normas aplicables. </a:t>
            </a:r>
          </a:p>
          <a:p>
            <a:pPr algn="just"/>
            <a:endParaRPr lang="es-MX" sz="2000" dirty="0"/>
          </a:p>
        </p:txBody>
      </p:sp>
      <p:sp>
        <p:nvSpPr>
          <p:cNvPr id="9" name="8 CuadroTexto"/>
          <p:cNvSpPr txBox="1"/>
          <p:nvPr/>
        </p:nvSpPr>
        <p:spPr>
          <a:xfrm>
            <a:off x="428596" y="1571563"/>
            <a:ext cx="6031331" cy="369332"/>
          </a:xfrm>
          <a:prstGeom prst="rect">
            <a:avLst/>
          </a:prstGeom>
          <a:noFill/>
        </p:spPr>
        <p:txBody>
          <a:bodyPr wrap="none" rtlCol="0">
            <a:spAutoFit/>
          </a:bodyPr>
          <a:lstStyle/>
          <a:p>
            <a:r>
              <a:rPr lang="es-MX" dirty="0" smtClean="0"/>
              <a:t>Figura incluida en La Ley de Archivos del Estado de Chihuahua.</a:t>
            </a:r>
            <a:endParaRPr lang="es-MX" dirty="0"/>
          </a:p>
        </p:txBody>
      </p:sp>
    </p:spTree>
    <p:extLst>
      <p:ext uri="{BB962C8B-B14F-4D97-AF65-F5344CB8AC3E}">
        <p14:creationId xmlns:p14="http://schemas.microsoft.com/office/powerpoint/2010/main" val="120550012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Actividades principales</a:t>
            </a:r>
            <a:endParaRPr lang="es-MX" dirty="0"/>
          </a:p>
        </p:txBody>
      </p:sp>
      <p:sp>
        <p:nvSpPr>
          <p:cNvPr id="3" name="2 CuadroTexto"/>
          <p:cNvSpPr txBox="1"/>
          <p:nvPr/>
        </p:nvSpPr>
        <p:spPr>
          <a:xfrm>
            <a:off x="762000" y="1417638"/>
            <a:ext cx="7641771" cy="1754326"/>
          </a:xfrm>
          <a:prstGeom prst="rect">
            <a:avLst/>
          </a:prstGeom>
          <a:noFill/>
        </p:spPr>
        <p:txBody>
          <a:bodyPr wrap="square" rtlCol="0">
            <a:spAutoFit/>
          </a:bodyPr>
          <a:lstStyle/>
          <a:p>
            <a:r>
              <a:rPr lang="es-MX" b="1" dirty="0" smtClean="0"/>
              <a:t>Área coordinadora de archivos: </a:t>
            </a:r>
          </a:p>
          <a:p>
            <a:pPr marL="342900" indent="-342900">
              <a:buAutoNum type="alphaLcParenR"/>
            </a:pPr>
            <a:r>
              <a:rPr lang="es-MX" dirty="0" smtClean="0"/>
              <a:t>Diseñar, proponer, desarrollar, instrumentar los planes, programas y proyectos de desarrollo archivístico; </a:t>
            </a:r>
          </a:p>
          <a:p>
            <a:pPr marL="342900" indent="-342900">
              <a:buAutoNum type="alphaLcParenR"/>
            </a:pPr>
            <a:r>
              <a:rPr lang="es-MX" dirty="0" smtClean="0"/>
              <a:t>Elaborar las políticas y medidas técnicas para la regulación de los procesos archivísticos durante el ciclo vital de los documentos de archivo; </a:t>
            </a:r>
          </a:p>
          <a:p>
            <a:pPr marL="342900" indent="-342900">
              <a:buAutoNum type="alphaLcParenR"/>
            </a:pPr>
            <a:r>
              <a:rPr lang="es-MX" dirty="0" smtClean="0"/>
              <a:t>Formular los instrumentos de control archivístico</a:t>
            </a:r>
            <a:endParaRPr lang="es-MX" b="1" dirty="0"/>
          </a:p>
        </p:txBody>
      </p:sp>
      <p:pic>
        <p:nvPicPr>
          <p:cNvPr id="44034" name="Picture 2" descr="Resultado de imagen para coordinador de archivos"/>
          <p:cNvPicPr>
            <a:picLocks noChangeAspect="1" noChangeArrowheads="1"/>
          </p:cNvPicPr>
          <p:nvPr/>
        </p:nvPicPr>
        <p:blipFill>
          <a:blip r:embed="rId2"/>
          <a:srcRect/>
          <a:stretch>
            <a:fillRect/>
          </a:stretch>
        </p:blipFill>
        <p:spPr bwMode="auto">
          <a:xfrm>
            <a:off x="1995712" y="3171964"/>
            <a:ext cx="6408058" cy="3468856"/>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Actividades principales</a:t>
            </a:r>
            <a:endParaRPr lang="es-MX" dirty="0"/>
          </a:p>
        </p:txBody>
      </p:sp>
      <p:sp>
        <p:nvSpPr>
          <p:cNvPr id="3" name="2 Rectángulo"/>
          <p:cNvSpPr/>
          <p:nvPr/>
        </p:nvSpPr>
        <p:spPr>
          <a:xfrm>
            <a:off x="645885" y="1443842"/>
            <a:ext cx="7213600" cy="1938992"/>
          </a:xfrm>
          <a:prstGeom prst="rect">
            <a:avLst/>
          </a:prstGeom>
        </p:spPr>
        <p:txBody>
          <a:bodyPr wrap="square">
            <a:spAutoFit/>
          </a:bodyPr>
          <a:lstStyle/>
          <a:p>
            <a:r>
              <a:rPr lang="es-MX" sz="2000" b="1" dirty="0" smtClean="0"/>
              <a:t>Unidad o responsable de Correspondencia u oficialía de partes:</a:t>
            </a:r>
          </a:p>
          <a:p>
            <a:pPr marL="457200" indent="-457200">
              <a:buAutoNum type="alphaLcParenR"/>
            </a:pPr>
            <a:r>
              <a:rPr lang="es-MX" sz="2000" dirty="0" smtClean="0"/>
              <a:t>Llevar a cabo los servicios centralizados de recepción, distribución y despacho de la correspondencia; </a:t>
            </a:r>
          </a:p>
          <a:p>
            <a:pPr marL="457200" indent="-457200">
              <a:buAutoNum type="alphaLcParenR"/>
            </a:pPr>
            <a:r>
              <a:rPr lang="es-MX" sz="2000" dirty="0" smtClean="0"/>
              <a:t>Elaborar reportes diarios de correspondencia; </a:t>
            </a:r>
          </a:p>
          <a:p>
            <a:pPr marL="457200" indent="-457200">
              <a:buAutoNum type="alphaLcParenR"/>
            </a:pPr>
            <a:r>
              <a:rPr lang="es-MX" sz="2000" dirty="0" smtClean="0"/>
              <a:t>Colaborar con el responsable del Área coordinadora de archivos</a:t>
            </a:r>
            <a:endParaRPr lang="es-MX" sz="2000" dirty="0"/>
          </a:p>
        </p:txBody>
      </p:sp>
      <p:pic>
        <p:nvPicPr>
          <p:cNvPr id="46082" name="Picture 2" descr="Resultado de imagen para oficialia de partes"/>
          <p:cNvPicPr>
            <a:picLocks noChangeAspect="1" noChangeArrowheads="1"/>
          </p:cNvPicPr>
          <p:nvPr/>
        </p:nvPicPr>
        <p:blipFill>
          <a:blip r:embed="rId2"/>
          <a:srcRect/>
          <a:stretch>
            <a:fillRect/>
          </a:stretch>
        </p:blipFill>
        <p:spPr bwMode="auto">
          <a:xfrm>
            <a:off x="3624489" y="3167742"/>
            <a:ext cx="4552950" cy="3086101"/>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Actividades principales</a:t>
            </a:r>
            <a:endParaRPr lang="es-MX" dirty="0"/>
          </a:p>
        </p:txBody>
      </p:sp>
      <p:sp>
        <p:nvSpPr>
          <p:cNvPr id="3" name="2 Rectángulo"/>
          <p:cNvSpPr/>
          <p:nvPr/>
        </p:nvSpPr>
        <p:spPr>
          <a:xfrm>
            <a:off x="667657" y="1631522"/>
            <a:ext cx="7808686" cy="2000548"/>
          </a:xfrm>
          <a:prstGeom prst="rect">
            <a:avLst/>
          </a:prstGeom>
        </p:spPr>
        <p:txBody>
          <a:bodyPr wrap="square">
            <a:spAutoFit/>
          </a:bodyPr>
          <a:lstStyle/>
          <a:p>
            <a:r>
              <a:rPr lang="es-MX" sz="2400" b="1" dirty="0" smtClean="0"/>
              <a:t>Responsable del Archivo de trámite: </a:t>
            </a:r>
          </a:p>
          <a:p>
            <a:pPr marL="457200" indent="-457200">
              <a:buAutoNum type="alphaLcParenR"/>
            </a:pPr>
            <a:r>
              <a:rPr lang="es-MX" sz="2000" dirty="0" smtClean="0"/>
              <a:t>Llevar a cabo la integración, organización, préstamo y consulta interna, así como la disposición documental de los expedientes en su área o instancia de adscripción, aplicando los instrumentos archivísticos respectivos; </a:t>
            </a:r>
          </a:p>
          <a:p>
            <a:pPr marL="457200" indent="-457200">
              <a:buAutoNum type="alphaLcParenR"/>
            </a:pPr>
            <a:r>
              <a:rPr lang="es-MX" sz="2000" dirty="0" smtClean="0"/>
              <a:t>Resguardar los expedientes y la información que haya sido clasificada</a:t>
            </a:r>
            <a:endParaRPr lang="es-MX" sz="2000" dirty="0"/>
          </a:p>
        </p:txBody>
      </p:sp>
      <p:pic>
        <p:nvPicPr>
          <p:cNvPr id="47106" name="Picture 2" descr="Resultado de imagen para archivo de trÃ mite"/>
          <p:cNvPicPr>
            <a:picLocks noChangeAspect="1" noChangeArrowheads="1"/>
          </p:cNvPicPr>
          <p:nvPr/>
        </p:nvPicPr>
        <p:blipFill>
          <a:blip r:embed="rId2"/>
          <a:srcRect/>
          <a:stretch>
            <a:fillRect/>
          </a:stretch>
        </p:blipFill>
        <p:spPr bwMode="auto">
          <a:xfrm>
            <a:off x="4451803" y="3798433"/>
            <a:ext cx="3458481" cy="2573111"/>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Actividades principales</a:t>
            </a:r>
            <a:endParaRPr lang="es-MX" dirty="0"/>
          </a:p>
        </p:txBody>
      </p:sp>
      <p:sp>
        <p:nvSpPr>
          <p:cNvPr id="3" name="2 Rectángulo"/>
          <p:cNvSpPr/>
          <p:nvPr/>
        </p:nvSpPr>
        <p:spPr>
          <a:xfrm>
            <a:off x="457200" y="1417638"/>
            <a:ext cx="8229600" cy="2246769"/>
          </a:xfrm>
          <a:prstGeom prst="rect">
            <a:avLst/>
          </a:prstGeom>
        </p:spPr>
        <p:txBody>
          <a:bodyPr wrap="square">
            <a:spAutoFit/>
          </a:bodyPr>
          <a:lstStyle/>
          <a:p>
            <a:r>
              <a:rPr lang="es-MX" sz="2000" b="1" dirty="0" smtClean="0"/>
              <a:t>Responsable del Archivo de concentración: </a:t>
            </a:r>
          </a:p>
          <a:p>
            <a:pPr marL="457200" indent="-457200">
              <a:buAutoNum type="alphaLcParenR"/>
            </a:pPr>
            <a:r>
              <a:rPr lang="es-MX" sz="2000" dirty="0" smtClean="0"/>
              <a:t>Llevar a cabo la recepción, custodia y disposición documental de los expedientes </a:t>
            </a:r>
            <a:r>
              <a:rPr lang="es-MX" sz="2000" dirty="0" err="1" smtClean="0"/>
              <a:t>semiactivos</a:t>
            </a:r>
            <a:r>
              <a:rPr lang="es-MX" sz="2000" dirty="0" smtClean="0"/>
              <a:t>, aplicando los instrumentos de control y consulta archivísticos; </a:t>
            </a:r>
          </a:p>
          <a:p>
            <a:pPr marL="457200" indent="-457200">
              <a:buAutoNum type="alphaLcParenR"/>
            </a:pPr>
            <a:r>
              <a:rPr lang="es-MX" sz="2000" dirty="0" smtClean="0"/>
              <a:t>Brindar el servicio de préstamo y consulta para las unidades administrativas productoras de la documentación; </a:t>
            </a:r>
          </a:p>
          <a:p>
            <a:pPr marL="457200" indent="-457200">
              <a:buAutoNum type="alphaLcParenR"/>
            </a:pPr>
            <a:r>
              <a:rPr lang="es-MX" sz="2000" dirty="0" smtClean="0"/>
              <a:t>Colaborar con el responsable del Área coordinadora de archivo</a:t>
            </a:r>
            <a:endParaRPr lang="es-MX" sz="2000" dirty="0"/>
          </a:p>
        </p:txBody>
      </p:sp>
      <p:pic>
        <p:nvPicPr>
          <p:cNvPr id="49154" name="Picture 2" descr="Imagen relacionada"/>
          <p:cNvPicPr>
            <a:picLocks noChangeAspect="1" noChangeArrowheads="1"/>
          </p:cNvPicPr>
          <p:nvPr/>
        </p:nvPicPr>
        <p:blipFill>
          <a:blip r:embed="rId2"/>
          <a:srcRect/>
          <a:stretch>
            <a:fillRect/>
          </a:stretch>
        </p:blipFill>
        <p:spPr bwMode="auto">
          <a:xfrm>
            <a:off x="3868511" y="3664407"/>
            <a:ext cx="4367790" cy="2832549"/>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Actividades principales</a:t>
            </a:r>
            <a:endParaRPr lang="es-MX" dirty="0"/>
          </a:p>
        </p:txBody>
      </p:sp>
      <p:sp>
        <p:nvSpPr>
          <p:cNvPr id="3" name="2 Rectángulo"/>
          <p:cNvSpPr/>
          <p:nvPr/>
        </p:nvSpPr>
        <p:spPr>
          <a:xfrm>
            <a:off x="457200" y="1417638"/>
            <a:ext cx="7837714" cy="2000548"/>
          </a:xfrm>
          <a:prstGeom prst="rect">
            <a:avLst/>
          </a:prstGeom>
        </p:spPr>
        <p:txBody>
          <a:bodyPr wrap="square">
            <a:spAutoFit/>
          </a:bodyPr>
          <a:lstStyle/>
          <a:p>
            <a:r>
              <a:rPr lang="es-MX" sz="2400" b="1" dirty="0" smtClean="0"/>
              <a:t>Responsable del Archivo histórico: </a:t>
            </a:r>
          </a:p>
          <a:p>
            <a:pPr marL="457200" indent="-457200">
              <a:buAutoNum type="alphaLcParenR"/>
            </a:pPr>
            <a:r>
              <a:rPr lang="es-MX" sz="2000" dirty="0" smtClean="0"/>
              <a:t>Recibir, organizar y describir los expedientes con valor histórico; </a:t>
            </a:r>
          </a:p>
          <a:p>
            <a:pPr marL="457200" indent="-457200">
              <a:buAutoNum type="alphaLcParenR"/>
            </a:pPr>
            <a:r>
              <a:rPr lang="es-MX" sz="2000" dirty="0" smtClean="0"/>
              <a:t>Colaborar con el responsable del Área coordinadora de archivos; </a:t>
            </a:r>
          </a:p>
          <a:p>
            <a:pPr marL="457200" indent="-457200">
              <a:buAutoNum type="alphaLcParenR"/>
            </a:pPr>
            <a:r>
              <a:rPr lang="es-MX" sz="2000" dirty="0" smtClean="0"/>
              <a:t>Participar en el Grupo interdisciplinario; </a:t>
            </a:r>
          </a:p>
          <a:p>
            <a:pPr marL="457200" indent="-457200">
              <a:buAutoNum type="alphaLcParenR"/>
            </a:pPr>
            <a:r>
              <a:rPr lang="es-MX" sz="2000" dirty="0" smtClean="0"/>
              <a:t>Propiciar la difusión de los documentos que tiene bajo su resguardo; </a:t>
            </a:r>
          </a:p>
          <a:p>
            <a:pPr marL="457200" indent="-457200">
              <a:buAutoNum type="alphaLcParenR"/>
            </a:pPr>
            <a:r>
              <a:rPr lang="es-MX" sz="2000" dirty="0" smtClean="0"/>
              <a:t>Coordinar los servicios de consulta, referencia, préstamo.</a:t>
            </a:r>
            <a:endParaRPr lang="es-MX" sz="2000" dirty="0"/>
          </a:p>
        </p:txBody>
      </p:sp>
      <p:pic>
        <p:nvPicPr>
          <p:cNvPr id="48130" name="Picture 2" descr="Resultado de imagen para archivo historico"/>
          <p:cNvPicPr>
            <a:picLocks noChangeAspect="1" noChangeArrowheads="1"/>
          </p:cNvPicPr>
          <p:nvPr/>
        </p:nvPicPr>
        <p:blipFill>
          <a:blip r:embed="rId2"/>
          <a:srcRect/>
          <a:stretch>
            <a:fillRect/>
          </a:stretch>
        </p:blipFill>
        <p:spPr bwMode="auto">
          <a:xfrm>
            <a:off x="2027917" y="3418186"/>
            <a:ext cx="4343853" cy="2825515"/>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Contenido </a:t>
            </a:r>
            <a:endParaRPr lang="es-MX" dirty="0"/>
          </a:p>
        </p:txBody>
      </p:sp>
      <p:sp>
        <p:nvSpPr>
          <p:cNvPr id="3" name="2 Marcador de contenido"/>
          <p:cNvSpPr>
            <a:spLocks noGrp="1"/>
          </p:cNvSpPr>
          <p:nvPr>
            <p:ph idx="1"/>
          </p:nvPr>
        </p:nvSpPr>
        <p:spPr>
          <a:xfrm>
            <a:off x="457200" y="1206296"/>
            <a:ext cx="8229600" cy="4525963"/>
          </a:xfrm>
        </p:spPr>
        <p:txBody>
          <a:bodyPr>
            <a:normAutofit/>
          </a:bodyPr>
          <a:lstStyle/>
          <a:p>
            <a:r>
              <a:rPr lang="es-ES_tradnl" dirty="0" smtClean="0"/>
              <a:t>Archivos y transparencia</a:t>
            </a:r>
          </a:p>
          <a:p>
            <a:r>
              <a:rPr lang="es-ES_tradnl" dirty="0" smtClean="0"/>
              <a:t>Normatividad aplicada al manejo de archivos</a:t>
            </a:r>
          </a:p>
          <a:p>
            <a:r>
              <a:rPr lang="es-ES_tradnl" dirty="0" smtClean="0"/>
              <a:t>Sistema institucional de archivos</a:t>
            </a:r>
          </a:p>
          <a:p>
            <a:r>
              <a:rPr lang="es-ES_tradnl" dirty="0" smtClean="0"/>
              <a:t>Cuadro general de clasificación archivística</a:t>
            </a:r>
          </a:p>
          <a:p>
            <a:r>
              <a:rPr lang="es-ES_tradnl" dirty="0" smtClean="0"/>
              <a:t>Catálogo de disposición documental</a:t>
            </a:r>
          </a:p>
          <a:p>
            <a:r>
              <a:rPr lang="es-ES_tradnl" dirty="0" smtClean="0"/>
              <a:t>Inventario documental</a:t>
            </a:r>
          </a:p>
          <a:p>
            <a:r>
              <a:rPr lang="es-ES_tradnl" dirty="0" smtClean="0"/>
              <a:t>Guía de Archivo</a:t>
            </a:r>
            <a:endParaRPr lang="es-MX"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Actividades principales</a:t>
            </a:r>
            <a:endParaRPr lang="es-MX" dirty="0"/>
          </a:p>
        </p:txBody>
      </p:sp>
      <p:sp>
        <p:nvSpPr>
          <p:cNvPr id="3" name="2 Rectángulo"/>
          <p:cNvSpPr/>
          <p:nvPr/>
        </p:nvSpPr>
        <p:spPr>
          <a:xfrm>
            <a:off x="457200" y="1322844"/>
            <a:ext cx="7932057" cy="2400657"/>
          </a:xfrm>
          <a:prstGeom prst="rect">
            <a:avLst/>
          </a:prstGeom>
        </p:spPr>
        <p:txBody>
          <a:bodyPr wrap="square">
            <a:spAutoFit/>
          </a:bodyPr>
          <a:lstStyle/>
          <a:p>
            <a:r>
              <a:rPr lang="es-MX" sz="2400" b="1" dirty="0" smtClean="0"/>
              <a:t>Comité técnico / grupo interdisciplinario: </a:t>
            </a:r>
          </a:p>
          <a:p>
            <a:pPr marL="342900" indent="-342900">
              <a:buAutoNum type="alphaLcParenR"/>
            </a:pPr>
            <a:r>
              <a:rPr lang="es-MX" dirty="0" smtClean="0"/>
              <a:t>Aprobar las políticas, manuales e instrumentos archivísticos formulados por el área coordinadora de archivos; </a:t>
            </a:r>
          </a:p>
          <a:p>
            <a:pPr marL="342900" indent="-342900">
              <a:buAutoNum type="alphaLcParenR"/>
            </a:pPr>
            <a:r>
              <a:rPr lang="es-MX" dirty="0" smtClean="0"/>
              <a:t>Apoyar en los programas de valoración documental; </a:t>
            </a:r>
          </a:p>
          <a:p>
            <a:pPr marL="342900" indent="-342900">
              <a:buAutoNum type="alphaLcParenR"/>
            </a:pPr>
            <a:r>
              <a:rPr lang="es-MX" dirty="0" smtClean="0"/>
              <a:t>Propiciar el desarrollo de medidas y acciones permanentes para el resguardo y conservación de documentos y expedientes clasificados, y de aquellos que sean parte de los sistemas de datos personales en coordinación y concertación con los responsables de las unidades de archivo; </a:t>
            </a:r>
            <a:endParaRPr lang="es-MX" dirty="0"/>
          </a:p>
        </p:txBody>
      </p:sp>
      <p:pic>
        <p:nvPicPr>
          <p:cNvPr id="45060" name="Picture 4" descr="Resultado de imagen para comite ejecutivo"/>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21518" y="4000500"/>
            <a:ext cx="5911396" cy="1847311"/>
          </a:xfrm>
          <a:prstGeom prst="rect">
            <a:avLst/>
          </a:prstGeom>
          <a:noFill/>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3571"/>
            <a:ext cx="8229600" cy="1143000"/>
          </a:xfrm>
        </p:spPr>
        <p:txBody>
          <a:bodyPr/>
          <a:lstStyle/>
          <a:p>
            <a:r>
              <a:rPr lang="es-ES_tradnl" dirty="0" smtClean="0"/>
              <a:t>CICLO VITAL DE LOS DOCUMENTOS</a:t>
            </a:r>
            <a:endParaRPr lang="es-MX" dirty="0"/>
          </a:p>
        </p:txBody>
      </p:sp>
      <p:graphicFrame>
        <p:nvGraphicFramePr>
          <p:cNvPr id="4" name="3 Tabla"/>
          <p:cNvGraphicFramePr>
            <a:graphicFrameLocks noGrp="1"/>
          </p:cNvGraphicFramePr>
          <p:nvPr/>
        </p:nvGraphicFramePr>
        <p:xfrm>
          <a:off x="457198" y="1596570"/>
          <a:ext cx="8048172" cy="4209143"/>
        </p:xfrm>
        <a:graphic>
          <a:graphicData uri="http://schemas.openxmlformats.org/drawingml/2006/table">
            <a:tbl>
              <a:tblPr firstRow="1" bandRow="1">
                <a:tableStyleId>{5DA37D80-6434-44D0-A028-1B22A696006F}</a:tableStyleId>
              </a:tblPr>
              <a:tblGrid>
                <a:gridCol w="2682724"/>
                <a:gridCol w="2682724"/>
                <a:gridCol w="2682724"/>
              </a:tblGrid>
              <a:tr h="736600">
                <a:tc>
                  <a:txBody>
                    <a:bodyPr/>
                    <a:lstStyle/>
                    <a:p>
                      <a:r>
                        <a:rPr lang="es-ES_tradnl" dirty="0" smtClean="0">
                          <a:solidFill>
                            <a:schemeClr val="bg1"/>
                          </a:solidFill>
                          <a:effectLst>
                            <a:outerShdw blurRad="50800" dist="38100" dir="2700000" algn="tl" rotWithShape="0">
                              <a:prstClr val="black">
                                <a:alpha val="40000"/>
                              </a:prstClr>
                            </a:outerShdw>
                          </a:effectLst>
                        </a:rPr>
                        <a:t>FASES DEL CICLO VITAL</a:t>
                      </a:r>
                      <a:endParaRPr lang="es-MX" dirty="0">
                        <a:solidFill>
                          <a:schemeClr val="bg1"/>
                        </a:solidFill>
                        <a:effectLst>
                          <a:outerShdw blurRad="50800" dist="38100" dir="2700000" algn="tl" rotWithShape="0">
                            <a:prstClr val="black">
                              <a:alpha val="40000"/>
                            </a:prst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s-ES_tradnl" dirty="0" smtClean="0">
                          <a:solidFill>
                            <a:schemeClr val="bg1"/>
                          </a:solidFill>
                          <a:effectLst>
                            <a:outerShdw blurRad="50800" dist="38100" dir="2700000" algn="tl" rotWithShape="0">
                              <a:prstClr val="black">
                                <a:alpha val="40000"/>
                              </a:prstClr>
                            </a:outerShdw>
                          </a:effectLst>
                        </a:rPr>
                        <a:t>RESPONSABLES</a:t>
                      </a:r>
                      <a:endParaRPr lang="es-MX" dirty="0">
                        <a:solidFill>
                          <a:schemeClr val="bg1"/>
                        </a:solidFill>
                        <a:effectLst>
                          <a:outerShdw blurRad="50800" dist="38100" dir="2700000" algn="tl" rotWithShape="0">
                            <a:prstClr val="black">
                              <a:alpha val="40000"/>
                            </a:prst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s-ES_tradnl" baseline="0" dirty="0" smtClean="0">
                          <a:solidFill>
                            <a:schemeClr val="bg1"/>
                          </a:solidFill>
                          <a:effectLst>
                            <a:outerShdw blurRad="50800" dist="38100" dir="2700000" algn="tl" rotWithShape="0">
                              <a:prstClr val="black">
                                <a:alpha val="40000"/>
                              </a:prstClr>
                            </a:outerShdw>
                          </a:effectLst>
                        </a:rPr>
                        <a:t>DE USO DE LA INFORMACIÓN</a:t>
                      </a:r>
                      <a:endParaRPr lang="es-MX" dirty="0">
                        <a:solidFill>
                          <a:schemeClr val="bg1"/>
                        </a:solidFill>
                        <a:effectLst>
                          <a:outerShdw blurRad="50800" dist="38100" dir="2700000" algn="tl" rotWithShape="0">
                            <a:prstClr val="black">
                              <a:alpha val="40000"/>
                            </a:prst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1052286">
                <a:tc>
                  <a:txBody>
                    <a:bodyPr/>
                    <a:lstStyle/>
                    <a:p>
                      <a:pPr algn="ctr"/>
                      <a:r>
                        <a:rPr lang="es-ES_tradnl" sz="2800" b="1" dirty="0" smtClean="0"/>
                        <a:t>Activa</a:t>
                      </a:r>
                      <a:endParaRPr lang="es-MX" sz="2800" b="1" dirty="0"/>
                    </a:p>
                  </a:txBody>
                  <a:tcPr anchor="ctr">
                    <a:lnT w="12700" cap="flat" cmpd="sng" algn="ctr">
                      <a:solidFill>
                        <a:schemeClr val="tx1"/>
                      </a:solidFill>
                      <a:prstDash val="solid"/>
                      <a:round/>
                      <a:headEnd type="none" w="med" len="med"/>
                      <a:tailEnd type="none" w="med" len="med"/>
                    </a:lnT>
                  </a:tcPr>
                </a:tc>
                <a:tc>
                  <a:txBody>
                    <a:bodyPr/>
                    <a:lstStyle/>
                    <a:p>
                      <a:r>
                        <a:rPr lang="es-ES_tradnl" dirty="0" smtClean="0"/>
                        <a:t>Correspondencia y archivo de trámite</a:t>
                      </a:r>
                      <a:endParaRPr lang="es-MX" dirty="0"/>
                    </a:p>
                  </a:txBody>
                  <a:tcPr anchor="ctr">
                    <a:lnT w="12700" cap="flat" cmpd="sng" algn="ctr">
                      <a:solidFill>
                        <a:schemeClr val="tx1"/>
                      </a:solidFill>
                      <a:prstDash val="solid"/>
                      <a:round/>
                      <a:headEnd type="none" w="med" len="med"/>
                      <a:tailEnd type="none" w="med" len="med"/>
                    </a:lnT>
                  </a:tcPr>
                </a:tc>
                <a:tc>
                  <a:txBody>
                    <a:bodyPr/>
                    <a:lstStyle/>
                    <a:p>
                      <a:r>
                        <a:rPr lang="es-ES_tradnl" dirty="0" smtClean="0"/>
                        <a:t>Frecuente para la atención de trámites o</a:t>
                      </a:r>
                      <a:r>
                        <a:rPr lang="es-ES_tradnl" baseline="0" dirty="0" smtClean="0"/>
                        <a:t> asuntos</a:t>
                      </a:r>
                      <a:endParaRPr lang="es-MX" dirty="0"/>
                    </a:p>
                  </a:txBody>
                  <a:tcPr anchor="ctr">
                    <a:lnT w="12700" cap="flat" cmpd="sng" algn="ctr">
                      <a:solidFill>
                        <a:schemeClr val="tx1"/>
                      </a:solidFill>
                      <a:prstDash val="solid"/>
                      <a:round/>
                      <a:headEnd type="none" w="med" len="med"/>
                      <a:tailEnd type="none" w="med" len="med"/>
                    </a:lnT>
                  </a:tcPr>
                </a:tc>
              </a:tr>
              <a:tr h="1052286">
                <a:tc>
                  <a:txBody>
                    <a:bodyPr/>
                    <a:lstStyle/>
                    <a:p>
                      <a:pPr algn="ctr"/>
                      <a:r>
                        <a:rPr lang="es-ES_tradnl" sz="2800" b="1" dirty="0" err="1" smtClean="0"/>
                        <a:t>Semiactiva</a:t>
                      </a:r>
                      <a:endParaRPr lang="es-MX" sz="2800" b="1" dirty="0"/>
                    </a:p>
                  </a:txBody>
                  <a:tcPr anchor="ctr"/>
                </a:tc>
                <a:tc>
                  <a:txBody>
                    <a:bodyPr/>
                    <a:lstStyle/>
                    <a:p>
                      <a:r>
                        <a:rPr lang="es-ES_tradnl" dirty="0" smtClean="0"/>
                        <a:t>Archivo</a:t>
                      </a:r>
                      <a:r>
                        <a:rPr lang="es-ES_tradnl" baseline="0" dirty="0" smtClean="0"/>
                        <a:t> de concentración</a:t>
                      </a:r>
                      <a:endParaRPr lang="es-MX" dirty="0"/>
                    </a:p>
                  </a:txBody>
                  <a:tcPr anchor="ctr"/>
                </a:tc>
                <a:tc>
                  <a:txBody>
                    <a:bodyPr/>
                    <a:lstStyle/>
                    <a:p>
                      <a:r>
                        <a:rPr lang="es-ES_tradnl" dirty="0" smtClean="0"/>
                        <a:t>Uso de referencia, conservación precautoria</a:t>
                      </a:r>
                      <a:endParaRPr lang="es-MX" dirty="0"/>
                    </a:p>
                  </a:txBody>
                  <a:tcPr anchor="ctr"/>
                </a:tc>
              </a:tr>
              <a:tr h="1367971">
                <a:tc>
                  <a:txBody>
                    <a:bodyPr/>
                    <a:lstStyle/>
                    <a:p>
                      <a:pPr algn="ctr"/>
                      <a:r>
                        <a:rPr lang="es-ES_tradnl" sz="2800" b="1" dirty="0" smtClean="0"/>
                        <a:t>Histórica</a:t>
                      </a:r>
                      <a:endParaRPr lang="es-MX" sz="2800" b="1" dirty="0"/>
                    </a:p>
                  </a:txBody>
                  <a:tcPr anchor="ctr"/>
                </a:tc>
                <a:tc>
                  <a:txBody>
                    <a:bodyPr/>
                    <a:lstStyle/>
                    <a:p>
                      <a:r>
                        <a:rPr lang="es-ES_tradnl" dirty="0" smtClean="0"/>
                        <a:t>Archivo</a:t>
                      </a:r>
                      <a:r>
                        <a:rPr lang="es-ES_tradnl" baseline="0" dirty="0" smtClean="0"/>
                        <a:t> Histórico</a:t>
                      </a:r>
                      <a:endParaRPr lang="es-MX" dirty="0"/>
                    </a:p>
                  </a:txBody>
                  <a:tcPr anchor="ctr"/>
                </a:tc>
                <a:tc>
                  <a:txBody>
                    <a:bodyPr/>
                    <a:lstStyle/>
                    <a:p>
                      <a:r>
                        <a:rPr lang="es-ES_tradnl" dirty="0" smtClean="0"/>
                        <a:t>Uso testimonial para la investigación</a:t>
                      </a:r>
                      <a:r>
                        <a:rPr lang="es-ES_tradnl" baseline="0" dirty="0" smtClean="0"/>
                        <a:t> histórica</a:t>
                      </a:r>
                      <a:endParaRPr lang="es-MX" dirty="0"/>
                    </a:p>
                  </a:txBody>
                  <a:tcPr anchor="ctr"/>
                </a:tc>
              </a:tr>
            </a:tbl>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931636"/>
            <a:ext cx="8229600" cy="4152900"/>
          </a:xfrm>
          <a:prstGeom prst="rect">
            <a:avLst/>
          </a:prstGeom>
          <a:noFill/>
          <a:ln w="9525">
            <a:noFill/>
            <a:miter lim="800000"/>
            <a:headEnd/>
            <a:tailEnd/>
          </a:ln>
          <a:effectLst/>
        </p:spPr>
      </p:pic>
      <p:sp>
        <p:nvSpPr>
          <p:cNvPr id="4" name="3 Rectángulo"/>
          <p:cNvSpPr/>
          <p:nvPr/>
        </p:nvSpPr>
        <p:spPr>
          <a:xfrm>
            <a:off x="2285999" y="5084536"/>
            <a:ext cx="5566229" cy="1015663"/>
          </a:xfrm>
          <a:prstGeom prst="rect">
            <a:avLst/>
          </a:prstGeom>
        </p:spPr>
        <p:txBody>
          <a:bodyPr wrap="square">
            <a:spAutoFit/>
          </a:bodyPr>
          <a:lstStyle/>
          <a:p>
            <a:r>
              <a:rPr lang="es-MX" sz="2000" dirty="0" smtClean="0"/>
              <a:t>“No necesito saber todo. Tan sólo necesito saber donde encontrar lo que me haga falta, cuando lo necesite”. A. Einstein </a:t>
            </a:r>
            <a:endParaRPr lang="es-MX" sz="2000" dirty="0"/>
          </a:p>
        </p:txBody>
      </p:sp>
      <p:sp>
        <p:nvSpPr>
          <p:cNvPr id="5" name="4 CuadroTexto"/>
          <p:cNvSpPr txBox="1"/>
          <p:nvPr/>
        </p:nvSpPr>
        <p:spPr>
          <a:xfrm>
            <a:off x="1756233" y="435431"/>
            <a:ext cx="3590470" cy="584775"/>
          </a:xfrm>
          <a:prstGeom prst="rect">
            <a:avLst/>
          </a:prstGeom>
          <a:noFill/>
        </p:spPr>
        <p:txBody>
          <a:bodyPr wrap="none" rtlCol="0">
            <a:spAutoFit/>
          </a:bodyPr>
          <a:lstStyle/>
          <a:p>
            <a:r>
              <a:rPr lang="es-ES_tradnl" sz="3200" dirty="0" smtClean="0"/>
              <a:t>Gestión Documental</a:t>
            </a:r>
            <a:endParaRPr lang="es-MX" sz="3200" dirty="0"/>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69888"/>
            <a:ext cx="813435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127969"/>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17714" y="1683657"/>
            <a:ext cx="1582057" cy="2148116"/>
          </a:xfrm>
          <a:prstGeom prst="roundRect">
            <a:avLst/>
          </a:prstGeom>
          <a:solidFill>
            <a:schemeClr val="accent2">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1600" b="1" dirty="0" smtClean="0"/>
              <a:t>INSTRUMENTOS DE CONTROL ARCHIVÍSTICO</a:t>
            </a:r>
            <a:endParaRPr lang="es-MX" sz="1600" b="1" dirty="0"/>
          </a:p>
        </p:txBody>
      </p:sp>
      <p:sp>
        <p:nvSpPr>
          <p:cNvPr id="4" name="3 Rectángulo redondeado"/>
          <p:cNvSpPr/>
          <p:nvPr/>
        </p:nvSpPr>
        <p:spPr>
          <a:xfrm>
            <a:off x="2177143" y="957943"/>
            <a:ext cx="2090057" cy="3599543"/>
          </a:xfrm>
          <a:prstGeom prst="roundRect">
            <a:avLst/>
          </a:prstGeom>
          <a:solidFill>
            <a:schemeClr val="accent2">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s-MX" b="1" dirty="0" smtClean="0"/>
              <a:t>Elaborados por el Responsable del área coordinadora de archivos, con la colaboración de los responsables de los archivos de trámite, concentración e histórico </a:t>
            </a:r>
            <a:endParaRPr lang="es-MX" b="1" dirty="0"/>
          </a:p>
        </p:txBody>
      </p:sp>
      <p:sp>
        <p:nvSpPr>
          <p:cNvPr id="5" name="4 Rectángulo"/>
          <p:cNvSpPr/>
          <p:nvPr/>
        </p:nvSpPr>
        <p:spPr>
          <a:xfrm>
            <a:off x="5500914" y="957943"/>
            <a:ext cx="3323772" cy="914400"/>
          </a:xfrm>
          <a:prstGeom prst="rect">
            <a:avLst/>
          </a:prstGeom>
          <a:solidFill>
            <a:schemeClr val="accent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ES_tradnl" dirty="0" smtClean="0"/>
              <a:t>CUADRO GENERAL DE CLASIFICACIÓN ARCHIVÍSTICA</a:t>
            </a:r>
            <a:endParaRPr lang="es-MX" dirty="0"/>
          </a:p>
        </p:txBody>
      </p:sp>
      <p:sp>
        <p:nvSpPr>
          <p:cNvPr id="6" name="5 Rectángulo"/>
          <p:cNvSpPr/>
          <p:nvPr/>
        </p:nvSpPr>
        <p:spPr>
          <a:xfrm>
            <a:off x="5500914" y="2198913"/>
            <a:ext cx="3323772" cy="827315"/>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b="1" dirty="0" smtClean="0"/>
              <a:t>CATALOGO DE DISPOSICIÓN DOCUMENTAL</a:t>
            </a:r>
            <a:endParaRPr lang="es-MX" b="1" dirty="0"/>
          </a:p>
        </p:txBody>
      </p:sp>
      <p:sp>
        <p:nvSpPr>
          <p:cNvPr id="7" name="6 Rectángulo"/>
          <p:cNvSpPr/>
          <p:nvPr/>
        </p:nvSpPr>
        <p:spPr>
          <a:xfrm>
            <a:off x="5500914" y="3171372"/>
            <a:ext cx="3323772" cy="1146628"/>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Inventarios documentales: </a:t>
            </a:r>
          </a:p>
          <a:p>
            <a:pPr marL="342900" indent="-342900" algn="ctr">
              <a:buAutoNum type="alphaLcParenR"/>
            </a:pPr>
            <a:r>
              <a:rPr lang="es-MX" dirty="0" smtClean="0"/>
              <a:t>General </a:t>
            </a:r>
          </a:p>
          <a:p>
            <a:pPr marL="342900" indent="-342900" algn="ctr">
              <a:buAutoNum type="alphaLcParenR"/>
            </a:pPr>
            <a:r>
              <a:rPr lang="es-MX" dirty="0" smtClean="0"/>
              <a:t>De transferencia </a:t>
            </a:r>
          </a:p>
          <a:p>
            <a:pPr marL="342900" indent="-342900" algn="ctr">
              <a:buAutoNum type="alphaLcParenR"/>
            </a:pPr>
            <a:r>
              <a:rPr lang="es-MX" dirty="0" smtClean="0"/>
              <a:t>De baja</a:t>
            </a:r>
            <a:endParaRPr lang="es-MX" dirty="0"/>
          </a:p>
        </p:txBody>
      </p:sp>
      <p:sp>
        <p:nvSpPr>
          <p:cNvPr id="8" name="7 Rectángulo"/>
          <p:cNvSpPr/>
          <p:nvPr/>
        </p:nvSpPr>
        <p:spPr>
          <a:xfrm>
            <a:off x="4267200" y="5007429"/>
            <a:ext cx="3686628" cy="914400"/>
          </a:xfrm>
          <a:prstGeom prst="rec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MX" dirty="0" smtClean="0"/>
              <a:t>Guía de archivo documental </a:t>
            </a:r>
            <a:endParaRPr lang="es-MX" dirty="0"/>
          </a:p>
        </p:txBody>
      </p:sp>
      <p:cxnSp>
        <p:nvCxnSpPr>
          <p:cNvPr id="10" name="9 Conector recto"/>
          <p:cNvCxnSpPr>
            <a:stCxn id="3" idx="3"/>
            <a:endCxn id="4" idx="1"/>
          </p:cNvCxnSpPr>
          <p:nvPr/>
        </p:nvCxnSpPr>
        <p:spPr>
          <a:xfrm>
            <a:off x="1799771" y="2757715"/>
            <a:ext cx="37737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11 Conector recto"/>
          <p:cNvCxnSpPr>
            <a:stCxn id="4" idx="3"/>
            <a:endCxn id="5" idx="1"/>
          </p:cNvCxnSpPr>
          <p:nvPr/>
        </p:nvCxnSpPr>
        <p:spPr>
          <a:xfrm flipV="1">
            <a:off x="4267200" y="1415143"/>
            <a:ext cx="1233714" cy="1342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13 Conector recto"/>
          <p:cNvCxnSpPr>
            <a:stCxn id="4" idx="3"/>
            <a:endCxn id="6" idx="1"/>
          </p:cNvCxnSpPr>
          <p:nvPr/>
        </p:nvCxnSpPr>
        <p:spPr>
          <a:xfrm flipV="1">
            <a:off x="4267200" y="2612571"/>
            <a:ext cx="1233714" cy="1451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15 Conector recto"/>
          <p:cNvCxnSpPr>
            <a:stCxn id="4" idx="3"/>
            <a:endCxn id="7" idx="1"/>
          </p:cNvCxnSpPr>
          <p:nvPr/>
        </p:nvCxnSpPr>
        <p:spPr>
          <a:xfrm>
            <a:off x="4267200" y="2757715"/>
            <a:ext cx="1233714" cy="986971"/>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96571" y="982736"/>
            <a:ext cx="6574972" cy="3139321"/>
          </a:xfrm>
          <a:prstGeom prst="rect">
            <a:avLst/>
          </a:prstGeom>
          <a:noFill/>
        </p:spPr>
        <p:txBody>
          <a:bodyPr wrap="square" rtlCol="0">
            <a:spAutoFit/>
          </a:bodyPr>
          <a:lstStyle/>
          <a:p>
            <a:pPr algn="ctr"/>
            <a:r>
              <a:rPr lang="es-ES_tradnl" sz="6600" b="1" dirty="0" smtClean="0"/>
              <a:t>CUADRO DE CLASIFICACIÒN ARCHIVÍSTICA</a:t>
            </a:r>
            <a:endParaRPr lang="es-MX" sz="6600" b="1" dirty="0"/>
          </a:p>
        </p:txBody>
      </p:sp>
      <p:sp>
        <p:nvSpPr>
          <p:cNvPr id="5" name="4 CuadroTexto"/>
          <p:cNvSpPr txBox="1"/>
          <p:nvPr/>
        </p:nvSpPr>
        <p:spPr>
          <a:xfrm>
            <a:off x="1843315" y="4586851"/>
            <a:ext cx="5457371" cy="1015663"/>
          </a:xfrm>
          <a:prstGeom prst="rect">
            <a:avLst/>
          </a:prstGeom>
          <a:noFill/>
        </p:spPr>
        <p:txBody>
          <a:bodyPr wrap="square" rtlCol="0">
            <a:spAutoFit/>
          </a:bodyPr>
          <a:lstStyle/>
          <a:p>
            <a:pPr algn="ctr"/>
            <a:r>
              <a:rPr lang="es-ES_tradnl" sz="3600" b="1" dirty="0" smtClean="0">
                <a:solidFill>
                  <a:srgbClr val="FF0000"/>
                </a:solidFill>
              </a:rPr>
              <a:t>SC01S/SE01/SS01-01/2018</a:t>
            </a:r>
          </a:p>
          <a:p>
            <a:pPr algn="ctr"/>
            <a:r>
              <a:rPr lang="es-ES_tradnl" sz="2400" b="1" dirty="0" smtClean="0"/>
              <a:t>Sesión ordinaria del pleno 01/2018</a:t>
            </a:r>
            <a:endParaRPr lang="es-MX"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txBox="1">
            <a:spLocks noGrp="1"/>
          </p:cNvSpPr>
          <p:nvPr>
            <p:ph type="title"/>
          </p:nvPr>
        </p:nvSpPr>
        <p:spPr>
          <a:xfrm>
            <a:off x="1492102" y="929640"/>
            <a:ext cx="6336704" cy="443711"/>
          </a:xfrm>
          <a:prstGeom prst="rect">
            <a:avLst/>
          </a:prstGeom>
          <a:solidFill>
            <a:schemeClr val="accent3">
              <a:lumMod val="60000"/>
              <a:lumOff val="40000"/>
            </a:schemeClr>
          </a:solidFill>
        </p:spPr>
        <p:txBody>
          <a:bodyPr vert="horz" wrap="square" lIns="0" tIns="12700" rIns="0" bIns="0" rtlCol="0">
            <a:spAutoFit/>
          </a:bodyPr>
          <a:lstStyle/>
          <a:p>
            <a:pPr marL="12700" algn="ctr">
              <a:lnSpc>
                <a:spcPct val="100000"/>
              </a:lnSpc>
              <a:spcBef>
                <a:spcPts val="100"/>
              </a:spcBef>
            </a:pPr>
            <a:r>
              <a:rPr lang="es-MX" sz="2800" b="1" spc="-15" dirty="0" smtClean="0"/>
              <a:t>CUADRO DE CLASIFICACIÓN ARCHIVÍSTICA</a:t>
            </a:r>
            <a:endParaRPr lang="es-MX" sz="2800" b="1" dirty="0"/>
          </a:p>
        </p:txBody>
      </p:sp>
      <p:sp>
        <p:nvSpPr>
          <p:cNvPr id="2" name="1 Rectángulo"/>
          <p:cNvSpPr/>
          <p:nvPr/>
        </p:nvSpPr>
        <p:spPr>
          <a:xfrm>
            <a:off x="539042" y="1601830"/>
            <a:ext cx="8053415" cy="4390946"/>
          </a:xfrm>
          <a:prstGeom prst="rect">
            <a:avLst/>
          </a:prstGeom>
        </p:spPr>
        <p:txBody>
          <a:bodyPr wrap="square">
            <a:spAutoFit/>
          </a:bodyPr>
          <a:lstStyle/>
          <a:p>
            <a:pPr marL="12700" algn="just">
              <a:lnSpc>
                <a:spcPct val="100000"/>
              </a:lnSpc>
              <a:spcBef>
                <a:spcPts val="105"/>
              </a:spcBef>
            </a:pPr>
            <a:r>
              <a:rPr lang="es-MX" sz="2400" spc="-15" dirty="0" smtClean="0">
                <a:latin typeface="Arial" panose="020B0604020202020204" pitchFamily="34" charset="0"/>
                <a:cs typeface="Arial" panose="020B0604020202020204" pitchFamily="34" charset="0"/>
              </a:rPr>
              <a:t>Instrumento técnico que </a:t>
            </a:r>
            <a:r>
              <a:rPr lang="es-MX" sz="2800" spc="-15" dirty="0" smtClean="0">
                <a:solidFill>
                  <a:srgbClr val="C00000"/>
                </a:solidFill>
                <a:latin typeface="Arial" panose="020B0604020202020204" pitchFamily="34" charset="0"/>
                <a:cs typeface="Arial" panose="020B0604020202020204" pitchFamily="34" charset="0"/>
              </a:rPr>
              <a:t>refleja la estructura </a:t>
            </a:r>
            <a:r>
              <a:rPr lang="es-MX" sz="2400" spc="-15" dirty="0" smtClean="0">
                <a:latin typeface="Arial" panose="020B0604020202020204" pitchFamily="34" charset="0"/>
                <a:cs typeface="Arial" panose="020B0604020202020204" pitchFamily="34" charset="0"/>
              </a:rPr>
              <a:t>de un archivo </a:t>
            </a:r>
            <a:r>
              <a:rPr lang="es-MX" sz="2800" spc="-15" dirty="0" smtClean="0">
                <a:solidFill>
                  <a:srgbClr val="C00000"/>
                </a:solidFill>
                <a:latin typeface="Arial" panose="020B0604020202020204" pitchFamily="34" charset="0"/>
                <a:cs typeface="Arial" panose="020B0604020202020204" pitchFamily="34" charset="0"/>
              </a:rPr>
              <a:t>con base a las atribuciones </a:t>
            </a:r>
            <a:r>
              <a:rPr lang="es-MX" sz="2400" spc="-15" dirty="0" smtClean="0">
                <a:latin typeface="Arial" panose="020B0604020202020204" pitchFamily="34" charset="0"/>
                <a:cs typeface="Arial" panose="020B0604020202020204" pitchFamily="34" charset="0"/>
              </a:rPr>
              <a:t>y funciones de cada sujeto obligado. De está manera, los documentos se reúnen en agrupaciones naturales llamadas fondos, sección, serie, expediente y unidad documental </a:t>
            </a:r>
          </a:p>
          <a:p>
            <a:pPr marL="12700" algn="just">
              <a:lnSpc>
                <a:spcPct val="100000"/>
              </a:lnSpc>
              <a:spcBef>
                <a:spcPts val="105"/>
              </a:spcBef>
            </a:pPr>
            <a:endParaRPr lang="es-MX" sz="2400" spc="-15" dirty="0">
              <a:latin typeface="Arial" panose="020B0604020202020204" pitchFamily="34" charset="0"/>
              <a:cs typeface="Arial" panose="020B0604020202020204" pitchFamily="34" charset="0"/>
            </a:endParaRPr>
          </a:p>
          <a:p>
            <a:pPr marL="12700" algn="just">
              <a:lnSpc>
                <a:spcPct val="100000"/>
              </a:lnSpc>
              <a:spcBef>
                <a:spcPts val="105"/>
              </a:spcBef>
            </a:pPr>
            <a:endParaRPr lang="es-MX" sz="2400" spc="-15" dirty="0" smtClean="0">
              <a:latin typeface="Arial" panose="020B0604020202020204" pitchFamily="34" charset="0"/>
              <a:cs typeface="Arial" panose="020B0604020202020204" pitchFamily="34" charset="0"/>
            </a:endParaRPr>
          </a:p>
          <a:p>
            <a:pPr marL="12700" algn="just">
              <a:spcBef>
                <a:spcPts val="105"/>
              </a:spcBef>
            </a:pPr>
            <a:r>
              <a:rPr lang="es-MX" sz="2000" b="1" i="1" dirty="0" smtClean="0">
                <a:solidFill>
                  <a:schemeClr val="tx1">
                    <a:lumMod val="50000"/>
                    <a:lumOff val="50000"/>
                  </a:schemeClr>
                </a:solidFill>
                <a:latin typeface="Arial" panose="020B0604020202020204" pitchFamily="34" charset="0"/>
                <a:cs typeface="Arial" panose="020B0604020202020204" pitchFamily="34" charset="0"/>
              </a:rPr>
              <a:t>(Conforme a lo establecido en el artículo 34, fracción I de la Ley </a:t>
            </a:r>
            <a:r>
              <a:rPr lang="es-MX" sz="2000" b="1" i="1" dirty="0">
                <a:solidFill>
                  <a:schemeClr val="tx1">
                    <a:lumMod val="50000"/>
                    <a:lumOff val="50000"/>
                  </a:schemeClr>
                </a:solidFill>
                <a:latin typeface="Arial" panose="020B0604020202020204" pitchFamily="34" charset="0"/>
                <a:cs typeface="Arial" panose="020B0604020202020204" pitchFamily="34" charset="0"/>
              </a:rPr>
              <a:t>de Archivos del Estado de </a:t>
            </a:r>
            <a:r>
              <a:rPr lang="es-MX" sz="2000" b="1" i="1" dirty="0" smtClean="0">
                <a:solidFill>
                  <a:schemeClr val="tx1">
                    <a:lumMod val="50000"/>
                    <a:lumOff val="50000"/>
                  </a:schemeClr>
                </a:solidFill>
                <a:latin typeface="Arial" panose="020B0604020202020204" pitchFamily="34" charset="0"/>
                <a:cs typeface="Arial" panose="020B0604020202020204" pitchFamily="34" charset="0"/>
              </a:rPr>
              <a:t>Chihuahua y </a:t>
            </a:r>
            <a:r>
              <a:rPr lang="es-MX" sz="2000" b="1" i="1" dirty="0">
                <a:solidFill>
                  <a:schemeClr val="tx1">
                    <a:lumMod val="50000"/>
                    <a:lumOff val="50000"/>
                  </a:schemeClr>
                </a:solidFill>
                <a:latin typeface="Arial" panose="020B0604020202020204" pitchFamily="34" charset="0"/>
                <a:cs typeface="Arial" panose="020B0604020202020204" pitchFamily="34" charset="0"/>
              </a:rPr>
              <a:t>Artículo 33, fracción XX de Ley de Transparencia y Acceso a la Información Pública del Estado de Chihuahua </a:t>
            </a:r>
            <a:r>
              <a:rPr lang="es-MX" sz="2000" b="1" i="1" dirty="0" smtClean="0">
                <a:solidFill>
                  <a:schemeClr val="tx1">
                    <a:lumMod val="50000"/>
                    <a:lumOff val="50000"/>
                  </a:schemeClr>
                </a:solidFill>
                <a:latin typeface="Arial" panose="020B0604020202020204" pitchFamily="34" charset="0"/>
                <a:cs typeface="Arial" panose="020B0604020202020204" pitchFamily="34" charset="0"/>
              </a:rPr>
              <a:t>).</a:t>
            </a:r>
            <a:endParaRPr lang="es-MX" sz="2000" b="1" i="1" dirty="0">
              <a:solidFill>
                <a:schemeClr val="tx1">
                  <a:lumMod val="50000"/>
                  <a:lumOff val="50000"/>
                </a:schemeClr>
              </a:solidFill>
              <a:latin typeface="Arial" panose="020B0604020202020204" pitchFamily="34" charset="0"/>
              <a:cs typeface="Arial" panose="020B0604020202020204" pitchFamily="34" charset="0"/>
            </a:endParaRPr>
          </a:p>
          <a:p>
            <a:pPr marL="12700" algn="just">
              <a:lnSpc>
                <a:spcPct val="100000"/>
              </a:lnSpc>
              <a:spcBef>
                <a:spcPts val="105"/>
              </a:spcBef>
            </a:pPr>
            <a:r>
              <a:rPr lang="es-MX" sz="2000" b="1" i="1" dirty="0" smtClean="0">
                <a:solidFill>
                  <a:schemeClr val="tx1">
                    <a:lumMod val="50000"/>
                    <a:lumOff val="50000"/>
                  </a:schemeClr>
                </a:solidFill>
                <a:latin typeface="Arial" panose="020B0604020202020204" pitchFamily="34" charset="0"/>
                <a:cs typeface="Arial" panose="020B0604020202020204" pitchFamily="34" charset="0"/>
              </a:rPr>
              <a:t> </a:t>
            </a:r>
            <a:endParaRPr lang="es-MX" sz="2000" b="1" spc="-15"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050" y="439515"/>
            <a:ext cx="9105900" cy="5543550"/>
          </a:xfrm>
          <a:prstGeom prst="rect">
            <a:avLst/>
          </a:prstGeom>
          <a:noFill/>
          <a:ln w="9525">
            <a:noFill/>
            <a:miter lim="800000"/>
            <a:headEnd/>
            <a:tailEnd/>
          </a:ln>
          <a:effectLst/>
        </p:spPr>
      </p:pic>
      <p:sp>
        <p:nvSpPr>
          <p:cNvPr id="3" name="2 CuadroTexto"/>
          <p:cNvSpPr txBox="1"/>
          <p:nvPr/>
        </p:nvSpPr>
        <p:spPr>
          <a:xfrm>
            <a:off x="1465943" y="439515"/>
            <a:ext cx="2583543" cy="523220"/>
          </a:xfrm>
          <a:prstGeom prst="rect">
            <a:avLst/>
          </a:prstGeom>
          <a:noFill/>
        </p:spPr>
        <p:txBody>
          <a:bodyPr wrap="square" rtlCol="0">
            <a:spAutoFit/>
          </a:bodyPr>
          <a:lstStyle/>
          <a:p>
            <a:r>
              <a:rPr lang="es-ES_tradnl" sz="2800" b="1" dirty="0" smtClean="0"/>
              <a:t>ESTRUCTURA</a:t>
            </a:r>
            <a:endParaRPr lang="es-MX" sz="28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36293475"/>
              </p:ext>
            </p:extLst>
          </p:nvPr>
        </p:nvGraphicFramePr>
        <p:xfrm>
          <a:off x="130629" y="1364342"/>
          <a:ext cx="6096000" cy="4557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7020104" y="902677"/>
            <a:ext cx="1410130" cy="523220"/>
          </a:xfrm>
          <a:prstGeom prst="rect">
            <a:avLst/>
          </a:prstGeom>
          <a:noFill/>
        </p:spPr>
        <p:txBody>
          <a:bodyPr wrap="none" rtlCol="0">
            <a:spAutoFit/>
          </a:bodyPr>
          <a:lstStyle/>
          <a:p>
            <a:r>
              <a:rPr lang="es-MX" sz="2800" dirty="0" smtClean="0"/>
              <a:t>ICHITAIP</a:t>
            </a:r>
            <a:endParaRPr lang="es-MX" sz="2800" dirty="0"/>
          </a:p>
        </p:txBody>
      </p:sp>
      <p:sp>
        <p:nvSpPr>
          <p:cNvPr id="7" name="6 Flecha abajo"/>
          <p:cNvSpPr/>
          <p:nvPr/>
        </p:nvSpPr>
        <p:spPr>
          <a:xfrm>
            <a:off x="7503886" y="1425897"/>
            <a:ext cx="351727" cy="5740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8" name="7 CuadroTexto"/>
          <p:cNvSpPr txBox="1"/>
          <p:nvPr/>
        </p:nvSpPr>
        <p:spPr>
          <a:xfrm>
            <a:off x="7169493" y="2006469"/>
            <a:ext cx="1026243" cy="461665"/>
          </a:xfrm>
          <a:prstGeom prst="rect">
            <a:avLst/>
          </a:prstGeom>
          <a:noFill/>
        </p:spPr>
        <p:txBody>
          <a:bodyPr wrap="none" rtlCol="0">
            <a:spAutoFit/>
          </a:bodyPr>
          <a:lstStyle/>
          <a:p>
            <a:r>
              <a:rPr lang="es-MX" sz="2400" dirty="0" smtClean="0"/>
              <a:t>PLENO</a:t>
            </a:r>
            <a:endParaRPr lang="es-MX" sz="2400" dirty="0"/>
          </a:p>
        </p:txBody>
      </p:sp>
      <p:sp>
        <p:nvSpPr>
          <p:cNvPr id="9" name="8 CuadroTexto"/>
          <p:cNvSpPr txBox="1"/>
          <p:nvPr/>
        </p:nvSpPr>
        <p:spPr>
          <a:xfrm>
            <a:off x="6570213" y="3065413"/>
            <a:ext cx="2322286" cy="400110"/>
          </a:xfrm>
          <a:prstGeom prst="rect">
            <a:avLst/>
          </a:prstGeom>
          <a:noFill/>
        </p:spPr>
        <p:txBody>
          <a:bodyPr wrap="square" rtlCol="0">
            <a:spAutoFit/>
          </a:bodyPr>
          <a:lstStyle/>
          <a:p>
            <a:pPr algn="ctr"/>
            <a:r>
              <a:rPr lang="es-MX" sz="2000" dirty="0" smtClean="0"/>
              <a:t>ACTAS DE SESIÓN</a:t>
            </a:r>
            <a:endParaRPr lang="es-MX" sz="2000" dirty="0"/>
          </a:p>
        </p:txBody>
      </p:sp>
      <p:sp>
        <p:nvSpPr>
          <p:cNvPr id="10" name="9 Flecha abajo"/>
          <p:cNvSpPr/>
          <p:nvPr/>
        </p:nvSpPr>
        <p:spPr>
          <a:xfrm>
            <a:off x="7471473" y="2469099"/>
            <a:ext cx="351727" cy="5740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9570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13" y="814388"/>
            <a:ext cx="89439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80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rot="16200000">
            <a:off x="2308208" y="2947253"/>
            <a:ext cx="4589102" cy="923330"/>
          </a:xfrm>
          <a:prstGeom prst="rect">
            <a:avLst/>
          </a:prstGeom>
          <a:noFill/>
        </p:spPr>
        <p:txBody>
          <a:bodyPr wrap="square" rtlCol="0">
            <a:spAutoFit/>
          </a:bodyPr>
          <a:lstStyle/>
          <a:p>
            <a:pPr algn="ctr"/>
            <a:r>
              <a:rPr lang="es-ES_tradnl" sz="5400" b="1" dirty="0" smtClean="0"/>
              <a:t>ARCHIVOS</a:t>
            </a:r>
            <a:endParaRPr lang="es-MX" sz="5400" b="1" dirty="0"/>
          </a:p>
        </p:txBody>
      </p:sp>
      <p:pic>
        <p:nvPicPr>
          <p:cNvPr id="3074" name="Picture 2" descr="Resultado de imagen para ARCHIVOS"/>
          <p:cNvPicPr>
            <a:picLocks noChangeAspect="1" noChangeArrowheads="1"/>
          </p:cNvPicPr>
          <p:nvPr/>
        </p:nvPicPr>
        <p:blipFill>
          <a:blip r:embed="rId2" cstate="print"/>
          <a:srcRect/>
          <a:stretch>
            <a:fillRect/>
          </a:stretch>
        </p:blipFill>
        <p:spPr bwMode="auto">
          <a:xfrm>
            <a:off x="5736531" y="1065947"/>
            <a:ext cx="2664764" cy="1776510"/>
          </a:xfrm>
          <a:prstGeom prst="rect">
            <a:avLst/>
          </a:prstGeom>
          <a:ln>
            <a:noFill/>
          </a:ln>
          <a:effectLst>
            <a:softEdge rad="112500"/>
          </a:effectLst>
        </p:spPr>
      </p:pic>
      <p:sp>
        <p:nvSpPr>
          <p:cNvPr id="6" name="5 CuadroTexto"/>
          <p:cNvSpPr txBox="1"/>
          <p:nvPr/>
        </p:nvSpPr>
        <p:spPr>
          <a:xfrm>
            <a:off x="6406620" y="714255"/>
            <a:ext cx="1260281" cy="400110"/>
          </a:xfrm>
          <a:prstGeom prst="rect">
            <a:avLst/>
          </a:prstGeom>
          <a:noFill/>
        </p:spPr>
        <p:txBody>
          <a:bodyPr wrap="none" rtlCol="0">
            <a:spAutoFit/>
          </a:bodyPr>
          <a:lstStyle/>
          <a:p>
            <a:r>
              <a:rPr lang="es-ES_tradnl" sz="2000" dirty="0" smtClean="0"/>
              <a:t>EDIFICIOS </a:t>
            </a:r>
            <a:endParaRPr lang="es-MX" sz="2000" dirty="0"/>
          </a:p>
        </p:txBody>
      </p:sp>
      <p:sp>
        <p:nvSpPr>
          <p:cNvPr id="8" name="7 CuadroTexto"/>
          <p:cNvSpPr txBox="1"/>
          <p:nvPr/>
        </p:nvSpPr>
        <p:spPr>
          <a:xfrm>
            <a:off x="5064424" y="5180191"/>
            <a:ext cx="3629400" cy="646331"/>
          </a:xfrm>
          <a:prstGeom prst="rect">
            <a:avLst/>
          </a:prstGeom>
          <a:noFill/>
        </p:spPr>
        <p:txBody>
          <a:bodyPr wrap="square" rtlCol="0">
            <a:spAutoFit/>
          </a:bodyPr>
          <a:lstStyle/>
          <a:p>
            <a:r>
              <a:rPr lang="es-ES_tradnl" dirty="0" smtClean="0"/>
              <a:t>DOCUMENTOS ELECTRÓNICOS/ TENCOLOGÍAS DE LA INFORMACIÓN</a:t>
            </a:r>
            <a:endParaRPr lang="es-MX" dirty="0"/>
          </a:p>
        </p:txBody>
      </p:sp>
      <p:pic>
        <p:nvPicPr>
          <p:cNvPr id="3078" name="Picture 6" descr="Resultado de imagen para ARCHIVO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14600" y="3159801"/>
            <a:ext cx="3385105" cy="2020390"/>
          </a:xfrm>
          <a:prstGeom prst="rect">
            <a:avLst/>
          </a:prstGeom>
          <a:noFill/>
        </p:spPr>
      </p:pic>
      <p:pic>
        <p:nvPicPr>
          <p:cNvPr id="3082" name="Picture 10" descr="Resultado de imagen para organizacion de archivos"/>
          <p:cNvPicPr>
            <a:picLocks noChangeAspect="1" noChangeArrowheads="1"/>
          </p:cNvPicPr>
          <p:nvPr/>
        </p:nvPicPr>
        <p:blipFill>
          <a:blip r:embed="rId4" cstate="print"/>
          <a:srcRect/>
          <a:stretch>
            <a:fillRect/>
          </a:stretch>
        </p:blipFill>
        <p:spPr bwMode="auto">
          <a:xfrm>
            <a:off x="240249" y="1396248"/>
            <a:ext cx="3681582" cy="1840791"/>
          </a:xfrm>
          <a:prstGeom prst="rect">
            <a:avLst/>
          </a:prstGeom>
          <a:ln>
            <a:noFill/>
          </a:ln>
          <a:effectLst>
            <a:softEdge rad="112500"/>
          </a:effectLst>
        </p:spPr>
      </p:pic>
      <p:sp>
        <p:nvSpPr>
          <p:cNvPr id="12" name="11 CuadroTexto"/>
          <p:cNvSpPr txBox="1"/>
          <p:nvPr/>
        </p:nvSpPr>
        <p:spPr>
          <a:xfrm>
            <a:off x="731520" y="1026916"/>
            <a:ext cx="3026534" cy="369332"/>
          </a:xfrm>
          <a:prstGeom prst="rect">
            <a:avLst/>
          </a:prstGeom>
          <a:noFill/>
        </p:spPr>
        <p:txBody>
          <a:bodyPr wrap="none" rtlCol="0">
            <a:spAutoFit/>
          </a:bodyPr>
          <a:lstStyle/>
          <a:p>
            <a:r>
              <a:rPr lang="es-ES_tradnl" dirty="0" smtClean="0"/>
              <a:t>DOCUMENTOS ORGANIZADOS</a:t>
            </a:r>
            <a:endParaRPr lang="es-MX" dirty="0"/>
          </a:p>
        </p:txBody>
      </p:sp>
      <p:pic>
        <p:nvPicPr>
          <p:cNvPr id="3084" name="Picture 12" descr="Resultado de imagen para archivo general de la nacion"/>
          <p:cNvPicPr>
            <a:picLocks noChangeAspect="1" noChangeArrowheads="1"/>
          </p:cNvPicPr>
          <p:nvPr/>
        </p:nvPicPr>
        <p:blipFill>
          <a:blip r:embed="rId5" cstate="print"/>
          <a:srcRect/>
          <a:stretch>
            <a:fillRect/>
          </a:stretch>
        </p:blipFill>
        <p:spPr bwMode="auto">
          <a:xfrm>
            <a:off x="240249" y="4008627"/>
            <a:ext cx="3238603" cy="1817895"/>
          </a:xfrm>
          <a:prstGeom prst="rect">
            <a:avLst/>
          </a:prstGeom>
          <a:ln>
            <a:noFill/>
          </a:ln>
          <a:effectLst>
            <a:softEdge rad="112500"/>
          </a:effectLst>
        </p:spPr>
      </p:pic>
      <p:sp>
        <p:nvSpPr>
          <p:cNvPr id="14" name="13 CuadroTexto"/>
          <p:cNvSpPr txBox="1"/>
          <p:nvPr/>
        </p:nvSpPr>
        <p:spPr>
          <a:xfrm>
            <a:off x="731520" y="3727267"/>
            <a:ext cx="1623521" cy="369332"/>
          </a:xfrm>
          <a:prstGeom prst="rect">
            <a:avLst/>
          </a:prstGeom>
          <a:noFill/>
        </p:spPr>
        <p:txBody>
          <a:bodyPr wrap="none" rtlCol="0">
            <a:spAutoFit/>
          </a:bodyPr>
          <a:lstStyle/>
          <a:p>
            <a:r>
              <a:rPr lang="es-ES_tradnl" dirty="0" smtClean="0"/>
              <a:t>INSTITUCIONES</a:t>
            </a:r>
            <a:endParaRPr lang="es-MX"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txBox="1">
            <a:spLocks noGrp="1"/>
          </p:cNvSpPr>
          <p:nvPr>
            <p:ph type="title"/>
          </p:nvPr>
        </p:nvSpPr>
        <p:spPr>
          <a:xfrm>
            <a:off x="1285852" y="586803"/>
            <a:ext cx="6336704" cy="443711"/>
          </a:xfrm>
          <a:prstGeom prst="rect">
            <a:avLst/>
          </a:prstGeom>
        </p:spPr>
        <p:txBody>
          <a:bodyPr vert="horz" wrap="square" lIns="0" tIns="12700" rIns="0" bIns="0" rtlCol="0">
            <a:spAutoFit/>
          </a:bodyPr>
          <a:lstStyle/>
          <a:p>
            <a:pPr marL="12700" algn="ctr">
              <a:lnSpc>
                <a:spcPct val="100000"/>
              </a:lnSpc>
              <a:spcBef>
                <a:spcPts val="100"/>
              </a:spcBef>
            </a:pPr>
            <a:r>
              <a:rPr lang="es-MX" sz="2800" b="1" spc="-15" dirty="0" smtClean="0">
                <a:effectLst>
                  <a:outerShdw blurRad="38100" dist="38100" dir="2700000" algn="tl">
                    <a:srgbClr val="000000">
                      <a:alpha val="43137"/>
                    </a:srgbClr>
                  </a:outerShdw>
                </a:effectLst>
              </a:rPr>
              <a:t>PASOS PARA ELABORAR EL CUADRO</a:t>
            </a:r>
            <a:endParaRPr lang="es-MX" sz="2800" b="1" dirty="0">
              <a:effectLst>
                <a:outerShdw blurRad="38100" dist="38100" dir="2700000" algn="tl">
                  <a:srgbClr val="000000">
                    <a:alpha val="43137"/>
                  </a:srgbClr>
                </a:outerShdw>
              </a:effectLst>
            </a:endParaRPr>
          </a:p>
        </p:txBody>
      </p:sp>
      <p:sp>
        <p:nvSpPr>
          <p:cNvPr id="9" name="8 CuadroTexto"/>
          <p:cNvSpPr txBox="1"/>
          <p:nvPr/>
        </p:nvSpPr>
        <p:spPr>
          <a:xfrm>
            <a:off x="1860700" y="5786454"/>
            <a:ext cx="6442405" cy="369332"/>
          </a:xfrm>
          <a:prstGeom prst="rect">
            <a:avLst/>
          </a:prstGeom>
          <a:noFill/>
        </p:spPr>
        <p:txBody>
          <a:bodyPr wrap="none" rtlCol="0">
            <a:spAutoFit/>
          </a:bodyPr>
          <a:lstStyle/>
          <a:p>
            <a:r>
              <a:rPr lang="es-MX" dirty="0" smtClean="0"/>
              <a:t>Guía para la implantación del Sistema Institucional de Archivos INAI</a:t>
            </a:r>
            <a:endParaRPr lang="es-MX" dirty="0"/>
          </a:p>
        </p:txBody>
      </p:sp>
      <p:sp>
        <p:nvSpPr>
          <p:cNvPr id="5" name="4 Rectángulo redondeado"/>
          <p:cNvSpPr/>
          <p:nvPr/>
        </p:nvSpPr>
        <p:spPr>
          <a:xfrm>
            <a:off x="345200" y="1262742"/>
            <a:ext cx="3030999" cy="1088572"/>
          </a:xfrm>
          <a:prstGeom prst="roundRect">
            <a:avLst/>
          </a:prstGeom>
          <a:solidFill>
            <a:schemeClr val="tx2">
              <a:lumMod val="75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s-ES_tradnl" dirty="0" smtClean="0"/>
              <a:t>1- Investigación Institucional Preliminar</a:t>
            </a:r>
            <a:endParaRPr lang="es-MX" dirty="0"/>
          </a:p>
        </p:txBody>
      </p:sp>
      <p:sp>
        <p:nvSpPr>
          <p:cNvPr id="6" name="5 Rectángulo redondeado"/>
          <p:cNvSpPr/>
          <p:nvPr/>
        </p:nvSpPr>
        <p:spPr>
          <a:xfrm>
            <a:off x="2987643" y="2569028"/>
            <a:ext cx="4188521" cy="1306286"/>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2. Identificación y agrupación de expedientes homogéneos con base en la estructura funcional de los sujetos obligados.</a:t>
            </a:r>
            <a:endParaRPr lang="es-MX" dirty="0"/>
          </a:p>
        </p:txBody>
      </p:sp>
      <p:sp>
        <p:nvSpPr>
          <p:cNvPr id="7" name="6 Rectángulo redondeado"/>
          <p:cNvSpPr/>
          <p:nvPr/>
        </p:nvSpPr>
        <p:spPr>
          <a:xfrm>
            <a:off x="5892799" y="4107543"/>
            <a:ext cx="2907027" cy="1306286"/>
          </a:xfrm>
          <a:prstGeom prst="round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3. Diseñar el Cuadro general de clasificación archivística</a:t>
            </a:r>
            <a:endParaRPr lang="es-MX" dirty="0"/>
          </a:p>
        </p:txBody>
      </p:sp>
      <p:cxnSp>
        <p:nvCxnSpPr>
          <p:cNvPr id="10" name="9 Forma"/>
          <p:cNvCxnSpPr>
            <a:stCxn id="5" idx="2"/>
            <a:endCxn id="6" idx="1"/>
          </p:cNvCxnSpPr>
          <p:nvPr/>
        </p:nvCxnSpPr>
        <p:spPr>
          <a:xfrm rot="16200000" flipH="1">
            <a:off x="1988743" y="2223270"/>
            <a:ext cx="870857" cy="1126943"/>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12 Conector angular"/>
          <p:cNvCxnSpPr>
            <a:stCxn id="6" idx="2"/>
            <a:endCxn id="7" idx="1"/>
          </p:cNvCxnSpPr>
          <p:nvPr/>
        </p:nvCxnSpPr>
        <p:spPr>
          <a:xfrm rot="16200000" flipH="1">
            <a:off x="5044665" y="3912552"/>
            <a:ext cx="885372" cy="810895"/>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4772" y="563948"/>
            <a:ext cx="8286085" cy="5786052"/>
          </a:xfrm>
          <a:prstGeom prst="rect">
            <a:avLst/>
          </a:prstGeom>
          <a:noFill/>
          <a:ln w="9525">
            <a:noFill/>
            <a:miter lim="800000"/>
            <a:headEnd/>
            <a:tailEnd/>
          </a:ln>
          <a:effectLst/>
        </p:spPr>
      </p:pic>
    </p:spTree>
    <p:extLst>
      <p:ext uri="{BB962C8B-B14F-4D97-AF65-F5344CB8AC3E}">
        <p14:creationId xmlns:p14="http://schemas.microsoft.com/office/powerpoint/2010/main" val="3437727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073020" y="2204864"/>
            <a:ext cx="6428070" cy="1243289"/>
          </a:xfrm>
          <a:prstGeom prst="rect">
            <a:avLst/>
          </a:prstGeom>
        </p:spPr>
        <p:txBody>
          <a:bodyPr vert="horz" wrap="square" lIns="0" tIns="12065" rIns="0" bIns="0" rtlCol="0">
            <a:spAutoFit/>
          </a:bodyPr>
          <a:lstStyle/>
          <a:p>
            <a:pPr marL="10160" marR="5080" algn="ctr">
              <a:lnSpc>
                <a:spcPct val="100000"/>
              </a:lnSpc>
              <a:spcBef>
                <a:spcPts val="95"/>
              </a:spcBef>
            </a:pPr>
            <a:r>
              <a:rPr lang="es-ES" dirty="0" smtClean="0"/>
              <a:t>CATÁLOGO DE DISPOSICIÓN DOCUMENTAL</a:t>
            </a:r>
            <a:endParaRPr lang="es-ES" spc="-55" dirty="0"/>
          </a:p>
        </p:txBody>
      </p:sp>
      <p:pic>
        <p:nvPicPr>
          <p:cNvPr id="10" name="image16.png"/>
          <p:cNvPicPr>
            <a:picLocks noChangeAspect="1"/>
          </p:cNvPicPr>
          <p:nvPr/>
        </p:nvPicPr>
        <p:blipFill>
          <a:blip r:embed="rId2">
            <a:extLst/>
          </a:blip>
          <a:stretch>
            <a:fillRect/>
          </a:stretch>
        </p:blipFill>
        <p:spPr>
          <a:xfrm rot="16200000">
            <a:off x="140677" y="3389714"/>
            <a:ext cx="3318481" cy="72458"/>
          </a:xfrm>
          <a:prstGeom prst="rect">
            <a:avLst/>
          </a:prstGeom>
          <a:ln w="12700">
            <a:miter lim="400000"/>
          </a:ln>
        </p:spPr>
      </p:pic>
    </p:spTree>
    <p:extLst>
      <p:ext uri="{BB962C8B-B14F-4D97-AF65-F5344CB8AC3E}">
        <p14:creationId xmlns:p14="http://schemas.microsoft.com/office/powerpoint/2010/main" val="34810436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1807" y="624840"/>
            <a:ext cx="6336704" cy="391160"/>
          </a:xfrm>
          <a:prstGeom prst="rect">
            <a:avLst/>
          </a:prstGeom>
        </p:spPr>
        <p:txBody>
          <a:bodyPr vert="horz" wrap="square" lIns="0" tIns="12700" rIns="0" bIns="0" rtlCol="0">
            <a:spAutoFit/>
          </a:bodyPr>
          <a:lstStyle/>
          <a:p>
            <a:pPr marL="12700" algn="r">
              <a:lnSpc>
                <a:spcPct val="100000"/>
              </a:lnSpc>
              <a:spcBef>
                <a:spcPts val="100"/>
              </a:spcBef>
            </a:pPr>
            <a:r>
              <a:rPr lang="es-MX" sz="2400" b="1" spc="-15" dirty="0" smtClean="0"/>
              <a:t>CATÁLOGO DE DISPOSICIÓN DOCUMENTAL</a:t>
            </a:r>
            <a:endParaRPr lang="es-MX" sz="2400" b="1" dirty="0"/>
          </a:p>
        </p:txBody>
      </p:sp>
      <p:sp>
        <p:nvSpPr>
          <p:cNvPr id="9" name="object 9"/>
          <p:cNvSpPr txBox="1"/>
          <p:nvPr/>
        </p:nvSpPr>
        <p:spPr>
          <a:xfrm>
            <a:off x="857224" y="1521278"/>
            <a:ext cx="7531200" cy="1885773"/>
          </a:xfrm>
          <a:prstGeom prst="rect">
            <a:avLst/>
          </a:prstGeom>
        </p:spPr>
        <p:txBody>
          <a:bodyPr vert="horz" wrap="square" lIns="0" tIns="13335" rIns="0" bIns="0" rtlCol="0">
            <a:spAutoFit/>
          </a:bodyPr>
          <a:lstStyle/>
          <a:p>
            <a:pPr marL="12700" algn="just">
              <a:lnSpc>
                <a:spcPct val="100000"/>
              </a:lnSpc>
              <a:spcBef>
                <a:spcPts val="105"/>
              </a:spcBef>
            </a:pPr>
            <a:r>
              <a:rPr lang="es-MX" sz="2000" spc="-15" dirty="0" smtClean="0">
                <a:ea typeface="+mj-ea"/>
                <a:cs typeface="Arial" panose="020B0604020202020204" pitchFamily="34" charset="0"/>
              </a:rPr>
              <a:t>Registro general y sistemático de archivos, en el que se establecen, (…) en concordancia con el cuadro general de clasificación archivística, los valores documentales, los plazos de conservación, la vigencia documental, la clasificación, ya sea reservado o confidencial, y su destino final. </a:t>
            </a:r>
          </a:p>
          <a:p>
            <a:pPr marL="12700" algn="just">
              <a:lnSpc>
                <a:spcPct val="100000"/>
              </a:lnSpc>
              <a:spcBef>
                <a:spcPts val="105"/>
              </a:spcBef>
            </a:pPr>
            <a:endParaRPr lang="es-MX" sz="2000" i="1" spc="-15" dirty="0">
              <a:ea typeface="+mj-ea"/>
              <a:cs typeface="Arial" panose="020B0604020202020204" pitchFamily="34" charset="0"/>
            </a:endParaRPr>
          </a:p>
          <a:p>
            <a:pPr marL="12700" algn="just">
              <a:lnSpc>
                <a:spcPct val="100000"/>
              </a:lnSpc>
              <a:spcBef>
                <a:spcPts val="105"/>
              </a:spcBef>
            </a:pPr>
            <a:r>
              <a:rPr lang="es-MX" sz="2000" b="1" i="1" spc="-15" dirty="0" smtClean="0">
                <a:solidFill>
                  <a:schemeClr val="bg1">
                    <a:lumMod val="50000"/>
                  </a:schemeClr>
                </a:solidFill>
                <a:cs typeface="Arial" panose="020B0604020202020204" pitchFamily="34" charset="0"/>
              </a:rPr>
              <a:t>(Artículo 4to fracción X de Ley </a:t>
            </a:r>
            <a:r>
              <a:rPr lang="es-MX" sz="2000" b="1" i="1" spc="-15" dirty="0">
                <a:solidFill>
                  <a:schemeClr val="bg1">
                    <a:lumMod val="50000"/>
                  </a:schemeClr>
                </a:solidFill>
                <a:cs typeface="Arial" panose="020B0604020202020204" pitchFamily="34" charset="0"/>
              </a:rPr>
              <a:t>de Archivos del Estado de Chihuahua </a:t>
            </a:r>
            <a:r>
              <a:rPr lang="es-MX" sz="2000" b="1" i="1" spc="-15" dirty="0" smtClean="0">
                <a:solidFill>
                  <a:schemeClr val="bg1">
                    <a:lumMod val="50000"/>
                  </a:schemeClr>
                </a:solidFill>
                <a:cs typeface="Arial" panose="020B0604020202020204" pitchFamily="34" charset="0"/>
              </a:rPr>
              <a:t>)</a:t>
            </a:r>
            <a:endParaRPr sz="2000" i="1" spc="-15" dirty="0">
              <a:solidFill>
                <a:schemeClr val="bg1">
                  <a:lumMod val="50000"/>
                </a:schemeClr>
              </a:solidFill>
              <a:ea typeface="+mj-ea"/>
              <a:cs typeface="Arial" panose="020B0604020202020204" pitchFamily="34" charset="0"/>
            </a:endParaRPr>
          </a:p>
        </p:txBody>
      </p:sp>
      <p:sp>
        <p:nvSpPr>
          <p:cNvPr id="3" name="AutoShape 4" descr="Resultado de imagen para valoracion documen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6" descr="Resultado de imagen para valoracion document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11 Rectángulo"/>
          <p:cNvSpPr/>
          <p:nvPr/>
        </p:nvSpPr>
        <p:spPr>
          <a:xfrm>
            <a:off x="714348" y="3678932"/>
            <a:ext cx="7500990" cy="1938992"/>
          </a:xfrm>
          <a:prstGeom prst="rect">
            <a:avLst/>
          </a:prstGeom>
        </p:spPr>
        <p:txBody>
          <a:bodyPr wrap="square">
            <a:spAutoFit/>
          </a:bodyPr>
          <a:lstStyle/>
          <a:p>
            <a:pPr algn="just"/>
            <a:r>
              <a:rPr lang="es-MX" sz="2000" dirty="0" smtClean="0"/>
              <a:t>Se debe de publicar en el portal web del sujeto obligado y SIPOT de conformidad con la:</a:t>
            </a:r>
          </a:p>
          <a:p>
            <a:pPr algn="just"/>
            <a:endParaRPr lang="es-MX" sz="2000" dirty="0" smtClean="0"/>
          </a:p>
          <a:p>
            <a:pPr algn="just"/>
            <a:r>
              <a:rPr lang="es-MX" sz="2000" b="1" i="1" spc="-15" dirty="0" smtClean="0">
                <a:solidFill>
                  <a:schemeClr val="bg1">
                    <a:lumMod val="50000"/>
                  </a:schemeClr>
                </a:solidFill>
                <a:cs typeface="Arial" panose="020B0604020202020204" pitchFamily="34" charset="0"/>
              </a:rPr>
              <a:t>Fracción  XLV  de  los Lineamientos técnicos generales para la publicación, homologación y estandarización de la información de las obligaciones de transparencia.</a:t>
            </a:r>
            <a:endParaRPr lang="es-MX"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txBox="1">
            <a:spLocks noGrp="1"/>
          </p:cNvSpPr>
          <p:nvPr>
            <p:ph type="title"/>
          </p:nvPr>
        </p:nvSpPr>
        <p:spPr>
          <a:xfrm>
            <a:off x="1285852" y="586803"/>
            <a:ext cx="6336704" cy="874598"/>
          </a:xfrm>
          <a:prstGeom prst="rect">
            <a:avLst/>
          </a:prstGeom>
        </p:spPr>
        <p:txBody>
          <a:bodyPr vert="horz" wrap="square" lIns="0" tIns="12700" rIns="0" bIns="0" rtlCol="0">
            <a:spAutoFit/>
          </a:bodyPr>
          <a:lstStyle/>
          <a:p>
            <a:pPr marL="12700" algn="ctr">
              <a:lnSpc>
                <a:spcPct val="100000"/>
              </a:lnSpc>
              <a:spcBef>
                <a:spcPts val="100"/>
              </a:spcBef>
            </a:pPr>
            <a:r>
              <a:rPr lang="es-MX" sz="2800" b="1" spc="-15" dirty="0" smtClean="0">
                <a:effectLst>
                  <a:outerShdw blurRad="38100" dist="38100" dir="2700000" algn="tl">
                    <a:srgbClr val="000000">
                      <a:alpha val="43137"/>
                    </a:srgbClr>
                  </a:outerShdw>
                </a:effectLst>
              </a:rPr>
              <a:t>PASOS PARA ELABORAR EL CATÁLOGO DE DISPOSICIÓN DOCUMENTAL</a:t>
            </a:r>
            <a:endParaRPr lang="es-MX" sz="2800" b="1" dirty="0">
              <a:effectLst>
                <a:outerShdw blurRad="38100" dist="38100" dir="2700000" algn="tl">
                  <a:srgbClr val="000000">
                    <a:alpha val="43137"/>
                  </a:srgbClr>
                </a:outerShdw>
              </a:effectLst>
            </a:endParaRPr>
          </a:p>
        </p:txBody>
      </p:sp>
      <p:sp>
        <p:nvSpPr>
          <p:cNvPr id="9" name="8 CuadroTexto"/>
          <p:cNvSpPr txBox="1"/>
          <p:nvPr/>
        </p:nvSpPr>
        <p:spPr>
          <a:xfrm>
            <a:off x="1860700" y="5971120"/>
            <a:ext cx="6442405" cy="369332"/>
          </a:xfrm>
          <a:prstGeom prst="rect">
            <a:avLst/>
          </a:prstGeom>
          <a:noFill/>
        </p:spPr>
        <p:txBody>
          <a:bodyPr wrap="none" rtlCol="0">
            <a:spAutoFit/>
          </a:bodyPr>
          <a:lstStyle/>
          <a:p>
            <a:r>
              <a:rPr lang="es-MX" dirty="0" smtClean="0"/>
              <a:t>Guía para la implantación del Sistema Institucional de Archivos INAI</a:t>
            </a:r>
            <a:endParaRPr lang="es-MX" dirty="0"/>
          </a:p>
        </p:txBody>
      </p:sp>
      <p:sp>
        <p:nvSpPr>
          <p:cNvPr id="5" name="4 Rectángulo redondeado"/>
          <p:cNvSpPr/>
          <p:nvPr/>
        </p:nvSpPr>
        <p:spPr>
          <a:xfrm>
            <a:off x="345200" y="1635572"/>
            <a:ext cx="5968514" cy="759285"/>
          </a:xfrm>
          <a:prstGeom prst="roundRect">
            <a:avLst/>
          </a:prstGeom>
          <a:solidFill>
            <a:schemeClr val="accent3">
              <a:lumMod val="5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s-ES_tradnl" dirty="0" smtClean="0"/>
              <a:t>1- Determinar la estructura jerárquica documental (referencia al cuadro de clasificación)</a:t>
            </a:r>
            <a:endParaRPr lang="es-MX" dirty="0"/>
          </a:p>
        </p:txBody>
      </p:sp>
      <p:sp>
        <p:nvSpPr>
          <p:cNvPr id="6" name="5 Rectángulo redondeado"/>
          <p:cNvSpPr/>
          <p:nvPr/>
        </p:nvSpPr>
        <p:spPr>
          <a:xfrm>
            <a:off x="1049944" y="2612570"/>
            <a:ext cx="5812183" cy="914400"/>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2. Realizar la valoración documental (valores primarios, plazos de conservación, destino final)</a:t>
            </a:r>
            <a:endParaRPr lang="es-MX" dirty="0"/>
          </a:p>
        </p:txBody>
      </p:sp>
      <p:sp>
        <p:nvSpPr>
          <p:cNvPr id="7" name="6 Rectángulo redondeado"/>
          <p:cNvSpPr/>
          <p:nvPr/>
        </p:nvSpPr>
        <p:spPr>
          <a:xfrm>
            <a:off x="2433656" y="3711637"/>
            <a:ext cx="5621773" cy="953197"/>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3. Diseñar el </a:t>
            </a:r>
            <a:r>
              <a:rPr lang="es-MX" dirty="0" smtClean="0"/>
              <a:t>Cat</a:t>
            </a:r>
            <a:r>
              <a:rPr lang="es-MX" dirty="0" smtClean="0"/>
              <a:t>álogo de </a:t>
            </a:r>
            <a:r>
              <a:rPr lang="es-MX" smtClean="0"/>
              <a:t>disposición documental</a:t>
            </a:r>
            <a:endParaRPr lang="es-MX" dirty="0"/>
          </a:p>
        </p:txBody>
      </p:sp>
      <p:cxnSp>
        <p:nvCxnSpPr>
          <p:cNvPr id="10" name="9 Forma"/>
          <p:cNvCxnSpPr>
            <a:stCxn id="5" idx="1"/>
            <a:endCxn id="6" idx="1"/>
          </p:cNvCxnSpPr>
          <p:nvPr/>
        </p:nvCxnSpPr>
        <p:spPr>
          <a:xfrm rot="10800000" flipH="1" flipV="1">
            <a:off x="345200" y="2015214"/>
            <a:ext cx="704744" cy="1054555"/>
          </a:xfrm>
          <a:prstGeom prst="bentConnector3">
            <a:avLst>
              <a:gd name="adj1" fmla="val -32437"/>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12 Conector angular"/>
          <p:cNvCxnSpPr>
            <a:endCxn id="7" idx="1"/>
          </p:cNvCxnSpPr>
          <p:nvPr/>
        </p:nvCxnSpPr>
        <p:spPr>
          <a:xfrm>
            <a:off x="1049945" y="3069770"/>
            <a:ext cx="1383711" cy="1118466"/>
          </a:xfrm>
          <a:prstGeom prst="bentConnector3">
            <a:avLst>
              <a:gd name="adj1" fmla="val -1398"/>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16 Rectángulo redondeado"/>
          <p:cNvSpPr/>
          <p:nvPr/>
        </p:nvSpPr>
        <p:spPr>
          <a:xfrm>
            <a:off x="3955100" y="4882548"/>
            <a:ext cx="4724443" cy="879623"/>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MX" dirty="0" smtClean="0"/>
              <a:t>4- Regulación de la gestión documental. (documento)</a:t>
            </a:r>
            <a:endParaRPr lang="es-MX" dirty="0"/>
          </a:p>
        </p:txBody>
      </p:sp>
      <p:cxnSp>
        <p:nvCxnSpPr>
          <p:cNvPr id="38" name="37 Conector angular"/>
          <p:cNvCxnSpPr>
            <a:stCxn id="7" idx="1"/>
          </p:cNvCxnSpPr>
          <p:nvPr/>
        </p:nvCxnSpPr>
        <p:spPr>
          <a:xfrm rot="10800000" flipH="1" flipV="1">
            <a:off x="2433656" y="4188236"/>
            <a:ext cx="1521444" cy="1270866"/>
          </a:xfrm>
          <a:prstGeom prst="bentConnector3">
            <a:avLst>
              <a:gd name="adj1" fmla="val 239"/>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3318" y="1045757"/>
            <a:ext cx="6289989" cy="391160"/>
          </a:xfrm>
          <a:prstGeom prst="rect">
            <a:avLst/>
          </a:prstGeom>
        </p:spPr>
        <p:txBody>
          <a:bodyPr vert="horz" wrap="square" lIns="0" tIns="12700" rIns="0" bIns="0" rtlCol="0">
            <a:spAutoFit/>
          </a:bodyPr>
          <a:lstStyle/>
          <a:p>
            <a:pPr marL="12700" algn="ctr">
              <a:lnSpc>
                <a:spcPct val="100000"/>
              </a:lnSpc>
              <a:spcBef>
                <a:spcPts val="100"/>
              </a:spcBef>
            </a:pPr>
            <a:r>
              <a:rPr lang="es-MX" sz="2400" b="1" spc="-15" dirty="0" smtClean="0"/>
              <a:t>CATÁLOGO DE DISPOSICIÓN DOCUMENTAL</a:t>
            </a:r>
            <a:endParaRPr lang="es-MX" sz="2400" b="1" dirty="0"/>
          </a:p>
        </p:txBody>
      </p:sp>
      <p:sp>
        <p:nvSpPr>
          <p:cNvPr id="3" name="AutoShape 4" descr="Resultado de imagen para valoracion documen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6" descr="Resultado de imagen para valoracion document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2" name="object 2"/>
          <p:cNvSpPr txBox="1">
            <a:spLocks/>
          </p:cNvSpPr>
          <p:nvPr/>
        </p:nvSpPr>
        <p:spPr>
          <a:xfrm>
            <a:off x="5643570" y="6116937"/>
            <a:ext cx="3024336" cy="166712"/>
          </a:xfrm>
          <a:prstGeom prst="rect">
            <a:avLst/>
          </a:prstGeom>
        </p:spPr>
        <p:txBody>
          <a:bodyPr vert="horz" wrap="square" lIns="0" tIns="12700" rIns="0" bIns="0" rtlCol="0">
            <a:spAutoFit/>
          </a:bodyPr>
          <a:lstStyle>
            <a:lvl1pPr>
              <a:defRPr sz="6000" b="1" i="0">
                <a:solidFill>
                  <a:schemeClr val="tx1"/>
                </a:solidFill>
                <a:latin typeface="Calibri"/>
                <a:ea typeface="+mj-ea"/>
                <a:cs typeface="Calibri"/>
              </a:defRPr>
            </a:lvl1pPr>
          </a:lstStyle>
          <a:p>
            <a:pPr>
              <a:spcBef>
                <a:spcPts val="100"/>
              </a:spcBef>
            </a:pPr>
            <a:r>
              <a:rPr lang="es-MX" sz="1000" i="1" dirty="0" smtClean="0">
                <a:latin typeface="+mn-lt"/>
                <a:ea typeface="+mn-ea"/>
                <a:cs typeface="+mn-cs"/>
              </a:rPr>
              <a:t>Nota aclaratoria .- Etapa </a:t>
            </a:r>
            <a:r>
              <a:rPr lang="es-MX" sz="1000" i="1" dirty="0">
                <a:latin typeface="+mn-lt"/>
                <a:ea typeface="+mn-ea"/>
                <a:cs typeface="+mn-cs"/>
              </a:rPr>
              <a:t>de </a:t>
            </a:r>
            <a:r>
              <a:rPr lang="es-MX" sz="1000" i="1" dirty="0" smtClean="0">
                <a:latin typeface="+mn-lt"/>
                <a:ea typeface="+mn-ea"/>
                <a:cs typeface="+mn-cs"/>
              </a:rPr>
              <a:t>integración</a:t>
            </a:r>
            <a:endParaRPr lang="es-MX" sz="1000" i="1" dirty="0">
              <a:latin typeface="+mn-lt"/>
              <a:ea typeface="+mn-ea"/>
              <a:cs typeface="+mn-cs"/>
            </a:endParaRPr>
          </a:p>
        </p:txBody>
      </p:sp>
      <p:pic>
        <p:nvPicPr>
          <p:cNvPr id="2050"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75" y="413618"/>
            <a:ext cx="7999499" cy="598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1288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714348" y="1571612"/>
            <a:ext cx="7643866" cy="3416320"/>
          </a:xfrm>
          <a:prstGeom prst="rect">
            <a:avLst/>
          </a:prstGeom>
        </p:spPr>
        <p:txBody>
          <a:bodyPr wrap="square">
            <a:spAutoFit/>
          </a:bodyPr>
          <a:lstStyle/>
          <a:p>
            <a:pPr algn="ctr"/>
            <a:endParaRPr lang="es-MX" sz="2400" b="1" dirty="0" smtClean="0"/>
          </a:p>
          <a:p>
            <a:pPr algn="just"/>
            <a:r>
              <a:rPr lang="es-MX" sz="2400" b="1" dirty="0" smtClean="0"/>
              <a:t>TRANSITORIOS LEY DE ARCHIVOS DEL ESTADO DE CHIHUAHUA</a:t>
            </a:r>
          </a:p>
          <a:p>
            <a:pPr algn="just"/>
            <a:endParaRPr lang="es-MX" sz="2400" b="1" dirty="0" smtClean="0"/>
          </a:p>
          <a:p>
            <a:pPr algn="just"/>
            <a:r>
              <a:rPr lang="es-MX" sz="2400" b="1" dirty="0" smtClean="0"/>
              <a:t>ARTÍCULO SEGUNDO.- </a:t>
            </a:r>
            <a:r>
              <a:rPr lang="es-MX" sz="2400" dirty="0" smtClean="0"/>
              <a:t>Hasta en tanto se expidan el catálogo de Disposición Documental y demás normas para determinar los procedimientos para la disposición documental, no se permitirá la eliminación de ningún documento. </a:t>
            </a:r>
            <a:endParaRPr lang="es-MX" sz="2400" dirty="0"/>
          </a:p>
        </p:txBody>
      </p:sp>
    </p:spTree>
    <p:extLst>
      <p:ext uri="{BB962C8B-B14F-4D97-AF65-F5344CB8AC3E}">
        <p14:creationId xmlns:p14="http://schemas.microsoft.com/office/powerpoint/2010/main" val="18073332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5616" y="1340768"/>
            <a:ext cx="7171160" cy="505267"/>
          </a:xfrm>
          <a:prstGeom prst="rect">
            <a:avLst/>
          </a:prstGeom>
        </p:spPr>
        <p:txBody>
          <a:bodyPr vert="horz" wrap="square" lIns="0" tIns="12700" rIns="0" bIns="0" rtlCol="0">
            <a:spAutoFit/>
          </a:bodyPr>
          <a:lstStyle/>
          <a:p>
            <a:pPr marL="12700" algn="ctr">
              <a:lnSpc>
                <a:spcPct val="100000"/>
              </a:lnSpc>
              <a:spcBef>
                <a:spcPts val="100"/>
              </a:spcBef>
            </a:pPr>
            <a:r>
              <a:rPr lang="es-MX" sz="3200" spc="-15" dirty="0" smtClean="0"/>
              <a:t>GUÍA SIMPLE DE ARCHIVO DOCUMENTAL</a:t>
            </a:r>
            <a:endParaRPr lang="es-MX" sz="3200" dirty="0"/>
          </a:p>
        </p:txBody>
      </p:sp>
      <p:sp>
        <p:nvSpPr>
          <p:cNvPr id="9" name="object 9"/>
          <p:cNvSpPr txBox="1"/>
          <p:nvPr/>
        </p:nvSpPr>
        <p:spPr>
          <a:xfrm>
            <a:off x="503378" y="2204864"/>
            <a:ext cx="8220106" cy="3178434"/>
          </a:xfrm>
          <a:prstGeom prst="rect">
            <a:avLst/>
          </a:prstGeom>
        </p:spPr>
        <p:txBody>
          <a:bodyPr vert="horz" wrap="square" lIns="0" tIns="13335" rIns="0" bIns="0" rtlCol="0">
            <a:spAutoFit/>
          </a:bodyPr>
          <a:lstStyle/>
          <a:p>
            <a:pPr marL="12700" algn="just">
              <a:lnSpc>
                <a:spcPct val="100000"/>
              </a:lnSpc>
              <a:spcBef>
                <a:spcPts val="105"/>
              </a:spcBef>
            </a:pPr>
            <a:r>
              <a:rPr lang="es-MX" sz="2000" dirty="0" smtClean="0">
                <a:latin typeface="Arial" panose="020B0604020202020204" pitchFamily="34" charset="0"/>
                <a:cs typeface="Arial" panose="020B0604020202020204" pitchFamily="34" charset="0"/>
              </a:rPr>
              <a:t>Esquema </a:t>
            </a:r>
            <a:r>
              <a:rPr lang="es-MX" sz="2000" dirty="0">
                <a:latin typeface="Arial" panose="020B0604020202020204" pitchFamily="34" charset="0"/>
                <a:cs typeface="Arial" panose="020B0604020202020204" pitchFamily="34" charset="0"/>
              </a:rPr>
              <a:t>general de descripción de las series documentales de los archivos de un sujeto obligado, que indica sus características fundamentales conforme al cuadro general de clasificación archivística y sus datos generales, entendido éste como el instrumento técnico que refleja la estructura de un archivo con base en las atribuciones y funciones de cada sujeto </a:t>
            </a:r>
            <a:r>
              <a:rPr lang="es-MX" sz="2000" dirty="0" smtClean="0">
                <a:latin typeface="Arial" panose="020B0604020202020204" pitchFamily="34" charset="0"/>
                <a:cs typeface="Arial" panose="020B0604020202020204" pitchFamily="34" charset="0"/>
              </a:rPr>
              <a:t>obligado.</a:t>
            </a:r>
          </a:p>
          <a:p>
            <a:pPr marL="12700" algn="just">
              <a:lnSpc>
                <a:spcPct val="100000"/>
              </a:lnSpc>
              <a:spcBef>
                <a:spcPts val="105"/>
              </a:spcBef>
            </a:pPr>
            <a:endParaRPr lang="es-MX" sz="2000" dirty="0">
              <a:latin typeface="Arial" panose="020B0604020202020204" pitchFamily="34" charset="0"/>
              <a:cs typeface="Arial" panose="020B0604020202020204" pitchFamily="34" charset="0"/>
            </a:endParaRPr>
          </a:p>
          <a:p>
            <a:pPr algn="just"/>
            <a:r>
              <a:rPr lang="es-MX" sz="1200" i="1" dirty="0">
                <a:solidFill>
                  <a:schemeClr val="tx1">
                    <a:lumMod val="50000"/>
                    <a:lumOff val="50000"/>
                  </a:schemeClr>
                </a:solidFill>
                <a:latin typeface="Arial" panose="020B0604020202020204" pitchFamily="34" charset="0"/>
                <a:cs typeface="Arial" panose="020B0604020202020204" pitchFamily="34" charset="0"/>
              </a:rPr>
              <a:t>El artículo 4, fracción XXV de la Ley Federal de </a:t>
            </a:r>
            <a:r>
              <a:rPr lang="es-MX" sz="1200" i="1" dirty="0" smtClean="0">
                <a:solidFill>
                  <a:schemeClr val="tx1">
                    <a:lumMod val="50000"/>
                    <a:lumOff val="50000"/>
                  </a:schemeClr>
                </a:solidFill>
                <a:latin typeface="Arial" panose="020B0604020202020204" pitchFamily="34" charset="0"/>
                <a:cs typeface="Arial" panose="020B0604020202020204" pitchFamily="34" charset="0"/>
              </a:rPr>
              <a:t>Archivos, Lineamientos </a:t>
            </a:r>
            <a:r>
              <a:rPr lang="es-MX" sz="1200" i="1" dirty="0">
                <a:solidFill>
                  <a:schemeClr val="tx1">
                    <a:lumMod val="50000"/>
                    <a:lumOff val="50000"/>
                  </a:schemeClr>
                </a:solidFill>
                <a:latin typeface="Arial" panose="020B0604020202020204" pitchFamily="34" charset="0"/>
                <a:cs typeface="Arial" panose="020B0604020202020204" pitchFamily="34" charset="0"/>
              </a:rPr>
              <a:t>técnicos generales para la publicación, homologación y estandarización de la información de las obligaciones establecidas en el título quinto y en la fracción IV del artículo 31 de la Ley General de Transparencia y Acceso a la Información </a:t>
            </a:r>
            <a:r>
              <a:rPr lang="es-MX" sz="1200" i="1" dirty="0" smtClean="0">
                <a:solidFill>
                  <a:schemeClr val="tx1">
                    <a:lumMod val="50000"/>
                    <a:lumOff val="50000"/>
                  </a:schemeClr>
                </a:solidFill>
                <a:latin typeface="Arial" panose="020B0604020202020204" pitchFamily="34" charset="0"/>
                <a:cs typeface="Arial" panose="020B0604020202020204" pitchFamily="34" charset="0"/>
              </a:rPr>
              <a:t>Pública y Artículo </a:t>
            </a:r>
            <a:r>
              <a:rPr lang="es-MX" sz="1200" i="1" dirty="0">
                <a:solidFill>
                  <a:schemeClr val="tx1">
                    <a:lumMod val="50000"/>
                    <a:lumOff val="50000"/>
                  </a:schemeClr>
                </a:solidFill>
                <a:latin typeface="Arial" panose="020B0604020202020204" pitchFamily="34" charset="0"/>
                <a:cs typeface="Arial" panose="020B0604020202020204" pitchFamily="34" charset="0"/>
              </a:rPr>
              <a:t>33, fracción XX de Ley de Transparencia y Acceso a la Información Pública del Estado de Chihuahua .</a:t>
            </a:r>
            <a:endParaRPr lang="es-ES" sz="1200" i="1" dirty="0">
              <a:solidFill>
                <a:schemeClr val="tx1">
                  <a:lumMod val="50000"/>
                  <a:lumOff val="50000"/>
                </a:schemeClr>
              </a:solidFill>
              <a:latin typeface="Arial" panose="020B0604020202020204" pitchFamily="34" charset="0"/>
              <a:cs typeface="Arial" panose="020B0604020202020204" pitchFamily="34" charset="0"/>
            </a:endParaRPr>
          </a:p>
          <a:p>
            <a:pPr marL="12700" algn="r">
              <a:lnSpc>
                <a:spcPct val="100000"/>
              </a:lnSpc>
              <a:spcBef>
                <a:spcPts val="105"/>
              </a:spcBef>
            </a:pPr>
            <a:endParaRPr sz="1600"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AutoShape 4" descr="Resultado de imagen para valoracion documen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6" descr="Resultado de imagen para valoracion document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599589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100" y="452863"/>
            <a:ext cx="6992213" cy="492443"/>
          </a:xfrm>
        </p:spPr>
        <p:txBody>
          <a:bodyPr>
            <a:normAutofit fontScale="90000"/>
          </a:bodyPr>
          <a:lstStyle/>
          <a:p>
            <a:pPr algn="ctr"/>
            <a:r>
              <a:rPr lang="es-MX" sz="3200" spc="-15" dirty="0" smtClean="0"/>
              <a:t>GUÍA DE ARCHIVO</a:t>
            </a:r>
            <a:endParaRPr lang="es-MX" sz="3200" spc="-15" dirty="0"/>
          </a:p>
        </p:txBody>
      </p:sp>
      <p:sp>
        <p:nvSpPr>
          <p:cNvPr id="5" name="4 CuadroTexto"/>
          <p:cNvSpPr txBox="1"/>
          <p:nvPr/>
        </p:nvSpPr>
        <p:spPr>
          <a:xfrm>
            <a:off x="4932040" y="5857892"/>
            <a:ext cx="2966171" cy="523220"/>
          </a:xfrm>
          <a:prstGeom prst="rect">
            <a:avLst/>
          </a:prstGeom>
          <a:noFill/>
        </p:spPr>
        <p:txBody>
          <a:bodyPr wrap="square" rtlCol="0">
            <a:spAutoFit/>
          </a:bodyPr>
          <a:lstStyle/>
          <a:p>
            <a:r>
              <a:rPr lang="es-MX" sz="1000" b="1" i="1" dirty="0" smtClean="0"/>
              <a:t>Nota aclaratoria.-Etapa de integración</a:t>
            </a:r>
          </a:p>
          <a:p>
            <a:endParaRPr lang="es-MX" dirty="0"/>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9538" y="945306"/>
            <a:ext cx="7798651" cy="491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7290" y="1214422"/>
            <a:ext cx="6597015" cy="566822"/>
          </a:xfrm>
          <a:prstGeom prst="rect">
            <a:avLst/>
          </a:prstGeom>
        </p:spPr>
        <p:txBody>
          <a:bodyPr vert="horz" wrap="square" lIns="0" tIns="12700" rIns="0" bIns="0" rtlCol="0">
            <a:spAutoFit/>
          </a:bodyPr>
          <a:lstStyle/>
          <a:p>
            <a:pPr marL="12700" algn="ctr">
              <a:lnSpc>
                <a:spcPct val="100000"/>
              </a:lnSpc>
              <a:spcBef>
                <a:spcPts val="100"/>
              </a:spcBef>
            </a:pPr>
            <a:r>
              <a:rPr lang="es-MX" sz="3600" spc="-15" dirty="0" smtClean="0"/>
              <a:t>BENEFICIOS</a:t>
            </a:r>
            <a:endParaRPr lang="es-MX" sz="3600" dirty="0"/>
          </a:p>
        </p:txBody>
      </p:sp>
      <p:sp>
        <p:nvSpPr>
          <p:cNvPr id="3" name="AutoShape 4" descr="Resultado de imagen para valoracion documen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1" name="AutoShape 6" descr="Resultado de imagen para valoracion document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3 Rectángulo"/>
          <p:cNvSpPr/>
          <p:nvPr/>
        </p:nvSpPr>
        <p:spPr>
          <a:xfrm>
            <a:off x="500034" y="1714488"/>
            <a:ext cx="8255940" cy="3831818"/>
          </a:xfrm>
          <a:prstGeom prst="rect">
            <a:avLst/>
          </a:prstGeom>
        </p:spPr>
        <p:txBody>
          <a:bodyPr wrap="square">
            <a:spAutoFit/>
          </a:bodyPr>
          <a:lstStyle/>
          <a:p>
            <a:pPr marL="514341" indent="-285750" algn="just">
              <a:lnSpc>
                <a:spcPct val="150000"/>
              </a:lnSpc>
              <a:buSzPct val="100000"/>
              <a:buFont typeface="Arial" panose="020B0604020202020204" pitchFamily="34" charset="0"/>
              <a:buChar char="•"/>
            </a:pPr>
            <a:r>
              <a:rPr lang="es-MX" spc="-15" dirty="0">
                <a:latin typeface="Calibri" panose="020F0502020204030204" pitchFamily="34" charset="0"/>
                <a:ea typeface="+mj-ea"/>
                <a:cs typeface="Arial" panose="020B0604020202020204" pitchFamily="34" charset="0"/>
              </a:rPr>
              <a:t>Da certeza para la conservación y eliminación de documentos.</a:t>
            </a:r>
          </a:p>
          <a:p>
            <a:pPr marL="514341" indent="-285750" algn="just">
              <a:lnSpc>
                <a:spcPct val="150000"/>
              </a:lnSpc>
              <a:buSzPct val="100000"/>
              <a:buFont typeface="Arial" panose="020B0604020202020204" pitchFamily="34" charset="0"/>
              <a:buChar char="•"/>
            </a:pPr>
            <a:r>
              <a:rPr lang="es-MX" spc="-15" dirty="0">
                <a:latin typeface="Calibri" panose="020F0502020204030204" pitchFamily="34" charset="0"/>
                <a:ea typeface="+mj-ea"/>
                <a:cs typeface="Arial" panose="020B0604020202020204" pitchFamily="34" charset="0"/>
              </a:rPr>
              <a:t>Establece el tratamiento institucional que debe aplicarse a la documentación generada y producida en el cumplimiento de sus funciones y atribuciones.</a:t>
            </a:r>
          </a:p>
          <a:p>
            <a:pPr marL="514341" indent="-285750" algn="just">
              <a:lnSpc>
                <a:spcPct val="150000"/>
              </a:lnSpc>
              <a:buSzPct val="100000"/>
              <a:buFont typeface="Arial" panose="020B0604020202020204" pitchFamily="34" charset="0"/>
              <a:buChar char="•"/>
            </a:pPr>
            <a:r>
              <a:rPr lang="es-MX" spc="-15" dirty="0">
                <a:latin typeface="Calibri" panose="020F0502020204030204" pitchFamily="34" charset="0"/>
                <a:ea typeface="+mj-ea"/>
                <a:cs typeface="Arial" panose="020B0604020202020204" pitchFamily="34" charset="0"/>
              </a:rPr>
              <a:t>Normaliza la gestión de los documentos en cuanto a su vigencia, usos y disposición final.</a:t>
            </a:r>
          </a:p>
          <a:p>
            <a:pPr marL="514341" indent="-285750" algn="just">
              <a:lnSpc>
                <a:spcPct val="150000"/>
              </a:lnSpc>
              <a:buSzPct val="100000"/>
              <a:buFont typeface="Arial" panose="020B0604020202020204" pitchFamily="34" charset="0"/>
              <a:buChar char="•"/>
            </a:pPr>
            <a:r>
              <a:rPr lang="es-MX" spc="-15" dirty="0">
                <a:latin typeface="Calibri" panose="020F0502020204030204" pitchFamily="34" charset="0"/>
                <a:ea typeface="+mj-ea"/>
                <a:cs typeface="Arial" panose="020B0604020202020204" pitchFamily="34" charset="0"/>
              </a:rPr>
              <a:t>Constituye una guía e instrumento de consulta a observar por todas las dependencias </a:t>
            </a:r>
            <a:r>
              <a:rPr lang="es-MX" spc="-15" dirty="0" smtClean="0">
                <a:latin typeface="Calibri" panose="020F0502020204030204" pitchFamily="34" charset="0"/>
                <a:ea typeface="+mj-ea"/>
                <a:cs typeface="Arial" panose="020B0604020202020204" pitchFamily="34" charset="0"/>
              </a:rPr>
              <a:t>durante </a:t>
            </a:r>
            <a:r>
              <a:rPr lang="es-MX" spc="-15" dirty="0">
                <a:latin typeface="Calibri" panose="020F0502020204030204" pitchFamily="34" charset="0"/>
                <a:ea typeface="+mj-ea"/>
                <a:cs typeface="Arial" panose="020B0604020202020204" pitchFamily="34" charset="0"/>
              </a:rPr>
              <a:t>el proceso de administración de los documentos. </a:t>
            </a:r>
          </a:p>
          <a:p>
            <a:pPr marL="514341" indent="-285750" algn="just">
              <a:lnSpc>
                <a:spcPct val="150000"/>
              </a:lnSpc>
              <a:buSzPct val="100000"/>
              <a:buFont typeface="Arial" panose="020B0604020202020204" pitchFamily="34" charset="0"/>
              <a:buChar char="•"/>
            </a:pPr>
            <a:r>
              <a:rPr lang="es-MX" spc="-15" dirty="0">
                <a:latin typeface="Calibri" panose="020F0502020204030204" pitchFamily="34" charset="0"/>
                <a:ea typeface="+mj-ea"/>
                <a:cs typeface="Arial" panose="020B0604020202020204" pitchFamily="34" charset="0"/>
              </a:rPr>
              <a:t>Garantiza una mayor eficiencia  en el control y manejo documental.</a:t>
            </a:r>
          </a:p>
          <a:p>
            <a:pPr marL="514341" indent="-285750" algn="just">
              <a:lnSpc>
                <a:spcPct val="150000"/>
              </a:lnSpc>
              <a:buSzPct val="100000"/>
              <a:buFont typeface="Arial" panose="020B0604020202020204" pitchFamily="34" charset="0"/>
              <a:buChar char="•"/>
            </a:pPr>
            <a:r>
              <a:rPr lang="es-MX" spc="-15" dirty="0">
                <a:latin typeface="Calibri" panose="020F0502020204030204" pitchFamily="34" charset="0"/>
                <a:ea typeface="+mj-ea"/>
                <a:cs typeface="Arial" panose="020B0604020202020204" pitchFamily="34" charset="0"/>
              </a:rPr>
              <a:t>Dar cumplimiento a una obligación </a:t>
            </a:r>
            <a:r>
              <a:rPr lang="es-MX" spc="-15" dirty="0" smtClean="0">
                <a:latin typeface="Calibri" panose="020F0502020204030204" pitchFamily="34" charset="0"/>
                <a:ea typeface="+mj-ea"/>
                <a:cs typeface="Arial" panose="020B0604020202020204" pitchFamily="34" charset="0"/>
              </a:rPr>
              <a:t>normativa</a:t>
            </a:r>
            <a:endParaRPr lang="es-MX" spc="-15" dirty="0">
              <a:latin typeface="Calibri" panose="020F0502020204030204" pitchFamily="34" charset="0"/>
              <a:ea typeface="+mj-ea"/>
              <a:cs typeface="Arial" panose="020B0604020202020204" pitchFamily="34" charset="0"/>
            </a:endParaRPr>
          </a:p>
        </p:txBody>
      </p:sp>
    </p:spTree>
    <p:extLst>
      <p:ext uri="{BB962C8B-B14F-4D97-AF65-F5344CB8AC3E}">
        <p14:creationId xmlns:p14="http://schemas.microsoft.com/office/powerpoint/2010/main" val="3282848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ARCHIVO</a:t>
            </a:r>
            <a:endParaRPr lang="es-MX" dirty="0"/>
          </a:p>
        </p:txBody>
      </p:sp>
      <p:pic>
        <p:nvPicPr>
          <p:cNvPr id="2050" name="Picture 2" descr="Resultado de imagen para EXPEDIENTE DE ARCHIV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37290" y="4269241"/>
            <a:ext cx="4398566" cy="2291216"/>
          </a:xfrm>
          <a:prstGeom prst="rect">
            <a:avLst/>
          </a:prstGeom>
          <a:noFill/>
        </p:spPr>
      </p:pic>
      <p:sp>
        <p:nvSpPr>
          <p:cNvPr id="5" name="4 CuadroTexto"/>
          <p:cNvSpPr txBox="1"/>
          <p:nvPr/>
        </p:nvSpPr>
        <p:spPr>
          <a:xfrm>
            <a:off x="1059543" y="4963886"/>
            <a:ext cx="4013086" cy="369332"/>
          </a:xfrm>
          <a:prstGeom prst="rect">
            <a:avLst/>
          </a:prstGeom>
          <a:noFill/>
        </p:spPr>
        <p:txBody>
          <a:bodyPr wrap="none" rtlCol="0">
            <a:spAutoFit/>
          </a:bodyPr>
          <a:lstStyle/>
          <a:p>
            <a:r>
              <a:rPr lang="es-MX" dirty="0" smtClean="0"/>
              <a:t>Ley de archivos del Estado de </a:t>
            </a:r>
            <a:r>
              <a:rPr lang="es-MX" dirty="0" err="1" smtClean="0"/>
              <a:t>CHihuahua</a:t>
            </a:r>
            <a:endParaRPr lang="es-MX" dirty="0"/>
          </a:p>
        </p:txBody>
      </p:sp>
      <p:sp>
        <p:nvSpPr>
          <p:cNvPr id="7" name="2 Marcador de contenido"/>
          <p:cNvSpPr>
            <a:spLocks noGrp="1"/>
          </p:cNvSpPr>
          <p:nvPr>
            <p:ph idx="4294967295"/>
          </p:nvPr>
        </p:nvSpPr>
        <p:spPr>
          <a:xfrm>
            <a:off x="500034" y="1571612"/>
            <a:ext cx="8043890" cy="4525963"/>
          </a:xfrm>
          <a:prstGeom prst="rect">
            <a:avLst/>
          </a:prstGeom>
        </p:spPr>
        <p:txBody>
          <a:bodyPr>
            <a:normAutofit/>
          </a:bodyPr>
          <a:lstStyle/>
          <a:p>
            <a:pPr>
              <a:buNone/>
            </a:pPr>
            <a:r>
              <a:rPr lang="es-MX" sz="2800" dirty="0" smtClean="0"/>
              <a:t>Conjunto orgánico de documentos en cualquier soporte, que son producidos o recibidos, en el </a:t>
            </a:r>
            <a:r>
              <a:rPr lang="es-MX" sz="2800" dirty="0" smtClean="0">
                <a:solidFill>
                  <a:srgbClr val="00B050"/>
                </a:solidFill>
              </a:rPr>
              <a:t>ejercicio de sus atribuciones</a:t>
            </a:r>
            <a:r>
              <a:rPr lang="es-MX" sz="2800" dirty="0" smtClean="0"/>
              <a:t>, por los </a:t>
            </a:r>
            <a:r>
              <a:rPr lang="es-MX" sz="2800" dirty="0" smtClean="0">
                <a:solidFill>
                  <a:srgbClr val="C00000"/>
                </a:solidFill>
              </a:rPr>
              <a:t>sujetos obligados</a:t>
            </a:r>
            <a:r>
              <a:rPr lang="es-MX" sz="2800" dirty="0" smtClean="0"/>
              <a:t>, el cual sirve de testimonio y fuente de información a las personas o instituciones que los produjeron, a los ciudadanos o para el estudio de la historia e investigación.</a:t>
            </a:r>
            <a:endParaRPr lang="es-MX"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noChangeShapeType="1"/>
          </p:cNvSpPr>
          <p:nvPr/>
        </p:nvSpPr>
        <p:spPr bwMode="auto">
          <a:xfrm>
            <a:off x="457201" y="1417638"/>
            <a:ext cx="8229600" cy="4223507"/>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s-ES" sz="2800" b="1" i="1" u="none" strike="noStrike" cap="none" normalizeH="0" baseline="0" dirty="0" smtClean="0">
                <a:ln>
                  <a:noFill/>
                </a:ln>
                <a:solidFill>
                  <a:schemeClr val="accent2">
                    <a:lumMod val="50000"/>
                  </a:schemeClr>
                </a:solidFill>
                <a:effectLst/>
                <a:latin typeface="Times New Roman" pitchFamily="18" charset="0"/>
                <a:cs typeface="Arial" pitchFamily="34" charset="0"/>
              </a:rPr>
              <a:t>“El manejo no especializado de los servicios archivísticos en las oficinas provoca, además de la producción excesiva de documentos y la mala integración de los expedientes, un uso deficiente de la información archivística como herramienta de gestión”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s-ES" b="1" i="1" u="none" strike="noStrike" cap="none" normalizeH="0" baseline="0" dirty="0" smtClean="0">
                <a:ln>
                  <a:noFill/>
                </a:ln>
                <a:solidFill>
                  <a:schemeClr val="accent2">
                    <a:lumMod val="50000"/>
                  </a:schemeClr>
                </a:solidFill>
                <a:effectLst/>
                <a:latin typeface="Times New Roman" pitchFamily="18" charset="0"/>
                <a:cs typeface="Arial" pitchFamily="34" charset="0"/>
              </a:rPr>
              <a:t>Cuaderno 1 de la serie Gestión Documental y administración de archivos. INAI p. 81</a:t>
            </a:r>
            <a:endParaRPr kumimoji="0" lang="es-MX" sz="32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222326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143000"/>
          </a:xfrm>
        </p:spPr>
        <p:txBody>
          <a:bodyPr/>
          <a:lstStyle/>
          <a:p>
            <a:r>
              <a:rPr lang="es-ES_tradnl" dirty="0" smtClean="0"/>
              <a:t>¿QUE HACER?</a:t>
            </a:r>
            <a:endParaRPr lang="es-MX" dirty="0"/>
          </a:p>
        </p:txBody>
      </p:sp>
      <p:graphicFrame>
        <p:nvGraphicFramePr>
          <p:cNvPr id="4" name="3 Marcador de contenido"/>
          <p:cNvGraphicFramePr>
            <a:graphicFrameLocks noGrp="1"/>
          </p:cNvGraphicFramePr>
          <p:nvPr>
            <p:ph idx="1"/>
          </p:nvPr>
        </p:nvGraphicFramePr>
        <p:xfrm>
          <a:off x="457200" y="914400"/>
          <a:ext cx="4201886" cy="5047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nvGraphicFramePr>
        <p:xfrm>
          <a:off x="4484914" y="914400"/>
          <a:ext cx="4201886" cy="50473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5 CuadroTexto"/>
          <p:cNvSpPr txBox="1"/>
          <p:nvPr/>
        </p:nvSpPr>
        <p:spPr>
          <a:xfrm rot="16200000">
            <a:off x="-37422" y="3054496"/>
            <a:ext cx="2363147" cy="584775"/>
          </a:xfrm>
          <a:prstGeom prst="rect">
            <a:avLst/>
          </a:prstGeom>
          <a:noFill/>
        </p:spPr>
        <p:txBody>
          <a:bodyPr wrap="none" rtlCol="0">
            <a:spAutoFit/>
          </a:bodyPr>
          <a:lstStyle/>
          <a:p>
            <a:r>
              <a:rPr lang="es-ES_tradnl" sz="3200" b="1" dirty="0" smtClean="0">
                <a:solidFill>
                  <a:srgbClr val="C00000"/>
                </a:solidFill>
              </a:rPr>
              <a:t>NORMATIVO</a:t>
            </a:r>
            <a:endParaRPr lang="es-MX" sz="3200" b="1" dirty="0">
              <a:solidFill>
                <a:srgbClr val="C00000"/>
              </a:solidFill>
            </a:endParaRPr>
          </a:p>
        </p:txBody>
      </p:sp>
      <p:sp>
        <p:nvSpPr>
          <p:cNvPr id="7" name="6 CuadroTexto"/>
          <p:cNvSpPr txBox="1"/>
          <p:nvPr/>
        </p:nvSpPr>
        <p:spPr>
          <a:xfrm rot="16200000">
            <a:off x="3701527" y="3054496"/>
            <a:ext cx="2151551" cy="584775"/>
          </a:xfrm>
          <a:prstGeom prst="rect">
            <a:avLst/>
          </a:prstGeom>
          <a:noFill/>
        </p:spPr>
        <p:txBody>
          <a:bodyPr wrap="none" rtlCol="0">
            <a:spAutoFit/>
          </a:bodyPr>
          <a:lstStyle/>
          <a:p>
            <a:r>
              <a:rPr lang="es-ES_tradnl" sz="3200" b="1" dirty="0" smtClean="0">
                <a:solidFill>
                  <a:schemeClr val="accent3">
                    <a:lumMod val="50000"/>
                  </a:schemeClr>
                </a:solidFill>
              </a:rPr>
              <a:t>OPERATIVO</a:t>
            </a:r>
            <a:endParaRPr lang="es-MX" sz="3200" b="1" dirty="0">
              <a:solidFill>
                <a:schemeClr val="accent3">
                  <a:lumMod val="50000"/>
                </a:schemeClr>
              </a:solidFill>
            </a:endParaRPr>
          </a:p>
        </p:txBody>
      </p:sp>
      <p:cxnSp>
        <p:nvCxnSpPr>
          <p:cNvPr id="9" name="8 Conector angular"/>
          <p:cNvCxnSpPr/>
          <p:nvPr/>
        </p:nvCxnSpPr>
        <p:spPr>
          <a:xfrm flipV="1">
            <a:off x="4659086" y="1349829"/>
            <a:ext cx="899887" cy="81548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Referencias </a:t>
            </a:r>
            <a:endParaRPr lang="es-MX" dirty="0"/>
          </a:p>
        </p:txBody>
      </p:sp>
      <p:sp>
        <p:nvSpPr>
          <p:cNvPr id="3" name="2 Marcador de contenido"/>
          <p:cNvSpPr>
            <a:spLocks noGrp="1"/>
          </p:cNvSpPr>
          <p:nvPr>
            <p:ph idx="1"/>
          </p:nvPr>
        </p:nvSpPr>
        <p:spPr/>
        <p:txBody>
          <a:bodyPr>
            <a:normAutofit/>
          </a:bodyPr>
          <a:lstStyle/>
          <a:p>
            <a:r>
              <a:rPr lang="es-ES_tradnl" sz="1600" dirty="0" smtClean="0"/>
              <a:t>Lineamientos para la conservación de archivos del sistema nacional de transparencia. </a:t>
            </a:r>
            <a:r>
              <a:rPr lang="es-ES_tradnl" sz="1600" dirty="0" smtClean="0">
                <a:hlinkClick r:id="rId2"/>
              </a:rPr>
              <a:t>http://snt.org.mx/images/Doctos/Lineamientos_para_la_Conservacion_de_Archivos.pdf</a:t>
            </a:r>
            <a:r>
              <a:rPr lang="es-ES_tradnl" sz="1600" dirty="0" smtClean="0"/>
              <a:t> </a:t>
            </a:r>
          </a:p>
          <a:p>
            <a:r>
              <a:rPr lang="es-ES_tradnl" sz="1600" dirty="0" smtClean="0"/>
              <a:t>Ley de Archivos del Estado de Chihuahua</a:t>
            </a:r>
          </a:p>
          <a:p>
            <a:r>
              <a:rPr lang="es-ES_tradnl" sz="1600" dirty="0" smtClean="0"/>
              <a:t>Ley Federal de Archivos</a:t>
            </a:r>
          </a:p>
          <a:p>
            <a:r>
              <a:rPr lang="es-ES_tradnl" sz="1600" dirty="0" smtClean="0"/>
              <a:t>Ley general de transparencia y acceso a la información pública</a:t>
            </a:r>
          </a:p>
          <a:p>
            <a:r>
              <a:rPr lang="es-ES_tradnl" sz="1600" dirty="0" smtClean="0"/>
              <a:t>Ley de transparencia y acceso a la información pública del Estado de Chihuahua.</a:t>
            </a:r>
          </a:p>
          <a:p>
            <a:r>
              <a:rPr lang="es-ES_tradnl" sz="1600" dirty="0" smtClean="0"/>
              <a:t>Taller de principios básicos de gestión documental INAI.</a:t>
            </a:r>
          </a:p>
          <a:p>
            <a:pPr lvl="1"/>
            <a:r>
              <a:rPr lang="es-ES_tradnl" sz="1200" dirty="0" smtClean="0"/>
              <a:t>Módulo I </a:t>
            </a:r>
            <a:r>
              <a:rPr lang="es-ES_tradnl" sz="1200" dirty="0" smtClean="0">
                <a:hlinkClick r:id="rId3"/>
              </a:rPr>
              <a:t>http://www.ichitaip.org/infoweb/archivos/gestiondocumental/Mod_I_Marco_Normativo.pdf</a:t>
            </a:r>
            <a:r>
              <a:rPr lang="es-ES_tradnl" sz="1200" dirty="0" smtClean="0"/>
              <a:t> </a:t>
            </a:r>
          </a:p>
          <a:p>
            <a:pPr lvl="1"/>
            <a:r>
              <a:rPr lang="es-ES_tradnl" sz="1200" dirty="0" smtClean="0"/>
              <a:t>Módulo II  </a:t>
            </a:r>
            <a:r>
              <a:rPr lang="es-ES_tradnl" sz="1200" dirty="0" smtClean="0">
                <a:hlinkClick r:id="rId4"/>
              </a:rPr>
              <a:t>http://www.ichitaip.org/infoweb/archivos/gestiondocumental/Mod_II_Gestion_documental_Inst_Pub.pdf</a:t>
            </a:r>
            <a:endParaRPr lang="es-ES_tradnl" sz="1200" dirty="0" smtClean="0"/>
          </a:p>
          <a:p>
            <a:pPr lvl="1"/>
            <a:r>
              <a:rPr lang="es-ES_tradnl" sz="1200" dirty="0" smtClean="0"/>
              <a:t>Módulo III </a:t>
            </a:r>
            <a:r>
              <a:rPr lang="es-ES_tradnl" sz="1200" dirty="0" smtClean="0">
                <a:hlinkClick r:id="rId5"/>
              </a:rPr>
              <a:t>http://www.ichitaip.org/infoweb/archivos/gestiondocumental/Mod_III_Org_documental_instrumentos.pdf</a:t>
            </a:r>
            <a:endParaRPr lang="es-ES_tradnl" sz="1200" dirty="0" smtClean="0"/>
          </a:p>
          <a:p>
            <a:r>
              <a:rPr lang="es-ES_tradnl" sz="1600" dirty="0" smtClean="0"/>
              <a:t>ABC de los archivos</a:t>
            </a:r>
          </a:p>
          <a:p>
            <a:r>
              <a:rPr lang="es-ES_tradnl" sz="1600" dirty="0" smtClean="0"/>
              <a:t>Cuadernos de la serie de Gestión de documentos y administración de archivos. José Antonio Ramírez De león, José Antonio. INAI 2017. </a:t>
            </a:r>
            <a:r>
              <a:rPr lang="es-ES_tradnl" sz="1600" dirty="0" smtClean="0">
                <a:hlinkClick r:id="rId6"/>
              </a:rPr>
              <a:t>http://inicio.inai.org.mx/SitePages/Archivo_Gestion20.aspx</a:t>
            </a:r>
            <a:endParaRPr lang="es-ES_tradnl" sz="1600" dirty="0" smtClean="0"/>
          </a:p>
          <a:p>
            <a:pPr lvl="1"/>
            <a:endParaRPr lang="es-ES_tradnl" sz="1200" dirty="0" smtClean="0"/>
          </a:p>
          <a:p>
            <a:endParaRPr lang="es-MX" sz="1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1467" y="4725144"/>
            <a:ext cx="7294349" cy="1477328"/>
          </a:xfrm>
        </p:spPr>
        <p:txBody>
          <a:bodyPr>
            <a:normAutofit fontScale="90000"/>
          </a:bodyPr>
          <a:lstStyle/>
          <a:p>
            <a:pPr algn="r"/>
            <a:r>
              <a:rPr lang="es-MX" sz="9600" dirty="0" smtClean="0"/>
              <a:t>¡Gracias!</a:t>
            </a:r>
            <a:endParaRPr lang="es-MX" sz="9600" dirty="0"/>
          </a:p>
        </p:txBody>
      </p:sp>
      <p:sp>
        <p:nvSpPr>
          <p:cNvPr id="3" name="2 CuadroTexto"/>
          <p:cNvSpPr txBox="1"/>
          <p:nvPr/>
        </p:nvSpPr>
        <p:spPr>
          <a:xfrm>
            <a:off x="611559" y="1844824"/>
            <a:ext cx="8058709" cy="3139321"/>
          </a:xfrm>
          <a:prstGeom prst="rect">
            <a:avLst/>
          </a:prstGeom>
          <a:noFill/>
        </p:spPr>
        <p:txBody>
          <a:bodyPr wrap="square" rtlCol="0">
            <a:spAutoFit/>
          </a:bodyPr>
          <a:lstStyle/>
          <a:p>
            <a:r>
              <a:rPr lang="es-ES" dirty="0" smtClean="0"/>
              <a:t>Contacto</a:t>
            </a:r>
          </a:p>
          <a:p>
            <a:endParaRPr lang="es-ES" dirty="0" smtClean="0"/>
          </a:p>
          <a:p>
            <a:r>
              <a:rPr lang="es-ES" dirty="0" smtClean="0"/>
              <a:t>Lic. Silvia </a:t>
            </a:r>
            <a:r>
              <a:rPr lang="es-ES" dirty="0"/>
              <a:t>Yadira Ramos Meza </a:t>
            </a:r>
            <a:endParaRPr lang="es-ES" dirty="0" smtClean="0"/>
          </a:p>
          <a:p>
            <a:r>
              <a:rPr lang="es-ES" dirty="0" smtClean="0"/>
              <a:t>Directora Archivos</a:t>
            </a:r>
          </a:p>
          <a:p>
            <a:r>
              <a:rPr lang="es-ES" dirty="0" smtClean="0">
                <a:hlinkClick r:id="rId2"/>
              </a:rPr>
              <a:t>silvia.ramos@ichitaip.org.mx</a:t>
            </a:r>
            <a:endParaRPr lang="es-ES" dirty="0" smtClean="0"/>
          </a:p>
          <a:p>
            <a:r>
              <a:rPr lang="es-ES" dirty="0" smtClean="0"/>
              <a:t>Tel. 201-3300 Ext.104</a:t>
            </a:r>
          </a:p>
          <a:p>
            <a:endParaRPr lang="es-ES" dirty="0" smtClean="0"/>
          </a:p>
          <a:p>
            <a:r>
              <a:rPr lang="es-ES" dirty="0" smtClean="0"/>
              <a:t>Mtra. Vera Venegas </a:t>
            </a:r>
            <a:r>
              <a:rPr lang="es-ES" dirty="0"/>
              <a:t>Medina </a:t>
            </a:r>
            <a:endParaRPr lang="es-ES" dirty="0" smtClean="0"/>
          </a:p>
          <a:p>
            <a:r>
              <a:rPr lang="es-ES" dirty="0" smtClean="0"/>
              <a:t>Jefa </a:t>
            </a:r>
            <a:r>
              <a:rPr lang="es-ES" dirty="0"/>
              <a:t>del Departamento de </a:t>
            </a:r>
            <a:r>
              <a:rPr lang="es-ES" dirty="0" smtClean="0"/>
              <a:t>Archivos</a:t>
            </a:r>
          </a:p>
          <a:p>
            <a:r>
              <a:rPr lang="es-ES" dirty="0" smtClean="0">
                <a:hlinkClick r:id="rId3"/>
              </a:rPr>
              <a:t>vera.venegas@ichitaip.org.mx</a:t>
            </a:r>
            <a:r>
              <a:rPr lang="es-ES" dirty="0" smtClean="0"/>
              <a:t>   </a:t>
            </a:r>
            <a:endParaRPr lang="es-ES" dirty="0"/>
          </a:p>
          <a:p>
            <a:r>
              <a:rPr lang="es-ES" dirty="0" smtClean="0"/>
              <a:t>Tel. 201-3300 Ext.107</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364566" y="1322341"/>
            <a:ext cx="6949440" cy="4524315"/>
          </a:xfrm>
          <a:prstGeom prst="rect">
            <a:avLst/>
          </a:prstGeom>
          <a:noFill/>
        </p:spPr>
        <p:txBody>
          <a:bodyPr wrap="square" rtlCol="0">
            <a:spAutoFit/>
          </a:bodyPr>
          <a:lstStyle/>
          <a:p>
            <a:pPr algn="ctr"/>
            <a:r>
              <a:rPr lang="es-ES_tradnl" sz="3600" dirty="0" smtClean="0"/>
              <a:t>Los archivos representan la base de la transparencia y son la materia prima del </a:t>
            </a:r>
            <a:r>
              <a:rPr lang="es-ES_tradnl" sz="3600" b="1" dirty="0" smtClean="0">
                <a:solidFill>
                  <a:srgbClr val="FF0000"/>
                </a:solidFill>
              </a:rPr>
              <a:t>acceso a la información</a:t>
            </a:r>
            <a:r>
              <a:rPr lang="es-ES_tradnl" sz="3600" dirty="0" smtClean="0"/>
              <a:t>.</a:t>
            </a:r>
          </a:p>
          <a:p>
            <a:pPr algn="ctr"/>
            <a:endParaRPr lang="es-ES_tradnl" sz="3600" dirty="0" smtClean="0"/>
          </a:p>
          <a:p>
            <a:pPr algn="ctr"/>
            <a:r>
              <a:rPr lang="es-ES_tradnl" sz="3600" dirty="0" smtClean="0"/>
              <a:t>Son reflejo de las funciones y atribuciones así como de las decisiones que se toman en las instituciones gubernamentales</a:t>
            </a:r>
            <a:endParaRPr lang="es-MX" sz="3600" dirty="0"/>
          </a:p>
        </p:txBody>
      </p:sp>
      <p:sp>
        <p:nvSpPr>
          <p:cNvPr id="10" name="9 CuadroTexto"/>
          <p:cNvSpPr txBox="1"/>
          <p:nvPr/>
        </p:nvSpPr>
        <p:spPr>
          <a:xfrm>
            <a:off x="1589649" y="647114"/>
            <a:ext cx="2124299" cy="584775"/>
          </a:xfrm>
          <a:prstGeom prst="rect">
            <a:avLst/>
          </a:prstGeom>
          <a:noFill/>
        </p:spPr>
        <p:txBody>
          <a:bodyPr wrap="none" rtlCol="0">
            <a:spAutoFit/>
          </a:bodyPr>
          <a:lstStyle/>
          <a:p>
            <a:r>
              <a:rPr lang="es-ES_tradnl" sz="3200" dirty="0" smtClean="0"/>
              <a:t>¿QUÉ SON?</a:t>
            </a:r>
            <a:endParaRPr lang="es-MX"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3486" y="2148084"/>
            <a:ext cx="8374743" cy="2554545"/>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2" name="1 CuadroTexto"/>
          <p:cNvSpPr txBox="1"/>
          <p:nvPr/>
        </p:nvSpPr>
        <p:spPr>
          <a:xfrm>
            <a:off x="725714" y="2148084"/>
            <a:ext cx="7634515" cy="2554545"/>
          </a:xfrm>
          <a:prstGeom prst="rect">
            <a:avLst/>
          </a:prstGeom>
          <a:noFill/>
        </p:spPr>
        <p:txBody>
          <a:bodyPr wrap="square" rtlCol="0">
            <a:spAutoFit/>
          </a:bodyPr>
          <a:lstStyle/>
          <a:p>
            <a:pPr algn="ctr"/>
            <a:r>
              <a:rPr lang="es-MX" sz="3200" dirty="0" smtClean="0">
                <a:solidFill>
                  <a:schemeClr val="bg1"/>
                </a:solidFill>
              </a:rPr>
              <a:t>Es la prerrogativa de toda persona para acceder a datos, registros y todo tipo de información en poder de entidades públicas o privadas que ejerzan gasto público y/o cumplen funciones de autoridad.</a:t>
            </a:r>
            <a:endParaRPr lang="es-MX" sz="3200" dirty="0">
              <a:solidFill>
                <a:schemeClr val="bg1"/>
              </a:solidFill>
            </a:endParaRPr>
          </a:p>
        </p:txBody>
      </p:sp>
      <p:sp>
        <p:nvSpPr>
          <p:cNvPr id="3" name="2 Rectángulo"/>
          <p:cNvSpPr/>
          <p:nvPr/>
        </p:nvSpPr>
        <p:spPr>
          <a:xfrm>
            <a:off x="702321" y="1233714"/>
            <a:ext cx="7875618" cy="584775"/>
          </a:xfrm>
          <a:prstGeom prst="rect">
            <a:avLst/>
          </a:prstGeom>
        </p:spPr>
        <p:txBody>
          <a:bodyPr wrap="none">
            <a:spAutoFit/>
          </a:bodyPr>
          <a:lstStyle/>
          <a:p>
            <a:r>
              <a:rPr lang="es-MX" sz="3200" b="1" dirty="0" smtClean="0"/>
              <a:t>EL DERECHO DE ACCESO A LA INFORMACIÓN </a:t>
            </a:r>
            <a:endParaRPr lang="es-MX" sz="3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03200" y="911239"/>
            <a:ext cx="3179299" cy="1077218"/>
          </a:xfrm>
          <a:prstGeom prst="rect">
            <a:avLst/>
          </a:prstGeom>
          <a:noFill/>
        </p:spPr>
        <p:txBody>
          <a:bodyPr wrap="square" rtlCol="0">
            <a:spAutoFit/>
          </a:bodyPr>
          <a:lstStyle/>
          <a:p>
            <a:pPr algn="ctr"/>
            <a:r>
              <a:rPr lang="es-ES_tradnl" sz="3200" dirty="0" smtClean="0"/>
              <a:t>SOLICITUDES DE INFORMACIÓN</a:t>
            </a:r>
            <a:endParaRPr lang="es-MX" sz="3200" dirty="0"/>
          </a:p>
        </p:txBody>
      </p:sp>
      <p:pic>
        <p:nvPicPr>
          <p:cNvPr id="24578" name="Picture 2" descr="Imagen relacionada"/>
          <p:cNvPicPr>
            <a:picLocks noChangeAspect="1" noChangeArrowheads="1"/>
          </p:cNvPicPr>
          <p:nvPr/>
        </p:nvPicPr>
        <p:blipFill>
          <a:blip r:embed="rId2" cstate="print"/>
          <a:srcRect/>
          <a:stretch>
            <a:fillRect/>
          </a:stretch>
        </p:blipFill>
        <p:spPr bwMode="auto">
          <a:xfrm>
            <a:off x="3179299" y="2181440"/>
            <a:ext cx="2782445" cy="2782445"/>
          </a:xfrm>
          <a:prstGeom prst="rect">
            <a:avLst/>
          </a:prstGeom>
          <a:noFill/>
        </p:spPr>
      </p:pic>
      <p:sp>
        <p:nvSpPr>
          <p:cNvPr id="4" name="3 CuadroTexto"/>
          <p:cNvSpPr txBox="1"/>
          <p:nvPr/>
        </p:nvSpPr>
        <p:spPr>
          <a:xfrm>
            <a:off x="6429829" y="4659086"/>
            <a:ext cx="2714171" cy="1077218"/>
          </a:xfrm>
          <a:prstGeom prst="rect">
            <a:avLst/>
          </a:prstGeom>
          <a:noFill/>
        </p:spPr>
        <p:txBody>
          <a:bodyPr wrap="square" rtlCol="0">
            <a:spAutoFit/>
          </a:bodyPr>
          <a:lstStyle/>
          <a:p>
            <a:r>
              <a:rPr lang="es-ES_tradnl" sz="3200" dirty="0" smtClean="0"/>
              <a:t>RESPUESTA A SOLICITUD</a:t>
            </a:r>
            <a:endParaRPr lang="es-MX" sz="3200" dirty="0"/>
          </a:p>
        </p:txBody>
      </p:sp>
      <p:cxnSp>
        <p:nvCxnSpPr>
          <p:cNvPr id="6" name="5 Forma"/>
          <p:cNvCxnSpPr>
            <a:stCxn id="2" idx="2"/>
            <a:endCxn id="24578" idx="1"/>
          </p:cNvCxnSpPr>
          <p:nvPr/>
        </p:nvCxnSpPr>
        <p:spPr>
          <a:xfrm rot="16200000" flipH="1">
            <a:off x="1693971" y="2087335"/>
            <a:ext cx="1584206" cy="138644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7 Forma"/>
          <p:cNvCxnSpPr>
            <a:stCxn id="24578" idx="3"/>
            <a:endCxn id="4" idx="0"/>
          </p:cNvCxnSpPr>
          <p:nvPr/>
        </p:nvCxnSpPr>
        <p:spPr>
          <a:xfrm>
            <a:off x="5961744" y="3572663"/>
            <a:ext cx="1825171" cy="108642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9" name="8 CuadroTexto"/>
          <p:cNvSpPr txBox="1"/>
          <p:nvPr/>
        </p:nvSpPr>
        <p:spPr>
          <a:xfrm>
            <a:off x="4450286" y="1619124"/>
            <a:ext cx="2585516" cy="369332"/>
          </a:xfrm>
          <a:prstGeom prst="rect">
            <a:avLst/>
          </a:prstGeom>
          <a:noFill/>
        </p:spPr>
        <p:txBody>
          <a:bodyPr wrap="none" rtlCol="0">
            <a:spAutoFit/>
          </a:bodyPr>
          <a:lstStyle/>
          <a:p>
            <a:r>
              <a:rPr lang="es-ES_tradnl" dirty="0" smtClean="0"/>
              <a:t>BÚSQUEDA EN ARCHIVOS</a:t>
            </a:r>
            <a:endParaRPr lang="es-MX" dirty="0"/>
          </a:p>
        </p:txBody>
      </p:sp>
      <p:sp>
        <p:nvSpPr>
          <p:cNvPr id="10" name="9 Flecha derecha"/>
          <p:cNvSpPr/>
          <p:nvPr/>
        </p:nvSpPr>
        <p:spPr>
          <a:xfrm>
            <a:off x="1219200" y="5326743"/>
            <a:ext cx="4238171" cy="7982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2000" b="1" dirty="0" smtClean="0"/>
              <a:t> TIEMPO DE RESPUESTA</a:t>
            </a:r>
            <a:endParaRPr lang="es-MX"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ARCHIVOS Y TRANSPARENCA</a:t>
            </a:r>
            <a:endParaRPr lang="es-MX" dirty="0"/>
          </a:p>
        </p:txBody>
      </p:sp>
      <p:pic>
        <p:nvPicPr>
          <p:cNvPr id="4" name="Picture 2" descr="Imagen relacionada"/>
          <p:cNvPicPr>
            <a:picLocks noChangeAspect="1" noChangeArrowheads="1"/>
          </p:cNvPicPr>
          <p:nvPr/>
        </p:nvPicPr>
        <p:blipFill>
          <a:blip r:embed="rId2" cstate="print"/>
          <a:srcRect/>
          <a:stretch>
            <a:fillRect/>
          </a:stretch>
        </p:blipFill>
        <p:spPr bwMode="auto">
          <a:xfrm>
            <a:off x="1142976" y="1785926"/>
            <a:ext cx="7038696" cy="2905122"/>
          </a:xfrm>
          <a:prstGeom prst="rect">
            <a:avLst/>
          </a:prstGeom>
          <a:noFill/>
        </p:spPr>
      </p:pic>
      <p:sp>
        <p:nvSpPr>
          <p:cNvPr id="5" name="3 Marcador de texto"/>
          <p:cNvSpPr txBox="1">
            <a:spLocks/>
          </p:cNvSpPr>
          <p:nvPr/>
        </p:nvSpPr>
        <p:spPr>
          <a:xfrm>
            <a:off x="2500298" y="4869160"/>
            <a:ext cx="6248166" cy="769441"/>
          </a:xfrm>
          <a:prstGeom prst="rect">
            <a:avLst/>
          </a:prstGeom>
        </p:spPr>
        <p:txBody>
          <a:bodyPr vert="horz" wrap="square" lIns="91440" tIns="45720" rIns="91440" bIns="45720" rtlCol="0">
            <a:sp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s-ES" sz="2000" b="1" i="0" u="none" strike="noStrike" kern="1200" cap="none" spc="0" normalizeH="0" baseline="0" noProof="0" smtClean="0">
                <a:ln>
                  <a:noFill/>
                </a:ln>
                <a:solidFill>
                  <a:schemeClr val="tx1"/>
                </a:solidFill>
                <a:effectLst/>
                <a:uLnTx/>
                <a:uFillTx/>
                <a:latin typeface="+mn-lt"/>
                <a:ea typeface="+mn-ea"/>
                <a:cs typeface="+mn-cs"/>
                <a:hlinkClick r:id="rId3"/>
              </a:rPr>
              <a:t>https://www.youtube.com/watch?v=6DTMUCO7lbQ</a:t>
            </a:r>
            <a:endParaRPr kumimoji="0" lang="es-ES" sz="20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s-ES"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1421</TotalTime>
  <Words>2625</Words>
  <Application>Microsoft Office PowerPoint</Application>
  <PresentationFormat>Presentación en pantalla (4:3)</PresentationFormat>
  <Paragraphs>303</Paragraphs>
  <Slides>53</Slides>
  <Notes>0</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Tema de Office</vt:lpstr>
      <vt:lpstr>Presentación de PowerPoint</vt:lpstr>
      <vt:lpstr>OBJETIVO </vt:lpstr>
      <vt:lpstr>Contenido </vt:lpstr>
      <vt:lpstr>Presentación de PowerPoint</vt:lpstr>
      <vt:lpstr>ARCHIVO</vt:lpstr>
      <vt:lpstr>Presentación de PowerPoint</vt:lpstr>
      <vt:lpstr>Presentación de PowerPoint</vt:lpstr>
      <vt:lpstr>Presentación de PowerPoint</vt:lpstr>
      <vt:lpstr>ARCHIVOS Y TRANSPARENCA</vt:lpstr>
      <vt:lpstr>Referencias normativas en la materia de archivos</vt:lpstr>
      <vt:lpstr>Presentación de PowerPoint</vt:lpstr>
      <vt:lpstr>Presentación de PowerPoint</vt:lpstr>
      <vt:lpstr>Presentación de PowerPoint</vt:lpstr>
      <vt:lpstr>Ley General de Transparencia</vt:lpstr>
      <vt:lpstr>Presentación de PowerPoint</vt:lpstr>
      <vt:lpstr>Presentación de PowerPoint</vt:lpstr>
      <vt:lpstr>Presentación de PowerPoint</vt:lpstr>
      <vt:lpstr>DICTAMEN DE LA LEY GENERAL DE ARCHIVOS</vt:lpstr>
      <vt:lpstr>LA LEY GENERAL DE ARCHIVOS</vt:lpstr>
      <vt:lpstr>SISTEMA INSTITUCIONAL DE ARCHIVOS</vt:lpstr>
      <vt:lpstr>SISTEMA INSTITUCIONAL DE ARCHIVOS</vt:lpstr>
      <vt:lpstr>Presentación de PowerPoint</vt:lpstr>
      <vt:lpstr>Presentación de PowerPoint</vt:lpstr>
      <vt:lpstr>COMITÉ TÉCNICO PARA LA ADMINISTRACIÓN DE DOCUMENTOS Y ARCHIVOS.</vt:lpstr>
      <vt:lpstr>Actividades principales</vt:lpstr>
      <vt:lpstr>Actividades principales</vt:lpstr>
      <vt:lpstr>Actividades principales</vt:lpstr>
      <vt:lpstr>Actividades principales</vt:lpstr>
      <vt:lpstr>Actividades principales</vt:lpstr>
      <vt:lpstr>Actividades principales</vt:lpstr>
      <vt:lpstr>CICLO VITAL DE LOS DOCUMENTOS</vt:lpstr>
      <vt:lpstr>Presentación de PowerPoint</vt:lpstr>
      <vt:lpstr>Presentación de PowerPoint</vt:lpstr>
      <vt:lpstr>Presentación de PowerPoint</vt:lpstr>
      <vt:lpstr>Presentación de PowerPoint</vt:lpstr>
      <vt:lpstr>CUADRO DE CLASIFICACIÓN ARCHIVÍSTICA</vt:lpstr>
      <vt:lpstr>Presentación de PowerPoint</vt:lpstr>
      <vt:lpstr>Presentación de PowerPoint</vt:lpstr>
      <vt:lpstr>Presentación de PowerPoint</vt:lpstr>
      <vt:lpstr>PASOS PARA ELABORAR EL CUADRO</vt:lpstr>
      <vt:lpstr>Presentación de PowerPoint</vt:lpstr>
      <vt:lpstr>CATÁLOGO DE DISPOSICIÓN DOCUMENTAL</vt:lpstr>
      <vt:lpstr>CATÁLOGO DE DISPOSICIÓN DOCUMENTAL</vt:lpstr>
      <vt:lpstr>PASOS PARA ELABORAR EL CATÁLOGO DE DISPOSICIÓN DOCUMENTAL</vt:lpstr>
      <vt:lpstr>CATÁLOGO DE DISPOSICIÓN DOCUMENTAL</vt:lpstr>
      <vt:lpstr>Presentación de PowerPoint</vt:lpstr>
      <vt:lpstr>GUÍA SIMPLE DE ARCHIVO DOCUMENTAL</vt:lpstr>
      <vt:lpstr>GUÍA DE ARCHIVO</vt:lpstr>
      <vt:lpstr>BENEFICIOS</vt:lpstr>
      <vt:lpstr>Presentación de PowerPoint</vt:lpstr>
      <vt:lpstr>¿QUE HACER?</vt:lpstr>
      <vt:lpstr>Referencias </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 HINOJOS</dc:creator>
  <cp:lastModifiedBy>Luffi</cp:lastModifiedBy>
  <cp:revision>91</cp:revision>
  <dcterms:created xsi:type="dcterms:W3CDTF">2018-03-13T15:34:07Z</dcterms:created>
  <dcterms:modified xsi:type="dcterms:W3CDTF">2018-05-25T01:01:38Z</dcterms:modified>
</cp:coreProperties>
</file>