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595" r:id="rId2"/>
    <p:sldId id="600" r:id="rId3"/>
    <p:sldId id="545" r:id="rId4"/>
    <p:sldId id="582" r:id="rId5"/>
    <p:sldId id="548" r:id="rId6"/>
    <p:sldId id="553" r:id="rId7"/>
    <p:sldId id="554" r:id="rId8"/>
    <p:sldId id="257" r:id="rId9"/>
    <p:sldId id="538" r:id="rId10"/>
    <p:sldId id="540" r:id="rId11"/>
    <p:sldId id="539" r:id="rId12"/>
    <p:sldId id="547" r:id="rId13"/>
    <p:sldId id="555" r:id="rId14"/>
    <p:sldId id="556" r:id="rId15"/>
    <p:sldId id="557" r:id="rId16"/>
    <p:sldId id="606" r:id="rId17"/>
    <p:sldId id="599" r:id="rId18"/>
    <p:sldId id="560" r:id="rId19"/>
    <p:sldId id="561" r:id="rId20"/>
    <p:sldId id="596" r:id="rId21"/>
    <p:sldId id="597" r:id="rId22"/>
    <p:sldId id="601" r:id="rId23"/>
    <p:sldId id="602" r:id="rId24"/>
    <p:sldId id="604" r:id="rId25"/>
    <p:sldId id="615" r:id="rId26"/>
    <p:sldId id="579" r:id="rId27"/>
    <p:sldId id="574" r:id="rId28"/>
    <p:sldId id="603" r:id="rId29"/>
    <p:sldId id="607" r:id="rId30"/>
    <p:sldId id="608" r:id="rId31"/>
    <p:sldId id="609" r:id="rId32"/>
    <p:sldId id="610" r:id="rId33"/>
    <p:sldId id="576" r:id="rId34"/>
    <p:sldId id="577" r:id="rId35"/>
    <p:sldId id="588" r:id="rId36"/>
    <p:sldId id="611" r:id="rId37"/>
    <p:sldId id="612" r:id="rId38"/>
    <p:sldId id="613" r:id="rId39"/>
    <p:sldId id="614" r:id="rId40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9A9A9"/>
    <a:srgbClr val="D43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Bioestadistica\AppData\Local\Microsoft\Windows\INetCache\IE\FIQW898L\GRAFICAS%203ER%20TRIMESTRE%202024%5b1%5d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oestadistica\AppData\Local\Microsoft\Windows\INetCache\IE\FIQW898L\GRAFICAS%203ER%20TRIMESTRE%202024%5b1%5d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MASCULINO</c:v>
                </c:pt>
              </c:strCache>
            </c:strRef>
          </c:tx>
          <c:spPr>
            <a:solidFill>
              <a:srgbClr val="0F6FC6"/>
            </a:solidFill>
            <a:ln w="9525" cap="rnd" cmpd="sng">
              <a:solidFill>
                <a:schemeClr val="bg1"/>
              </a:solidFill>
              <a:prstDash val="solid"/>
              <a:round/>
            </a:ln>
            <a:effectLst/>
          </c:spPr>
          <c:invertIfNegative val="0"/>
          <c:cat>
            <c:strRef>
              <c:f>Hoja1!$A$2:$A$20</c:f>
              <c:strCache>
                <c:ptCount val="19"/>
                <c:pt idx="0">
                  <c:v>0-5</c:v>
                </c:pt>
                <c:pt idx="1">
                  <c:v>5-10</c:v>
                </c:pt>
                <c:pt idx="2">
                  <c:v>10-15</c:v>
                </c:pt>
                <c:pt idx="3">
                  <c:v>15-20</c:v>
                </c:pt>
                <c:pt idx="4">
                  <c:v>20-25</c:v>
                </c:pt>
                <c:pt idx="5">
                  <c:v>25-30</c:v>
                </c:pt>
                <c:pt idx="6">
                  <c:v>30-35</c:v>
                </c:pt>
                <c:pt idx="7">
                  <c:v>35-40</c:v>
                </c:pt>
                <c:pt idx="8">
                  <c:v>40-45</c:v>
                </c:pt>
                <c:pt idx="9">
                  <c:v>45-50</c:v>
                </c:pt>
                <c:pt idx="10">
                  <c:v>50-55</c:v>
                </c:pt>
                <c:pt idx="11">
                  <c:v>55-60</c:v>
                </c:pt>
                <c:pt idx="12">
                  <c:v>60-65</c:v>
                </c:pt>
                <c:pt idx="13">
                  <c:v>65-70</c:v>
                </c:pt>
                <c:pt idx="14">
                  <c:v>70-75</c:v>
                </c:pt>
                <c:pt idx="15">
                  <c:v>75-80</c:v>
                </c:pt>
                <c:pt idx="16">
                  <c:v>80-85</c:v>
                </c:pt>
                <c:pt idx="17">
                  <c:v>85-90</c:v>
                </c:pt>
                <c:pt idx="18">
                  <c:v>90-100</c:v>
                </c:pt>
              </c:strCache>
            </c:strRef>
          </c:cat>
          <c:val>
            <c:numRef>
              <c:f>Hoja1!$B$2:$B$20</c:f>
              <c:numCache>
                <c:formatCode>General</c:formatCode>
                <c:ptCount val="19"/>
                <c:pt idx="0">
                  <c:v>486</c:v>
                </c:pt>
                <c:pt idx="1">
                  <c:v>694</c:v>
                </c:pt>
                <c:pt idx="2">
                  <c:v>816</c:v>
                </c:pt>
                <c:pt idx="3">
                  <c:v>589</c:v>
                </c:pt>
                <c:pt idx="4">
                  <c:v>295</c:v>
                </c:pt>
                <c:pt idx="5">
                  <c:v>420</c:v>
                </c:pt>
                <c:pt idx="6">
                  <c:v>585</c:v>
                </c:pt>
                <c:pt idx="7">
                  <c:v>577</c:v>
                </c:pt>
                <c:pt idx="8">
                  <c:v>618</c:v>
                </c:pt>
                <c:pt idx="9">
                  <c:v>495</c:v>
                </c:pt>
                <c:pt idx="10">
                  <c:v>466</c:v>
                </c:pt>
                <c:pt idx="11">
                  <c:v>422</c:v>
                </c:pt>
                <c:pt idx="12">
                  <c:v>408</c:v>
                </c:pt>
                <c:pt idx="13">
                  <c:v>299</c:v>
                </c:pt>
                <c:pt idx="14">
                  <c:v>196</c:v>
                </c:pt>
                <c:pt idx="15">
                  <c:v>125</c:v>
                </c:pt>
                <c:pt idx="16">
                  <c:v>80</c:v>
                </c:pt>
                <c:pt idx="17">
                  <c:v>47</c:v>
                </c:pt>
                <c:pt idx="18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B7-44C9-A42B-1EA78A0ACD90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FEMENINO</c:v>
                </c:pt>
              </c:strCache>
            </c:strRef>
          </c:tx>
          <c:spPr>
            <a:solidFill>
              <a:srgbClr val="CC3399">
                <a:alpha val="94000"/>
              </a:srgbClr>
            </a:solidFill>
            <a:ln w="9525">
              <a:solidFill>
                <a:schemeClr val="bg1"/>
              </a:solidFill>
            </a:ln>
            <a:effectLst/>
          </c:spPr>
          <c:invertIfNegative val="0"/>
          <c:cat>
            <c:strRef>
              <c:f>Hoja1!$A$2:$A$20</c:f>
              <c:strCache>
                <c:ptCount val="19"/>
                <c:pt idx="0">
                  <c:v>0-5</c:v>
                </c:pt>
                <c:pt idx="1">
                  <c:v>5-10</c:v>
                </c:pt>
                <c:pt idx="2">
                  <c:v>10-15</c:v>
                </c:pt>
                <c:pt idx="3">
                  <c:v>15-20</c:v>
                </c:pt>
                <c:pt idx="4">
                  <c:v>20-25</c:v>
                </c:pt>
                <c:pt idx="5">
                  <c:v>25-30</c:v>
                </c:pt>
                <c:pt idx="6">
                  <c:v>30-35</c:v>
                </c:pt>
                <c:pt idx="7">
                  <c:v>35-40</c:v>
                </c:pt>
                <c:pt idx="8">
                  <c:v>40-45</c:v>
                </c:pt>
                <c:pt idx="9">
                  <c:v>45-50</c:v>
                </c:pt>
                <c:pt idx="10">
                  <c:v>50-55</c:v>
                </c:pt>
                <c:pt idx="11">
                  <c:v>55-60</c:v>
                </c:pt>
                <c:pt idx="12">
                  <c:v>60-65</c:v>
                </c:pt>
                <c:pt idx="13">
                  <c:v>65-70</c:v>
                </c:pt>
                <c:pt idx="14">
                  <c:v>70-75</c:v>
                </c:pt>
                <c:pt idx="15">
                  <c:v>75-80</c:v>
                </c:pt>
                <c:pt idx="16">
                  <c:v>80-85</c:v>
                </c:pt>
                <c:pt idx="17">
                  <c:v>85-90</c:v>
                </c:pt>
                <c:pt idx="18">
                  <c:v>90-100</c:v>
                </c:pt>
              </c:strCache>
            </c:strRef>
          </c:cat>
          <c:val>
            <c:numRef>
              <c:f>Hoja1!$C$2:$C$20</c:f>
              <c:numCache>
                <c:formatCode>0;0</c:formatCode>
                <c:ptCount val="19"/>
                <c:pt idx="0">
                  <c:v>-460</c:v>
                </c:pt>
                <c:pt idx="1">
                  <c:v>-687</c:v>
                </c:pt>
                <c:pt idx="2">
                  <c:v>-825</c:v>
                </c:pt>
                <c:pt idx="3">
                  <c:v>-550</c:v>
                </c:pt>
                <c:pt idx="4">
                  <c:v>-381</c:v>
                </c:pt>
                <c:pt idx="5">
                  <c:v>-535</c:v>
                </c:pt>
                <c:pt idx="6">
                  <c:v>-773</c:v>
                </c:pt>
                <c:pt idx="7">
                  <c:v>-710</c:v>
                </c:pt>
                <c:pt idx="8">
                  <c:v>-701</c:v>
                </c:pt>
                <c:pt idx="9">
                  <c:v>-596</c:v>
                </c:pt>
                <c:pt idx="10">
                  <c:v>-546</c:v>
                </c:pt>
                <c:pt idx="11">
                  <c:v>-479</c:v>
                </c:pt>
                <c:pt idx="12">
                  <c:v>-486</c:v>
                </c:pt>
                <c:pt idx="13">
                  <c:v>-346</c:v>
                </c:pt>
                <c:pt idx="14">
                  <c:v>-259</c:v>
                </c:pt>
                <c:pt idx="15">
                  <c:v>-147</c:v>
                </c:pt>
                <c:pt idx="16">
                  <c:v>-103</c:v>
                </c:pt>
                <c:pt idx="17">
                  <c:v>-73</c:v>
                </c:pt>
                <c:pt idx="18">
                  <c:v>-39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CB7-44C9-A42B-1EA78A0ACD9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MASC</c:v>
                </c:pt>
              </c:strCache>
            </c:strRef>
          </c:tx>
          <c:spPr>
            <a:solidFill>
              <a:srgbClr val="FF6600"/>
            </a:solidFill>
            <a:ln w="12700" cmpd="sng">
              <a:solidFill>
                <a:schemeClr val="tx1"/>
              </a:solidFill>
              <a:prstDash val="solid"/>
            </a:ln>
            <a:effectLst/>
          </c:spPr>
          <c:invertIfNegative val="0"/>
          <c:dLbls>
            <c:dLbl>
              <c:idx val="17"/>
              <c:layout>
                <c:manualLayout>
                  <c:x val="2.715416677818715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B7-44C9-A42B-1EA78A0ACD90}"/>
                </c:ext>
              </c:extLst>
            </c:dLbl>
            <c:dLbl>
              <c:idx val="18"/>
              <c:layout>
                <c:manualLayout>
                  <c:x val="5.5756655841353927E-4"/>
                  <c:y val="3.72657284114793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B7-44C9-A42B-1EA78A0ACD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9"/>
                <c:pt idx="0">
                  <c:v>0-5</c:v>
                </c:pt>
                <c:pt idx="1">
                  <c:v>5-10</c:v>
                </c:pt>
                <c:pt idx="2">
                  <c:v>10-15</c:v>
                </c:pt>
                <c:pt idx="3">
                  <c:v>15-20</c:v>
                </c:pt>
                <c:pt idx="4">
                  <c:v>20-25</c:v>
                </c:pt>
                <c:pt idx="5">
                  <c:v>25-30</c:v>
                </c:pt>
                <c:pt idx="6">
                  <c:v>30-35</c:v>
                </c:pt>
                <c:pt idx="7">
                  <c:v>35-40</c:v>
                </c:pt>
                <c:pt idx="8">
                  <c:v>40-45</c:v>
                </c:pt>
                <c:pt idx="9">
                  <c:v>45-50</c:v>
                </c:pt>
                <c:pt idx="10">
                  <c:v>50-55</c:v>
                </c:pt>
                <c:pt idx="11">
                  <c:v>55-60</c:v>
                </c:pt>
                <c:pt idx="12">
                  <c:v>60-65</c:v>
                </c:pt>
                <c:pt idx="13">
                  <c:v>65-70</c:v>
                </c:pt>
                <c:pt idx="14">
                  <c:v>70-75</c:v>
                </c:pt>
                <c:pt idx="15">
                  <c:v>75-80</c:v>
                </c:pt>
                <c:pt idx="16">
                  <c:v>80-85</c:v>
                </c:pt>
                <c:pt idx="17">
                  <c:v>85-90</c:v>
                </c:pt>
                <c:pt idx="18">
                  <c:v>90-100</c:v>
                </c:pt>
              </c:strCache>
            </c:strRef>
          </c:cat>
          <c:val>
            <c:numRef>
              <c:f>Hoja1!$D$2:$D$20</c:f>
              <c:numCache>
                <c:formatCode>General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3</c:v>
                </c:pt>
                <c:pt idx="3">
                  <c:v>4</c:v>
                </c:pt>
                <c:pt idx="4">
                  <c:v>19</c:v>
                </c:pt>
                <c:pt idx="5">
                  <c:v>26</c:v>
                </c:pt>
                <c:pt idx="6">
                  <c:v>79</c:v>
                </c:pt>
                <c:pt idx="7">
                  <c:v>127</c:v>
                </c:pt>
                <c:pt idx="8">
                  <c:v>214</c:v>
                </c:pt>
                <c:pt idx="9">
                  <c:v>213</c:v>
                </c:pt>
                <c:pt idx="10">
                  <c:v>260</c:v>
                </c:pt>
                <c:pt idx="11">
                  <c:v>265</c:v>
                </c:pt>
                <c:pt idx="12">
                  <c:v>284</c:v>
                </c:pt>
                <c:pt idx="13">
                  <c:v>203</c:v>
                </c:pt>
                <c:pt idx="14">
                  <c:v>148</c:v>
                </c:pt>
                <c:pt idx="15">
                  <c:v>81</c:v>
                </c:pt>
                <c:pt idx="16">
                  <c:v>52</c:v>
                </c:pt>
                <c:pt idx="17">
                  <c:v>34</c:v>
                </c:pt>
                <c:pt idx="18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B7-44C9-A42B-1EA78A0ACD90}"/>
            </c:ext>
          </c:extLst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FEM</c:v>
                </c:pt>
              </c:strCache>
            </c:strRef>
          </c:tx>
          <c:spPr>
            <a:solidFill>
              <a:srgbClr val="FF6600"/>
            </a:solidFill>
            <a:ln w="12700">
              <a:solidFill>
                <a:schemeClr val="tx1"/>
              </a:solidFill>
            </a:ln>
            <a:effectLst/>
          </c:spPr>
          <c:invertIfNegative val="0"/>
          <c:dLbls>
            <c:dLbl>
              <c:idx val="17"/>
              <c:layout>
                <c:manualLayout>
                  <c:x val="1.0687317724638164E-2"/>
                  <c:y val="3.726572841147936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B7-44C9-A42B-1EA78A0ACD90}"/>
                </c:ext>
              </c:extLst>
            </c:dLbl>
            <c:dLbl>
              <c:idx val="18"/>
              <c:layout>
                <c:manualLayout>
                  <c:x val="2.6852745646340709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MX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CB7-44C9-A42B-1EA78A0ACD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accent4">
                        <a:lumMod val="20000"/>
                        <a:lumOff val="8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Hoja1!$A$2:$A$20</c:f>
              <c:strCache>
                <c:ptCount val="19"/>
                <c:pt idx="0">
                  <c:v>0-5</c:v>
                </c:pt>
                <c:pt idx="1">
                  <c:v>5-10</c:v>
                </c:pt>
                <c:pt idx="2">
                  <c:v>10-15</c:v>
                </c:pt>
                <c:pt idx="3">
                  <c:v>15-20</c:v>
                </c:pt>
                <c:pt idx="4">
                  <c:v>20-25</c:v>
                </c:pt>
                <c:pt idx="5">
                  <c:v>25-30</c:v>
                </c:pt>
                <c:pt idx="6">
                  <c:v>30-35</c:v>
                </c:pt>
                <c:pt idx="7">
                  <c:v>35-40</c:v>
                </c:pt>
                <c:pt idx="8">
                  <c:v>40-45</c:v>
                </c:pt>
                <c:pt idx="9">
                  <c:v>45-50</c:v>
                </c:pt>
                <c:pt idx="10">
                  <c:v>50-55</c:v>
                </c:pt>
                <c:pt idx="11">
                  <c:v>55-60</c:v>
                </c:pt>
                <c:pt idx="12">
                  <c:v>60-65</c:v>
                </c:pt>
                <c:pt idx="13">
                  <c:v>65-70</c:v>
                </c:pt>
                <c:pt idx="14">
                  <c:v>70-75</c:v>
                </c:pt>
                <c:pt idx="15">
                  <c:v>75-80</c:v>
                </c:pt>
                <c:pt idx="16">
                  <c:v>80-85</c:v>
                </c:pt>
                <c:pt idx="17">
                  <c:v>85-90</c:v>
                </c:pt>
                <c:pt idx="18">
                  <c:v>90-100</c:v>
                </c:pt>
              </c:strCache>
            </c:strRef>
          </c:cat>
          <c:val>
            <c:numRef>
              <c:f>Hoja1!$E$2:$E$20</c:f>
              <c:numCache>
                <c:formatCode>0;0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-5</c:v>
                </c:pt>
                <c:pt idx="3">
                  <c:v>-5</c:v>
                </c:pt>
                <c:pt idx="4">
                  <c:v>-11</c:v>
                </c:pt>
                <c:pt idx="5">
                  <c:v>-36</c:v>
                </c:pt>
                <c:pt idx="6">
                  <c:v>-80</c:v>
                </c:pt>
                <c:pt idx="7">
                  <c:v>-108</c:v>
                </c:pt>
                <c:pt idx="8">
                  <c:v>-187</c:v>
                </c:pt>
                <c:pt idx="9">
                  <c:v>-227</c:v>
                </c:pt>
                <c:pt idx="10">
                  <c:v>-258</c:v>
                </c:pt>
                <c:pt idx="11">
                  <c:v>-273</c:v>
                </c:pt>
                <c:pt idx="12">
                  <c:v>-328</c:v>
                </c:pt>
                <c:pt idx="13">
                  <c:v>-247</c:v>
                </c:pt>
                <c:pt idx="14">
                  <c:v>-202</c:v>
                </c:pt>
                <c:pt idx="15">
                  <c:v>-102</c:v>
                </c:pt>
                <c:pt idx="16">
                  <c:v>-77</c:v>
                </c:pt>
                <c:pt idx="17">
                  <c:v>-49</c:v>
                </c:pt>
                <c:pt idx="18">
                  <c:v>-19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CB7-44C9-A42B-1EA78A0ACD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138995455"/>
        <c:axId val="2139001695"/>
      </c:barChart>
      <c:catAx>
        <c:axId val="213899545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39001695"/>
        <c:crosses val="autoZero"/>
        <c:auto val="1"/>
        <c:lblAlgn val="ctr"/>
        <c:lblOffset val="100"/>
        <c:noMultiLvlLbl val="0"/>
      </c:catAx>
      <c:valAx>
        <c:axId val="2139001695"/>
        <c:scaling>
          <c:orientation val="minMax"/>
          <c:max val="850"/>
          <c:min val="-850"/>
        </c:scaling>
        <c:delete val="0"/>
        <c:axPos val="b"/>
        <c:numFmt formatCode="0;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2138995455"/>
        <c:crosses val="autoZero"/>
        <c:crossBetween val="between"/>
        <c:majorUnit val="1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MX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050481906105496"/>
          <c:y val="4.6829624672386529E-2"/>
          <c:w val="0.78282152646048631"/>
          <c:h val="0.71582912292508438"/>
        </c:manualLayout>
      </c:layout>
      <c:lineChart>
        <c:grouping val="standard"/>
        <c:varyColors val="0"/>
        <c:ser>
          <c:idx val="0"/>
          <c:order val="0"/>
          <c:tx>
            <c:strRef>
              <c:f>SUBR!$A$2</c:f>
              <c:strCache>
                <c:ptCount val="1"/>
                <c:pt idx="0">
                  <c:v>GASTO SEMANAL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marker>
            <c:symbol val="none"/>
          </c:marker>
          <c:cat>
            <c:strRef>
              <c:f>SUBR!$B$1:$N$1</c:f>
              <c:strCache>
                <c:ptCount val="13"/>
                <c:pt idx="0">
                  <c:v>s27</c:v>
                </c:pt>
                <c:pt idx="1">
                  <c:v>s28</c:v>
                </c:pt>
                <c:pt idx="2">
                  <c:v>s29</c:v>
                </c:pt>
                <c:pt idx="3">
                  <c:v>s30</c:v>
                </c:pt>
                <c:pt idx="4">
                  <c:v>s31</c:v>
                </c:pt>
                <c:pt idx="5">
                  <c:v>s32</c:v>
                </c:pt>
                <c:pt idx="6">
                  <c:v>s33</c:v>
                </c:pt>
                <c:pt idx="7">
                  <c:v>s34</c:v>
                </c:pt>
                <c:pt idx="8">
                  <c:v>s35</c:v>
                </c:pt>
                <c:pt idx="9">
                  <c:v>s36</c:v>
                </c:pt>
                <c:pt idx="10">
                  <c:v>s37</c:v>
                </c:pt>
                <c:pt idx="11">
                  <c:v>s38</c:v>
                </c:pt>
                <c:pt idx="12">
                  <c:v>s39</c:v>
                </c:pt>
              </c:strCache>
            </c:strRef>
          </c:cat>
          <c:val>
            <c:numRef>
              <c:f>SUBR!$B$2:$N$2</c:f>
              <c:numCache>
                <c:formatCode>_("$"* #,##0.00_);_("$"* \(#,##0.00\);_("$"* "-"??_);_(@_)</c:formatCode>
                <c:ptCount val="13"/>
                <c:pt idx="0">
                  <c:v>3020155.5883999998</c:v>
                </c:pt>
                <c:pt idx="1">
                  <c:v>3232181.2146999999</c:v>
                </c:pt>
                <c:pt idx="2">
                  <c:v>3318437.3324000002</c:v>
                </c:pt>
                <c:pt idx="3">
                  <c:v>2930563.0773999994</c:v>
                </c:pt>
                <c:pt idx="4">
                  <c:v>2960487.09</c:v>
                </c:pt>
                <c:pt idx="5">
                  <c:v>2961078.2605999997</c:v>
                </c:pt>
                <c:pt idx="6">
                  <c:v>3331922.75</c:v>
                </c:pt>
                <c:pt idx="7">
                  <c:v>3133427.4965000004</c:v>
                </c:pt>
                <c:pt idx="8">
                  <c:v>3049829.2290999996</c:v>
                </c:pt>
                <c:pt idx="9">
                  <c:v>3134434.9157999996</c:v>
                </c:pt>
                <c:pt idx="10">
                  <c:v>3208405.6281999997</c:v>
                </c:pt>
                <c:pt idx="11">
                  <c:v>2795111.8600000003</c:v>
                </c:pt>
                <c:pt idx="12">
                  <c:v>2771861.0594000001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B53-4FEA-BBCE-7E942F9A78FF}"/>
            </c:ext>
          </c:extLst>
        </c:ser>
        <c:ser>
          <c:idx val="1"/>
          <c:order val="1"/>
          <c:tx>
            <c:strRef>
              <c:f>SUBR!$A$3</c:f>
              <c:strCache>
                <c:ptCount val="1"/>
                <c:pt idx="0">
                  <c:v>PROMEDIO MOVIL</c:v>
                </c:pt>
              </c:strCache>
            </c:strRef>
          </c:tx>
          <c:spPr>
            <a:ln>
              <a:solidFill>
                <a:srgbClr val="D430B1"/>
              </a:solidFill>
            </a:ln>
          </c:spPr>
          <c:marker>
            <c:symbol val="none"/>
          </c:marker>
          <c:cat>
            <c:strRef>
              <c:f>SUBR!$B$1:$N$1</c:f>
              <c:strCache>
                <c:ptCount val="13"/>
                <c:pt idx="0">
                  <c:v>s27</c:v>
                </c:pt>
                <c:pt idx="1">
                  <c:v>s28</c:v>
                </c:pt>
                <c:pt idx="2">
                  <c:v>s29</c:v>
                </c:pt>
                <c:pt idx="3">
                  <c:v>s30</c:v>
                </c:pt>
                <c:pt idx="4">
                  <c:v>s31</c:v>
                </c:pt>
                <c:pt idx="5">
                  <c:v>s32</c:v>
                </c:pt>
                <c:pt idx="6">
                  <c:v>s33</c:v>
                </c:pt>
                <c:pt idx="7">
                  <c:v>s34</c:v>
                </c:pt>
                <c:pt idx="8">
                  <c:v>s35</c:v>
                </c:pt>
                <c:pt idx="9">
                  <c:v>s36</c:v>
                </c:pt>
                <c:pt idx="10">
                  <c:v>s37</c:v>
                </c:pt>
                <c:pt idx="11">
                  <c:v>s38</c:v>
                </c:pt>
                <c:pt idx="12">
                  <c:v>s39</c:v>
                </c:pt>
              </c:strCache>
            </c:strRef>
          </c:cat>
          <c:val>
            <c:numRef>
              <c:f>SUBR!$B$3:$N$3</c:f>
              <c:numCache>
                <c:formatCode>_("$"* #,##0.00_);_("$"* \(#,##0.00\);_("$"* "-"??_);_(@_)</c:formatCode>
                <c:ptCount val="13"/>
                <c:pt idx="0">
                  <c:v>3020155.5884000002</c:v>
                </c:pt>
                <c:pt idx="1">
                  <c:v>3126168.4015499996</c:v>
                </c:pt>
                <c:pt idx="2">
                  <c:v>3190258.0451666662</c:v>
                </c:pt>
                <c:pt idx="3">
                  <c:v>3125334.3032249995</c:v>
                </c:pt>
                <c:pt idx="4">
                  <c:v>3092364.8605799996</c:v>
                </c:pt>
                <c:pt idx="5">
                  <c:v>3070483.7605833332</c:v>
                </c:pt>
                <c:pt idx="6">
                  <c:v>3107832.187642857</c:v>
                </c:pt>
                <c:pt idx="7">
                  <c:v>3111031.6012499998</c:v>
                </c:pt>
                <c:pt idx="8">
                  <c:v>3104231.3376777777</c:v>
                </c:pt>
                <c:pt idx="9">
                  <c:v>3107251.6954899998</c:v>
                </c:pt>
                <c:pt idx="10">
                  <c:v>3116447.5075545455</c:v>
                </c:pt>
                <c:pt idx="11">
                  <c:v>3089669.5369249997</c:v>
                </c:pt>
                <c:pt idx="12">
                  <c:v>3065222.7309615384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B53-4FEA-BBCE-7E942F9A78FF}"/>
            </c:ext>
          </c:extLst>
        </c:ser>
        <c:ser>
          <c:idx val="2"/>
          <c:order val="2"/>
          <c:tx>
            <c:strRef>
              <c:f>SUBR!$A$4</c:f>
              <c:strCache>
                <c:ptCount val="1"/>
                <c:pt idx="0">
                  <c:v>GASTO PROYECTADO 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strRef>
              <c:f>SUBR!$B$1:$N$1</c:f>
              <c:strCache>
                <c:ptCount val="13"/>
                <c:pt idx="0">
                  <c:v>s27</c:v>
                </c:pt>
                <c:pt idx="1">
                  <c:v>s28</c:v>
                </c:pt>
                <c:pt idx="2">
                  <c:v>s29</c:v>
                </c:pt>
                <c:pt idx="3">
                  <c:v>s30</c:v>
                </c:pt>
                <c:pt idx="4">
                  <c:v>s31</c:v>
                </c:pt>
                <c:pt idx="5">
                  <c:v>s32</c:v>
                </c:pt>
                <c:pt idx="6">
                  <c:v>s33</c:v>
                </c:pt>
                <c:pt idx="7">
                  <c:v>s34</c:v>
                </c:pt>
                <c:pt idx="8">
                  <c:v>s35</c:v>
                </c:pt>
                <c:pt idx="9">
                  <c:v>s36</c:v>
                </c:pt>
                <c:pt idx="10">
                  <c:v>s37</c:v>
                </c:pt>
                <c:pt idx="11">
                  <c:v>s38</c:v>
                </c:pt>
                <c:pt idx="12">
                  <c:v>s39</c:v>
                </c:pt>
              </c:strCache>
            </c:strRef>
          </c:cat>
          <c:val>
            <c:numRef>
              <c:f>SUBR!$B$4:$N$4</c:f>
              <c:numCache>
                <c:formatCode>_("$"* #,##0.00_);_("$"* \(#,##0.00\);_("$"* "-"??_);_(@_)</c:formatCode>
                <c:ptCount val="13"/>
                <c:pt idx="0">
                  <c:v>2648934.58</c:v>
                </c:pt>
                <c:pt idx="1">
                  <c:v>2648934.58</c:v>
                </c:pt>
                <c:pt idx="2">
                  <c:v>2648934.58</c:v>
                </c:pt>
                <c:pt idx="3">
                  <c:v>2648934.58</c:v>
                </c:pt>
                <c:pt idx="4">
                  <c:v>2648934.58</c:v>
                </c:pt>
                <c:pt idx="5">
                  <c:v>2648934.58</c:v>
                </c:pt>
                <c:pt idx="6">
                  <c:v>2648934.58</c:v>
                </c:pt>
                <c:pt idx="7">
                  <c:v>2648934.58</c:v>
                </c:pt>
                <c:pt idx="8">
                  <c:v>2648934.58</c:v>
                </c:pt>
                <c:pt idx="9">
                  <c:v>2648934.58</c:v>
                </c:pt>
                <c:pt idx="10">
                  <c:v>2648934.58</c:v>
                </c:pt>
                <c:pt idx="11">
                  <c:v>2648934.58</c:v>
                </c:pt>
                <c:pt idx="12">
                  <c:v>2648934.58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B53-4FEA-BBCE-7E942F9A78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901184"/>
        <c:axId val="131268992"/>
      </c:lineChart>
      <c:catAx>
        <c:axId val="979011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s-MX"/>
          </a:p>
        </c:txPr>
        <c:crossAx val="131268992"/>
        <c:crosses val="autoZero"/>
        <c:auto val="1"/>
        <c:lblAlgn val="ctr"/>
        <c:lblOffset val="100"/>
        <c:noMultiLvlLbl val="0"/>
      </c:catAx>
      <c:valAx>
        <c:axId val="131268992"/>
        <c:scaling>
          <c:orientation val="minMax"/>
          <c:min val="2500000"/>
        </c:scaling>
        <c:delete val="0"/>
        <c:axPos val="l"/>
        <c:majorGridlines>
          <c:spPr>
            <a:ln>
              <a:solidFill>
                <a:schemeClr val="bg1">
                  <a:lumMod val="50000"/>
                </a:schemeClr>
              </a:solidFill>
              <a:prstDash val="sysDash"/>
            </a:ln>
          </c:spPr>
        </c:majorGridlines>
        <c:numFmt formatCode="_(&quot;$&quot;* #,##0.00_);_(&quot;$&quot;* \(#,##0.00\);_(&quot;$&quot;* &quot;-&quot;??_);_(@_)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s-MX"/>
          </a:p>
        </c:txPr>
        <c:crossAx val="97901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57762512668693E-2"/>
          <c:y val="2.7370519244851444E-2"/>
          <c:w val="0.97388447497466257"/>
          <c:h val="0.86815503543320849"/>
        </c:manualLayout>
      </c:layout>
      <c:lineChart>
        <c:grouping val="standard"/>
        <c:varyColors val="0"/>
        <c:ser>
          <c:idx val="0"/>
          <c:order val="0"/>
          <c:tx>
            <c:strRef>
              <c:f>'GASTO SEMANAL'!$A$2</c:f>
              <c:strCache>
                <c:ptCount val="1"/>
                <c:pt idx="0">
                  <c:v>PROMEDIO ABASTO POR PIEZA 3ER TRIMESTRE 2024</c:v>
                </c:pt>
              </c:strCache>
            </c:strRef>
          </c:tx>
          <c:spPr>
            <a:ln w="38100" cap="rnd">
              <a:solidFill>
                <a:srgbClr val="00206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6115525025337386E-2"/>
                  <c:y val="4.56175320747524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3D9-48F5-9BB7-CFB95F8D31BA}"/>
                </c:ext>
              </c:extLst>
            </c:dLbl>
            <c:dLbl>
              <c:idx val="2"/>
              <c:layout>
                <c:manualLayout>
                  <c:x val="-2.8489663664004423E-2"/>
                  <c:y val="3.95351944647854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3D9-48F5-9BB7-CFB95F8D31BA}"/>
                </c:ext>
              </c:extLst>
            </c:dLbl>
            <c:dLbl>
              <c:idx val="3"/>
              <c:layout>
                <c:manualLayout>
                  <c:x val="8.3094852353346235E-3"/>
                  <c:y val="-2.12881816348844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3D9-48F5-9BB7-CFB95F8D31BA}"/>
                </c:ext>
              </c:extLst>
            </c:dLbl>
            <c:dLbl>
              <c:idx val="4"/>
              <c:layout>
                <c:manualLayout>
                  <c:x val="8.3094852353346668E-3"/>
                  <c:y val="-3.0411688049834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D9-48F5-9BB7-CFB95F8D31BA}"/>
                </c:ext>
              </c:extLst>
            </c:dLbl>
            <c:dLbl>
              <c:idx val="5"/>
              <c:layout>
                <c:manualLayout>
                  <c:x val="3.5612079580005528E-3"/>
                  <c:y val="2.4329350439867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3D9-48F5-9BB7-CFB95F8D31BA}"/>
                </c:ext>
              </c:extLst>
            </c:dLbl>
            <c:dLbl>
              <c:idx val="6"/>
              <c:layout>
                <c:manualLayout>
                  <c:x val="9.4965545546681403E-3"/>
                  <c:y val="-4.56175320747524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3D9-48F5-9BB7-CFB95F8D31BA}"/>
                </c:ext>
              </c:extLst>
            </c:dLbl>
            <c:dLbl>
              <c:idx val="7"/>
              <c:layout>
                <c:manualLayout>
                  <c:x val="-1.5431901151335728E-2"/>
                  <c:y val="7.60292201245874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3D9-48F5-9BB7-CFB95F8D31BA}"/>
                </c:ext>
              </c:extLst>
            </c:dLbl>
            <c:dLbl>
              <c:idx val="8"/>
              <c:layout>
                <c:manualLayout>
                  <c:x val="7.1224159160010181E-3"/>
                  <c:y val="3.0411688049834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3D9-48F5-9BB7-CFB95F8D31BA}"/>
                </c:ext>
              </c:extLst>
            </c:dLbl>
            <c:dLbl>
              <c:idx val="9"/>
              <c:layout>
                <c:manualLayout>
                  <c:x val="-2.4928455706003869E-2"/>
                  <c:y val="-4.8658700879735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73D9-48F5-9BB7-CFB95F8D31BA}"/>
                </c:ext>
              </c:extLst>
            </c:dLbl>
            <c:dLbl>
              <c:idx val="10"/>
              <c:layout>
                <c:manualLayout>
                  <c:x val="-1.7410148893365908E-16"/>
                  <c:y val="-3.34528568548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3D9-48F5-9BB7-CFB95F8D31BA}"/>
                </c:ext>
              </c:extLst>
            </c:dLbl>
            <c:dLbl>
              <c:idx val="11"/>
              <c:layout>
                <c:manualLayout>
                  <c:x val="-1.0683623874001659E-2"/>
                  <c:y val="7.60292201245872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3D9-48F5-9BB7-CFB95F8D31B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 SEMANAL'!$B$1:$O$1</c:f>
              <c:strCache>
                <c:ptCount val="13"/>
                <c:pt idx="0">
                  <c:v>s27</c:v>
                </c:pt>
                <c:pt idx="1">
                  <c:v>s28</c:v>
                </c:pt>
                <c:pt idx="2">
                  <c:v>s29</c:v>
                </c:pt>
                <c:pt idx="3">
                  <c:v>s30</c:v>
                </c:pt>
                <c:pt idx="4">
                  <c:v>s31</c:v>
                </c:pt>
                <c:pt idx="5">
                  <c:v>s32</c:v>
                </c:pt>
                <c:pt idx="6">
                  <c:v>s33</c:v>
                </c:pt>
                <c:pt idx="7">
                  <c:v>s34</c:v>
                </c:pt>
                <c:pt idx="8">
                  <c:v>s35</c:v>
                </c:pt>
                <c:pt idx="9">
                  <c:v>s36</c:v>
                </c:pt>
                <c:pt idx="10">
                  <c:v>s37</c:v>
                </c:pt>
                <c:pt idx="11">
                  <c:v>s38</c:v>
                </c:pt>
                <c:pt idx="12">
                  <c:v>s39</c:v>
                </c:pt>
              </c:strCache>
            </c:strRef>
          </c:cat>
          <c:val>
            <c:numRef>
              <c:f>'GASTO SEMANAL'!$B$2:$O$2</c:f>
              <c:numCache>
                <c:formatCode>0.00%</c:formatCode>
                <c:ptCount val="14"/>
                <c:pt idx="0">
                  <c:v>0.9748</c:v>
                </c:pt>
                <c:pt idx="1">
                  <c:v>0.97750000000000004</c:v>
                </c:pt>
                <c:pt idx="2">
                  <c:v>0.96630000000000005</c:v>
                </c:pt>
                <c:pt idx="3">
                  <c:v>0.97189999999999999</c:v>
                </c:pt>
                <c:pt idx="4">
                  <c:v>0.96499999999999997</c:v>
                </c:pt>
                <c:pt idx="5">
                  <c:v>0.96199999999999997</c:v>
                </c:pt>
                <c:pt idx="6">
                  <c:v>0.97</c:v>
                </c:pt>
                <c:pt idx="7">
                  <c:v>0.96799999999999997</c:v>
                </c:pt>
                <c:pt idx="8">
                  <c:v>0.96899999999999997</c:v>
                </c:pt>
                <c:pt idx="9">
                  <c:v>0.97850000000000004</c:v>
                </c:pt>
                <c:pt idx="10">
                  <c:v>0.97160000000000002</c:v>
                </c:pt>
                <c:pt idx="11">
                  <c:v>0.97060000000000002</c:v>
                </c:pt>
                <c:pt idx="12">
                  <c:v>0.97399999999999998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3D9-48F5-9BB7-CFB95F8D31BA}"/>
            </c:ext>
          </c:extLst>
        </c:ser>
        <c:ser>
          <c:idx val="1"/>
          <c:order val="1"/>
          <c:tx>
            <c:strRef>
              <c:f>'GASTO SEMANAL'!$A$3</c:f>
              <c:strCache>
                <c:ptCount val="1"/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 SEMANAL'!$B$1:$O$1</c:f>
              <c:strCache>
                <c:ptCount val="13"/>
                <c:pt idx="0">
                  <c:v>s27</c:v>
                </c:pt>
                <c:pt idx="1">
                  <c:v>s28</c:v>
                </c:pt>
                <c:pt idx="2">
                  <c:v>s29</c:v>
                </c:pt>
                <c:pt idx="3">
                  <c:v>s30</c:v>
                </c:pt>
                <c:pt idx="4">
                  <c:v>s31</c:v>
                </c:pt>
                <c:pt idx="5">
                  <c:v>s32</c:v>
                </c:pt>
                <c:pt idx="6">
                  <c:v>s33</c:v>
                </c:pt>
                <c:pt idx="7">
                  <c:v>s34</c:v>
                </c:pt>
                <c:pt idx="8">
                  <c:v>s35</c:v>
                </c:pt>
                <c:pt idx="9">
                  <c:v>s36</c:v>
                </c:pt>
                <c:pt idx="10">
                  <c:v>s37</c:v>
                </c:pt>
                <c:pt idx="11">
                  <c:v>s38</c:v>
                </c:pt>
                <c:pt idx="12">
                  <c:v>s39</c:v>
                </c:pt>
              </c:strCache>
            </c:strRef>
          </c:cat>
          <c:val>
            <c:numRef>
              <c:f>'GASTO SEMANAL'!$B$3:$O$3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D9-48F5-9BB7-CFB95F8D31BA}"/>
            </c:ext>
          </c:extLst>
        </c:ser>
        <c:ser>
          <c:idx val="2"/>
          <c:order val="2"/>
          <c:tx>
            <c:strRef>
              <c:f>'GASTO SEMANAL'!$A$4</c:f>
              <c:strCache>
                <c:ptCount val="1"/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MX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'GASTO SEMANAL'!$B$1:$O$1</c:f>
              <c:strCache>
                <c:ptCount val="13"/>
                <c:pt idx="0">
                  <c:v>s27</c:v>
                </c:pt>
                <c:pt idx="1">
                  <c:v>s28</c:v>
                </c:pt>
                <c:pt idx="2">
                  <c:v>s29</c:v>
                </c:pt>
                <c:pt idx="3">
                  <c:v>s30</c:v>
                </c:pt>
                <c:pt idx="4">
                  <c:v>s31</c:v>
                </c:pt>
                <c:pt idx="5">
                  <c:v>s32</c:v>
                </c:pt>
                <c:pt idx="6">
                  <c:v>s33</c:v>
                </c:pt>
                <c:pt idx="7">
                  <c:v>s34</c:v>
                </c:pt>
                <c:pt idx="8">
                  <c:v>s35</c:v>
                </c:pt>
                <c:pt idx="9">
                  <c:v>s36</c:v>
                </c:pt>
                <c:pt idx="10">
                  <c:v>s37</c:v>
                </c:pt>
                <c:pt idx="11">
                  <c:v>s38</c:v>
                </c:pt>
                <c:pt idx="12">
                  <c:v>s39</c:v>
                </c:pt>
              </c:strCache>
            </c:strRef>
          </c:cat>
          <c:val>
            <c:numRef>
              <c:f>'GASTO SEMANAL'!$B$4:$O$4</c:f>
              <c:numCache>
                <c:formatCode>General</c:formatCode>
                <c:ptCount val="14"/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3D9-48F5-9BB7-CFB95F8D31B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94592000"/>
        <c:axId val="95297920"/>
      </c:lineChart>
      <c:catAx>
        <c:axId val="9459200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MX"/>
          </a:p>
        </c:txPr>
        <c:crossAx val="95297920"/>
        <c:crosses val="autoZero"/>
        <c:auto val="1"/>
        <c:lblAlgn val="ctr"/>
        <c:lblOffset val="100"/>
        <c:noMultiLvlLbl val="0"/>
      </c:catAx>
      <c:valAx>
        <c:axId val="9529792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extTo"/>
        <c:crossAx val="945920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MX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4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0.10292</cdr:x>
      <cdr:y>0.0711</cdr:y>
    </cdr:from>
    <cdr:to>
      <cdr:x>0.24035</cdr:x>
      <cdr:y>0.16949</cdr:y>
    </cdr:to>
    <cdr:sp macro="" textlink="">
      <cdr:nvSpPr>
        <cdr:cNvPr id="2" name="CuadroTexto 1">
          <a:extLst xmlns:a="http://schemas.openxmlformats.org/drawingml/2006/main">
            <a:ext uri="{FF2B5EF4-FFF2-40B4-BE49-F238E27FC236}">
              <a16:creationId xmlns:a16="http://schemas.microsoft.com/office/drawing/2014/main" id="{131F3D6B-235C-4289-C063-22FFA0B471F6}"/>
            </a:ext>
          </a:extLst>
        </cdr:cNvPr>
        <cdr:cNvSpPr txBox="1"/>
      </cdr:nvSpPr>
      <cdr:spPr>
        <a:xfrm xmlns:a="http://schemas.openxmlformats.org/drawingml/2006/main">
          <a:off x="1145743" y="304972"/>
          <a:ext cx="1529869" cy="4219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s-MX" sz="2000" b="1" dirty="0">
              <a:solidFill>
                <a:srgbClr val="CE3E9E"/>
              </a:solidFill>
            </a:rPr>
            <a:t>8696</a:t>
          </a:r>
          <a:endParaRPr lang="es-MX" sz="1100" b="1" dirty="0">
            <a:solidFill>
              <a:srgbClr val="CE3E9E"/>
            </a:solidFill>
          </a:endParaRPr>
        </a:p>
      </cdr:txBody>
    </cdr:sp>
  </cdr:relSizeAnchor>
  <cdr:relSizeAnchor xmlns:cdr="http://schemas.openxmlformats.org/drawingml/2006/chartDrawing">
    <cdr:from>
      <cdr:x>0.81096</cdr:x>
      <cdr:y>0.09781</cdr:y>
    </cdr:from>
    <cdr:to>
      <cdr:x>0.94839</cdr:x>
      <cdr:y>0.16732</cdr:y>
    </cdr:to>
    <cdr:sp macro="" textlink="">
      <cdr:nvSpPr>
        <cdr:cNvPr id="3" name="CuadroTexto 1">
          <a:extLst xmlns:a="http://schemas.openxmlformats.org/drawingml/2006/main">
            <a:ext uri="{FF2B5EF4-FFF2-40B4-BE49-F238E27FC236}">
              <a16:creationId xmlns:a16="http://schemas.microsoft.com/office/drawing/2014/main" id="{C8B894AD-F4AD-DF70-2C6E-9C656098405C}"/>
            </a:ext>
          </a:extLst>
        </cdr:cNvPr>
        <cdr:cNvSpPr txBox="1"/>
      </cdr:nvSpPr>
      <cdr:spPr>
        <a:xfrm xmlns:a="http://schemas.openxmlformats.org/drawingml/2006/main">
          <a:off x="9027592" y="419521"/>
          <a:ext cx="1529870" cy="2981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2000" b="1" dirty="0">
              <a:solidFill>
                <a:srgbClr val="0F6FC6"/>
              </a:solidFill>
            </a:rPr>
            <a:t>7647</a:t>
          </a:r>
          <a:endParaRPr lang="es-MX" sz="1100" b="1" dirty="0">
            <a:solidFill>
              <a:srgbClr val="0F6FC6"/>
            </a:solidFill>
          </a:endParaRPr>
        </a:p>
      </cdr:txBody>
    </cdr:sp>
  </cdr:relSizeAnchor>
  <cdr:relSizeAnchor xmlns:cdr="http://schemas.openxmlformats.org/drawingml/2006/chartDrawing">
    <cdr:from>
      <cdr:x>0.10088</cdr:x>
      <cdr:y>0.13984</cdr:y>
    </cdr:from>
    <cdr:to>
      <cdr:x>0.23831</cdr:x>
      <cdr:y>0.32387</cdr:y>
    </cdr:to>
    <cdr:sp macro="" textlink="">
      <cdr:nvSpPr>
        <cdr:cNvPr id="4" name="CuadroTexto 1">
          <a:extLst xmlns:a="http://schemas.openxmlformats.org/drawingml/2006/main">
            <a:ext uri="{FF2B5EF4-FFF2-40B4-BE49-F238E27FC236}">
              <a16:creationId xmlns:a16="http://schemas.microsoft.com/office/drawing/2014/main" id="{66D2E4A7-C418-7CD9-0139-81C1005EDC2D}"/>
            </a:ext>
          </a:extLst>
        </cdr:cNvPr>
        <cdr:cNvSpPr txBox="1"/>
      </cdr:nvSpPr>
      <cdr:spPr>
        <a:xfrm xmlns:a="http://schemas.openxmlformats.org/drawingml/2006/main">
          <a:off x="1123010" y="599799"/>
          <a:ext cx="1529869" cy="78931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2000" b="1" dirty="0">
              <a:solidFill>
                <a:srgbClr val="FF6600"/>
              </a:solidFill>
            </a:rPr>
            <a:t>2214</a:t>
          </a:r>
          <a:endParaRPr lang="es-MX" sz="1100" b="1" dirty="0">
            <a:solidFill>
              <a:srgbClr val="FF6600"/>
            </a:solidFill>
          </a:endParaRPr>
        </a:p>
      </cdr:txBody>
    </cdr:sp>
  </cdr:relSizeAnchor>
  <cdr:relSizeAnchor xmlns:cdr="http://schemas.openxmlformats.org/drawingml/2006/chartDrawing">
    <cdr:from>
      <cdr:x>0.81275</cdr:x>
      <cdr:y>0.1594</cdr:y>
    </cdr:from>
    <cdr:to>
      <cdr:x>0.95018</cdr:x>
      <cdr:y>0.22891</cdr:y>
    </cdr:to>
    <cdr:sp macro="" textlink="">
      <cdr:nvSpPr>
        <cdr:cNvPr id="5" name="CuadroTexto 1">
          <a:extLst xmlns:a="http://schemas.openxmlformats.org/drawingml/2006/main">
            <a:ext uri="{FF2B5EF4-FFF2-40B4-BE49-F238E27FC236}">
              <a16:creationId xmlns:a16="http://schemas.microsoft.com/office/drawing/2014/main" id="{12D77BD9-3019-D9BC-E39E-6C49BC3E4B4F}"/>
            </a:ext>
          </a:extLst>
        </cdr:cNvPr>
        <cdr:cNvSpPr txBox="1"/>
      </cdr:nvSpPr>
      <cdr:spPr>
        <a:xfrm xmlns:a="http://schemas.openxmlformats.org/drawingml/2006/main">
          <a:off x="9047559" y="683674"/>
          <a:ext cx="1529870" cy="2981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s-MX" sz="2000" b="1" dirty="0">
              <a:solidFill>
                <a:srgbClr val="FF6600"/>
              </a:solidFill>
            </a:rPr>
            <a:t>2026</a:t>
          </a:r>
          <a:endParaRPr lang="es-MX" sz="1100" b="1" dirty="0">
            <a:solidFill>
              <a:srgbClr val="FF66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0.83772</cdr:y>
    </cdr:from>
    <cdr:to>
      <cdr:x>1</cdr:x>
      <cdr:y>0.90405</cdr:y>
    </cdr:to>
    <cdr:sp macro="" textlink="">
      <cdr:nvSpPr>
        <cdr:cNvPr id="2" name="CuadroTexto 9">
          <a:extLst xmlns:a="http://schemas.openxmlformats.org/drawingml/2006/main">
            <a:ext uri="{FF2B5EF4-FFF2-40B4-BE49-F238E27FC236}">
              <a16:creationId xmlns:a16="http://schemas.microsoft.com/office/drawing/2014/main" id="{79AC9A1F-AF3A-0837-9174-7C85A15CC203}"/>
            </a:ext>
          </a:extLst>
        </cdr:cNvPr>
        <cdr:cNvSpPr txBox="1"/>
      </cdr:nvSpPr>
      <cdr:spPr>
        <a:xfrm xmlns:a="http://schemas.openxmlformats.org/drawingml/2006/main">
          <a:off x="0" y="3498341"/>
          <a:ext cx="10698617" cy="27699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s-MX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>
              <a:solidFill>
                <a:srgbClr val="002060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rPr>
            <a:t>JULIO                                                                    AGOSTO                                                     SEPTIEMBRE 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E332A7-211D-4B09-92BE-6A1DFE1CFBAF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F84C8-0BBD-44B8-9B78-1A39DD68409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81526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15B89-9E60-41CE-96EE-A30BC4DC6B9C}" type="slidenum">
              <a:rPr lang="es-MX" smtClean="0"/>
              <a:t>1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52921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5FD922-3E16-4B57-8BB3-A5270A985703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6610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0D0EDC-270E-4E69-91D9-DA3A7C466F91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8216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BE225-B089-B475-2A9D-F263F9B59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C242EE0-AF15-192B-1F56-C58E2D1DF1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0997522-42D2-21F1-0A05-C10B8AEFA2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6E3C29-CEAC-9710-E43D-D3F81D9DF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15B89-9E60-41CE-96EE-A30BC4DC6B9C}" type="slidenum">
              <a:rPr lang="es-MX" smtClean="0"/>
              <a:t>26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1760976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15B89-9E60-41CE-96EE-A30BC4DC6B9C}" type="slidenum">
              <a:rPr lang="es-MX" smtClean="0"/>
              <a:t>33</a:t>
            </a:fld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295837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224385-AAF7-E4F9-DFFA-63096D0BD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609B755-E661-5709-3424-556318E70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47CD22-6C19-DB08-2EBB-DAB07C6D1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FB9CB4A-E3A2-8268-B029-A09ED070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EC5A12-FDC3-AFBB-8CA6-8BCAFE2F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5721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82C54F-8DCF-B770-1B8D-7CC295FBF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313519-0722-89E9-1496-4EB2980009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481E11-9F62-5E06-FA42-AD27EDE13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D326EA-E93C-95B7-03C7-66FC393FA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B8D750-C376-B59A-8336-0CD058894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514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71C1850-A68C-77A2-AFB2-F72FCA20BE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DB2211-8288-D2DC-D498-BDB7E4F28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2DB3E7-30DE-3760-55B6-8A032DD29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6B3C6D-DB7A-6F22-FD3B-F77D8C61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D48921-74F9-7D71-7CB4-2C71908C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02551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A835880-3AA7-27A3-4E72-AE1A01C53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405408-8790-2D5C-55F5-AF42C50625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7015A0-748D-DF61-AA60-04EF3C49F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9986F-1D9F-5D25-5276-98E88BC2F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A255A5-44A4-C2E6-A15C-D1F20FF87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7536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F99D0D-F909-726D-DAAF-7AA381DF0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CA9F54-2A55-57DD-59FE-5F68E66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3F5817-27F0-B258-CBA4-C7075771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B1A435-6C86-D73F-7469-570EBCC1B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53DDC4-A56E-E37A-78DA-328D9726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939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E7DF93-0F7D-3A2F-16FE-B5909124B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7B744CA-B02D-6FEC-2557-1568A0C81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F3374E7-71F8-7647-68F2-7B6E7FCBD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D619469-3232-B20D-8443-684F19F9B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6A985C-A3D9-F07E-9DB0-6A056876D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4C09C5B-806E-DE6D-A17F-B20F29C15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6144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DBCA6A-8573-89D0-D657-81461D4EE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50E224-6F94-5B14-9633-640DEA4A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74B0864-60CB-E6B8-1655-0C36CC7A1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9115B1-8389-8A84-EA26-DF6EB5051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D5B724A-81C3-A176-E8A1-820D3E2010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899EC2-7476-363B-FE5F-CEF1F0283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225E5D2-C5E7-A469-1971-17BFD8AFC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DFF1D6E-5771-C6DA-E4A1-2985FE8D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64918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24F8B-378C-267B-A763-04793C407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C4BFA28-C6A0-C218-9950-7C73F8F30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B32F2AD-FFFE-64CD-200F-E13F7A781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EF2D9C-F492-51A6-9172-ADC9715B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2223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9244909-A672-3658-F217-2A3BB694A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88BCB72-0408-6A73-B201-1ADD20E70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18BEC7-F68A-1660-5F02-1D4AC3CC0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820465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0CE66A-DDE8-1719-B679-F542C90A1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DF4ABAB-6738-5B08-77A8-CDE1AB84F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748A218-B4FC-0EE7-E285-8FA2F2B5D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54BE3A2-9A2B-0B0A-8717-574112E6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AABFC0F-47BF-A373-AE1B-96A0C9E3E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6AD03C-D071-FBC9-40A4-43D43539B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5668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9135B4-36C8-CB2C-1BFF-47F15EF4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D37950-E941-93F6-708B-95B17DF983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89EC21C-B208-F5E4-9F03-48C89E847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B261CAA-C50D-7919-7791-58057F624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B88189A-6787-C34B-D387-885462227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7EFB558-D7BE-1BB9-82CE-EFC756210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859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5CAB81E-33DA-59F9-D0CB-EB2C2ABCE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5FA3618-D869-72DF-2CEF-FFA00A791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23E4BD-809F-C68C-33B8-867EE6645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FB22BD2-D6CD-4D5E-B7A7-F22B8D026F3C}" type="datetimeFigureOut">
              <a:rPr lang="es-MX" smtClean="0"/>
              <a:t>30/10/2024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EAFA4CF-A7AC-C108-7B75-71CA8DB16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0DCC3A-139F-F351-1A59-AE3884664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AC2BC1-B16C-4EFF-916F-7F72ED6301E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487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chart" Target="../charts/char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9D5CDCE-65F7-8E8E-2AE2-95F555467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r="7587"/>
          <a:stretch/>
        </p:blipFill>
        <p:spPr>
          <a:xfrm>
            <a:off x="1575300" y="228450"/>
            <a:ext cx="12192000" cy="67902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33F7B7E-1BAF-4AE2-DBCE-44D64855E4F4}"/>
              </a:ext>
            </a:extLst>
          </p:cNvPr>
          <p:cNvSpPr/>
          <p:nvPr/>
        </p:nvSpPr>
        <p:spPr>
          <a:xfrm>
            <a:off x="-1" y="1"/>
            <a:ext cx="12192000" cy="18745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043B303-7411-A292-F9EE-62CE9698E9D9}"/>
              </a:ext>
            </a:extLst>
          </p:cNvPr>
          <p:cNvSpPr/>
          <p:nvPr/>
        </p:nvSpPr>
        <p:spPr>
          <a:xfrm>
            <a:off x="0" y="5646451"/>
            <a:ext cx="12191999" cy="121154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20" name="Imagen 19" descr="Texto&#10;&#10;Descripción generada automáticamente">
            <a:extLst>
              <a:ext uri="{FF2B5EF4-FFF2-40B4-BE49-F238E27FC236}">
                <a16:creationId xmlns:a16="http://schemas.microsoft.com/office/drawing/2014/main" id="{B8618C2F-49C2-1F54-310D-189B0A395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905" y="204326"/>
            <a:ext cx="3503861" cy="1481432"/>
          </a:xfrm>
          <a:prstGeom prst="rect">
            <a:avLst/>
          </a:prstGeom>
        </p:spPr>
      </p:pic>
      <p:pic>
        <p:nvPicPr>
          <p:cNvPr id="23" name="Imagen 22" descr="Un dibujo con letras&#10;&#10;Descripción generada automáticamente con confianza baja">
            <a:extLst>
              <a:ext uri="{FF2B5EF4-FFF2-40B4-BE49-F238E27FC236}">
                <a16:creationId xmlns:a16="http://schemas.microsoft.com/office/drawing/2014/main" id="{EA378A21-38D1-2A56-AA12-E3900DEA0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185" y="420210"/>
            <a:ext cx="3974816" cy="1007408"/>
          </a:xfrm>
          <a:prstGeom prst="rect">
            <a:avLst/>
          </a:prstGeom>
        </p:spPr>
      </p:pic>
      <p:pic>
        <p:nvPicPr>
          <p:cNvPr id="28" name="Imagen 27" descr="Texto&#10;&#10;Descripción generada automáticamente">
            <a:extLst>
              <a:ext uri="{FF2B5EF4-FFF2-40B4-BE49-F238E27FC236}">
                <a16:creationId xmlns:a16="http://schemas.microsoft.com/office/drawing/2014/main" id="{BDEBFF7B-FF3B-D231-C74F-B54B2C242FF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10" r="12027" b="64384"/>
          <a:stretch/>
        </p:blipFill>
        <p:spPr>
          <a:xfrm>
            <a:off x="588579" y="5298831"/>
            <a:ext cx="11603420" cy="2115221"/>
          </a:xfrm>
          <a:prstGeom prst="rect">
            <a:avLst/>
          </a:prstGeom>
        </p:spPr>
      </p:pic>
      <p:sp>
        <p:nvSpPr>
          <p:cNvPr id="24" name="CuadroTexto 23">
            <a:extLst>
              <a:ext uri="{FF2B5EF4-FFF2-40B4-BE49-F238E27FC236}">
                <a16:creationId xmlns:a16="http://schemas.microsoft.com/office/drawing/2014/main" id="{0340BBB4-217D-C13C-81B0-AED172A90736}"/>
              </a:ext>
            </a:extLst>
          </p:cNvPr>
          <p:cNvSpPr txBox="1"/>
          <p:nvPr/>
        </p:nvSpPr>
        <p:spPr>
          <a:xfrm>
            <a:off x="6767002" y="5693662"/>
            <a:ext cx="6141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C</a:t>
            </a:r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ONSEJO DIRECTIVO</a:t>
            </a:r>
            <a:endParaRPr lang="es-MX" sz="6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E74C627-9D59-CF72-7F8A-ED5FEFEB0DB0}"/>
              </a:ext>
            </a:extLst>
          </p:cNvPr>
          <p:cNvSpPr txBox="1"/>
          <p:nvPr/>
        </p:nvSpPr>
        <p:spPr>
          <a:xfrm>
            <a:off x="7057791" y="6229440"/>
            <a:ext cx="5568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PRIMERA SESIÓN ORDINARIA</a:t>
            </a:r>
            <a:endParaRPr lang="es-MX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9FAAC1D-AFE3-4C7F-8850-4051F77252A4}"/>
              </a:ext>
            </a:extLst>
          </p:cNvPr>
          <p:cNvSpPr txBox="1"/>
          <p:nvPr/>
        </p:nvSpPr>
        <p:spPr>
          <a:xfrm>
            <a:off x="1841965" y="6169019"/>
            <a:ext cx="3945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MARTES, 29 DE OCTUBRE DE 2024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D4B7DA1-A39F-1AFD-6E5E-39AD7C076254}"/>
              </a:ext>
            </a:extLst>
          </p:cNvPr>
          <p:cNvSpPr/>
          <p:nvPr/>
        </p:nvSpPr>
        <p:spPr>
          <a:xfrm>
            <a:off x="-3" y="1"/>
            <a:ext cx="1689222" cy="68930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pic>
        <p:nvPicPr>
          <p:cNvPr id="12" name="Imagen 11" descr="Logotipo&#10;&#10;Descripción generada automáticamente con confianza baja">
            <a:extLst>
              <a:ext uri="{FF2B5EF4-FFF2-40B4-BE49-F238E27FC236}">
                <a16:creationId xmlns:a16="http://schemas.microsoft.com/office/drawing/2014/main" id="{75899B6A-B7F6-F812-D84C-84BC68BC01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906"/>
          <a:stretch/>
        </p:blipFill>
        <p:spPr>
          <a:xfrm>
            <a:off x="113198" y="3283228"/>
            <a:ext cx="1462102" cy="1406449"/>
          </a:xfrm>
          <a:prstGeom prst="rect">
            <a:avLst/>
          </a:prstGeom>
        </p:spPr>
      </p:pic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id="{AE243098-C5EC-9AC2-02C2-77AA922B82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8" y="4960709"/>
            <a:ext cx="1254754" cy="882236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1ECAF1F6-5DC5-8FEF-1BA1-F589C19ADB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248" y="6030428"/>
            <a:ext cx="1412259" cy="742240"/>
          </a:xfrm>
          <a:prstGeom prst="rect">
            <a:avLst/>
          </a:prstGeom>
        </p:spPr>
      </p:pic>
      <p:pic>
        <p:nvPicPr>
          <p:cNvPr id="26" name="Imagen 25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9147A4E-022E-7A28-3A07-6D778F2180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97" y="103305"/>
            <a:ext cx="1165505" cy="1221041"/>
          </a:xfrm>
          <a:prstGeom prst="rect">
            <a:avLst/>
          </a:prstGeom>
        </p:spPr>
      </p:pic>
      <p:pic>
        <p:nvPicPr>
          <p:cNvPr id="14" name="Imagen 13" descr="Texto, Aplicación&#10;&#10;Descripción generada automáticamente con confianza media">
            <a:extLst>
              <a:ext uri="{FF2B5EF4-FFF2-40B4-BE49-F238E27FC236}">
                <a16:creationId xmlns:a16="http://schemas.microsoft.com/office/drawing/2014/main" id="{C3CBBE4D-5888-DBD5-7523-7821F6B8A0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25" b="98538" l="5354" r="98088">
                        <a14:foregroundMark x1="73231" y1="16085" x2="50287" y2="21935"/>
                        <a14:foregroundMark x1="50287" y1="21935" x2="67686" y2="29471"/>
                        <a14:foregroundMark x1="67686" y1="29471" x2="21415" y2="40045"/>
                        <a14:foregroundMark x1="21415" y1="40045" x2="35946" y2="35546"/>
                        <a14:foregroundMark x1="35946" y1="35546" x2="38815" y2="56580"/>
                        <a14:foregroundMark x1="38815" y1="56580" x2="22562" y2="66367"/>
                        <a14:foregroundMark x1="22562" y1="66367" x2="16061" y2="73453"/>
                        <a14:foregroundMark x1="16061" y1="73453" x2="31166" y2="86052"/>
                        <a14:foregroundMark x1="31166" y1="86052" x2="50478" y2="91451"/>
                        <a14:foregroundMark x1="50478" y1="91451" x2="82600" y2="82115"/>
                        <a14:foregroundMark x1="82600" y1="82115" x2="91969" y2="69741"/>
                        <a14:foregroundMark x1="91969" y1="69741" x2="74570" y2="14848"/>
                        <a14:foregroundMark x1="74570" y1="14848" x2="56597" y2="44657"/>
                        <a14:foregroundMark x1="56597" y1="44657" x2="87572" y2="50394"/>
                        <a14:foregroundMark x1="87572" y1="50394" x2="50669" y2="75928"/>
                        <a14:foregroundMark x1="50669" y1="75928" x2="12811" y2="70079"/>
                        <a14:foregroundMark x1="12811" y1="70079" x2="18738" y2="51744"/>
                        <a14:foregroundMark x1="18738" y1="51744" x2="6692" y2="12823"/>
                        <a14:foregroundMark x1="6692" y1="12823" x2="26960" y2="6412"/>
                        <a14:foregroundMark x1="26960" y1="6412" x2="60612" y2="5399"/>
                        <a14:foregroundMark x1="60612" y1="5399" x2="84321" y2="6974"/>
                        <a14:foregroundMark x1="84321" y1="6974" x2="84321" y2="32621"/>
                        <a14:foregroundMark x1="84321" y1="32621" x2="64627" y2="20585"/>
                        <a14:foregroundMark x1="64627" y1="20585" x2="43977" y2="21485"/>
                        <a14:foregroundMark x1="43977" y1="21485" x2="32887" y2="34533"/>
                        <a14:foregroundMark x1="32887" y1="34533" x2="62906" y2="46569"/>
                        <a14:foregroundMark x1="62906" y1="46569" x2="58891" y2="65917"/>
                        <a14:foregroundMark x1="58891" y1="65917" x2="51816" y2="74578"/>
                        <a14:foregroundMark x1="51816" y1="74578" x2="59082" y2="73116"/>
                        <a14:foregroundMark x1="92925" y1="21935" x2="93117" y2="23285"/>
                        <a14:foregroundMark x1="93499" y1="27109" x2="92734" y2="43757"/>
                        <a14:foregroundMark x1="74187" y1="35996" x2="65201" y2="46344"/>
                        <a14:foregroundMark x1="53537" y1="53768" x2="52390" y2="60405"/>
                        <a14:foregroundMark x1="53728" y1="47582" x2="37859" y2="50731"/>
                        <a14:foregroundMark x1="31166" y1="57030" x2="18547" y2="51631"/>
                        <a14:foregroundMark x1="8413" y1="47357" x2="9751" y2="62317"/>
                        <a14:foregroundMark x1="2486" y1="60517" x2="6692" y2="33071"/>
                        <a14:foregroundMark x1="6692" y1="33071" x2="5927" y2="31384"/>
                        <a14:foregroundMark x1="5927" y1="23172" x2="19120" y2="28909"/>
                        <a14:foregroundMark x1="19120" y1="28909" x2="25621" y2="35321"/>
                        <a14:foregroundMark x1="31931" y1="21147" x2="26577" y2="28009"/>
                        <a14:foregroundMark x1="22945" y1="19685" x2="44933" y2="17773"/>
                        <a14:foregroundMark x1="34417" y1="24522" x2="41300" y2="24747"/>
                        <a14:foregroundMark x1="17973" y1="21260" x2="16252" y2="21710"/>
                        <a14:foregroundMark x1="19503" y1="17323" x2="53155" y2="15861"/>
                        <a14:foregroundMark x1="58126" y1="10574" x2="57553" y2="13498"/>
                        <a14:foregroundMark x1="75526" y1="52418" x2="69216" y2="51294"/>
                        <a14:foregroundMark x1="95985" y1="39595" x2="96750" y2="58155"/>
                        <a14:foregroundMark x1="91969" y1="13386" x2="96367" y2="31609"/>
                        <a14:foregroundMark x1="92352" y1="5737" x2="95985" y2="12486"/>
                        <a14:foregroundMark x1="94073" y1="5174" x2="56597" y2="4949"/>
                        <a14:foregroundMark x1="92734" y1="3037" x2="5354" y2="5737"/>
                        <a14:foregroundMark x1="5354" y1="5737" x2="7839" y2="6637"/>
                        <a14:foregroundMark x1="24665" y1="2925" x2="7839" y2="3487"/>
                        <a14:foregroundMark x1="13958" y1="37233" x2="25621" y2="46007"/>
                        <a14:foregroundMark x1="56214" y1="95388" x2="54302" y2="95388"/>
                        <a14:foregroundMark x1="45889" y1="11024" x2="45124" y2="13498"/>
                        <a14:foregroundMark x1="97323" y1="89426" x2="97323" y2="89426"/>
                        <a14:foregroundMark x1="97706" y1="89089" x2="97706" y2="89089"/>
                        <a14:foregroundMark x1="93499" y1="89426" x2="93499" y2="89426"/>
                        <a14:foregroundMark x1="50478" y1="98650" x2="50478" y2="98650"/>
                        <a14:foregroundMark x1="30784" y1="11024" x2="30784" y2="11024"/>
                        <a14:foregroundMark x1="31549" y1="10011" x2="28489" y2="10011"/>
                        <a14:foregroundMark x1="98088" y1="89651" x2="98088" y2="896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1506" r="1"/>
          <a:stretch/>
        </p:blipFill>
        <p:spPr>
          <a:xfrm>
            <a:off x="392962" y="1608641"/>
            <a:ext cx="825958" cy="140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09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uál es el plan del gobierno para compra y abasto de medicamentos - El Sol  de México | Noticias, Deportes, Gossip, Columnas">
            <a:extLst>
              <a:ext uri="{FF2B5EF4-FFF2-40B4-BE49-F238E27FC236}">
                <a16:creationId xmlns:a16="http://schemas.microsoft.com/office/drawing/2014/main" id="{C98E8E2A-5779-AE1B-0E5E-77985672E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769"/>
          <a:stretch/>
        </p:blipFill>
        <p:spPr bwMode="auto">
          <a:xfrm>
            <a:off x="0" y="241397"/>
            <a:ext cx="12224742" cy="650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384000-0504-FF43-7442-4EED65CAC376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5D39DB-0200-F986-FCBF-A3C74D6675BE}"/>
              </a:ext>
            </a:extLst>
          </p:cNvPr>
          <p:cNvSpPr txBox="1"/>
          <p:nvPr/>
        </p:nvSpPr>
        <p:spPr>
          <a:xfrm>
            <a:off x="286531" y="241397"/>
            <a:ext cx="709655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Abasto en Farmacia Subrogada</a:t>
            </a:r>
          </a:p>
          <a:p>
            <a:r>
              <a:rPr lang="es-MX" sz="2000" dirty="0">
                <a:solidFill>
                  <a:schemeClr val="bg1"/>
                </a:solidFill>
                <a:latin typeface="Eras Bold ITC" panose="020B0907030504020204" pitchFamily="34" charset="0"/>
              </a:rPr>
              <a:t>% piezas de medicamento entregadas al momento </a:t>
            </a:r>
            <a:endParaRPr lang="es-MX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442ADCAF-A50A-99FA-EB74-357EB68D20D8}"/>
              </a:ext>
            </a:extLst>
          </p:cNvPr>
          <p:cNvSpPr txBox="1"/>
          <p:nvPr/>
        </p:nvSpPr>
        <p:spPr>
          <a:xfrm>
            <a:off x="154074" y="2627409"/>
            <a:ext cx="9372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  <a:p>
            <a:pPr algn="ctr"/>
            <a:r>
              <a:rPr lang="es-MX" sz="1400" b="1" dirty="0">
                <a:latin typeface="Arial" panose="020B0604020202020204" pitchFamily="34" charset="0"/>
                <a:cs typeface="Arial" panose="020B0604020202020204" pitchFamily="34" charset="0"/>
              </a:rPr>
              <a:t>Abasto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18E23EB-507A-20F3-CF96-A6A53ABC47EB}"/>
              </a:ext>
            </a:extLst>
          </p:cNvPr>
          <p:cNvSpPr txBox="1"/>
          <p:nvPr/>
        </p:nvSpPr>
        <p:spPr>
          <a:xfrm>
            <a:off x="5917973" y="6015764"/>
            <a:ext cx="23951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Semana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BF183CA-2A80-BE04-0467-5F0FCD345334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2" name="2 Gráfico">
            <a:extLst>
              <a:ext uri="{FF2B5EF4-FFF2-40B4-BE49-F238E27FC236}">
                <a16:creationId xmlns:a16="http://schemas.microsoft.com/office/drawing/2014/main" id="{0F1451FE-9D4B-455A-B13F-252A8A417C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275898"/>
              </p:ext>
            </p:extLst>
          </p:nvPr>
        </p:nvGraphicFramePr>
        <p:xfrm>
          <a:off x="1173488" y="1993627"/>
          <a:ext cx="10698617" cy="41760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9D0CAAA-3103-30E8-7099-D4AE3D49A3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8" name="Imagen 7" descr="Texto&#10;&#10;Descripción generada automáticamente">
            <a:extLst>
              <a:ext uri="{FF2B5EF4-FFF2-40B4-BE49-F238E27FC236}">
                <a16:creationId xmlns:a16="http://schemas.microsoft.com/office/drawing/2014/main" id="{39EB08A1-58FF-B2A7-B7F1-A7C17BD8F2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39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a importancia del enfermero oncológico durante la lucha de los pacientes  con cáncer - Noticias en Salud">
            <a:extLst>
              <a:ext uri="{FF2B5EF4-FFF2-40B4-BE49-F238E27FC236}">
                <a16:creationId xmlns:a16="http://schemas.microsoft.com/office/drawing/2014/main" id="{4365B52E-561D-563D-87FD-AA378E8114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74"/>
          <a:stretch/>
        </p:blipFill>
        <p:spPr bwMode="auto">
          <a:xfrm>
            <a:off x="-1" y="0"/>
            <a:ext cx="12192000" cy="691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384000-0504-FF43-7442-4EED65CAC376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5D39DB-0200-F986-FCBF-A3C74D6675BE}"/>
              </a:ext>
            </a:extLst>
          </p:cNvPr>
          <p:cNvSpPr txBox="1"/>
          <p:nvPr/>
        </p:nvSpPr>
        <p:spPr>
          <a:xfrm>
            <a:off x="226211" y="191376"/>
            <a:ext cx="70965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Medicamento Oncológico y de Alta Especialidad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324EA3-E515-57DD-BE3A-AFAA6033DC11}"/>
              </a:ext>
            </a:extLst>
          </p:cNvPr>
          <p:cNvSpPr txBox="1"/>
          <p:nvPr/>
        </p:nvSpPr>
        <p:spPr>
          <a:xfrm>
            <a:off x="3239491" y="2663072"/>
            <a:ext cx="7354233" cy="783193"/>
          </a:xfrm>
          <a:prstGeom prst="roundRect">
            <a:avLst/>
          </a:prstGeom>
          <a:solidFill>
            <a:srgbClr val="002060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s-MX" sz="20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    </a:t>
            </a:r>
            <a:r>
              <a:rPr lang="es-MX" sz="2000" b="1" dirty="0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DE MEDICAMENTOS ONCOLÓGICOS Y DE ALTA ESPECIALIDAD ENTREGADOS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8E85230C-3E7F-815A-FFD9-94E8F6F8C1E0}"/>
              </a:ext>
            </a:extLst>
          </p:cNvPr>
          <p:cNvSpPr txBox="1"/>
          <p:nvPr/>
        </p:nvSpPr>
        <p:spPr>
          <a:xfrm>
            <a:off x="1611626" y="2659559"/>
            <a:ext cx="216286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4400" b="1" dirty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100%</a:t>
            </a:r>
            <a:endParaRPr lang="es-MX" sz="44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449F12F-0798-8BDE-A94B-A50CC919F387}"/>
              </a:ext>
            </a:extLst>
          </p:cNvPr>
          <p:cNvSpPr txBox="1"/>
          <p:nvPr/>
        </p:nvSpPr>
        <p:spPr>
          <a:xfrm>
            <a:off x="1743076" y="3982700"/>
            <a:ext cx="91267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Gasto total por medicamento oncológico y de alta especialidad*: </a:t>
            </a:r>
            <a:r>
              <a:rPr lang="es-ES" b="1" dirty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$ 35,950,313.74</a:t>
            </a:r>
            <a:endParaRPr lang="es-MX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E607719-B042-E381-DC1B-4E1C95E89FD4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654CECA-6957-026B-47B0-417C91A30FC7}"/>
              </a:ext>
            </a:extLst>
          </p:cNvPr>
          <p:cNvSpPr txBox="1"/>
          <p:nvPr/>
        </p:nvSpPr>
        <p:spPr>
          <a:xfrm>
            <a:off x="8609633" y="6325303"/>
            <a:ext cx="333439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itchFamily="2" charset="0"/>
                <a:ea typeface="Roboto" pitchFamily="2" charset="0"/>
              </a:rPr>
              <a:t>*Corte al 23 de octubre de 2024</a:t>
            </a:r>
            <a:endParaRPr lang="es-MX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n 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D40E8FD1-CA48-3135-CF62-C70EA7FB9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1DDDFDEF-2FBF-6A89-A5EA-B18026DBB6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605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Hombre sentado en un escritorio&#10;&#10;Descripción generada automáticamente">
            <a:extLst>
              <a:ext uri="{FF2B5EF4-FFF2-40B4-BE49-F238E27FC236}">
                <a16:creationId xmlns:a16="http://schemas.microsoft.com/office/drawing/2014/main" id="{9351DA33-482B-4EAA-0A70-EF351ABC9E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92" r="38164"/>
          <a:stretch/>
        </p:blipFill>
        <p:spPr>
          <a:xfrm>
            <a:off x="7301159" y="-10975"/>
            <a:ext cx="4890841" cy="6858001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-1" y="-1"/>
            <a:ext cx="5372101" cy="685800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253185" y="4241800"/>
            <a:ext cx="51189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Eras Bold ITC" panose="020B0907030504020204" pitchFamily="34" charset="0"/>
              </a:rPr>
              <a:t>SUBDIRECCIÓN</a:t>
            </a:r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MX" sz="4000" dirty="0">
                <a:solidFill>
                  <a:srgbClr val="C2175B"/>
                </a:solidFill>
                <a:latin typeface="Eras Bold ITC" panose="020B0907030504020204" pitchFamily="34" charset="0"/>
              </a:rPr>
              <a:t>ADMINISTRATIVA</a:t>
            </a:r>
            <a:endParaRPr lang="es-MX" sz="3600" dirty="0">
              <a:solidFill>
                <a:srgbClr val="C2175B"/>
              </a:solidFill>
              <a:latin typeface="Eras Bold ITC" panose="020B0907030504020204" pitchFamily="34" charset="0"/>
            </a:endParaRPr>
          </a:p>
        </p:txBody>
      </p:sp>
      <p:pic>
        <p:nvPicPr>
          <p:cNvPr id="2056" name="Picture 8" descr="Administration Vector Icon 290093 Vector Art at Vecteezy">
            <a:extLst>
              <a:ext uri="{FF2B5EF4-FFF2-40B4-BE49-F238E27FC236}">
                <a16:creationId xmlns:a16="http://schemas.microsoft.com/office/drawing/2014/main" id="{8DD061F1-48C1-4D16-AA84-124991E6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99" y="666750"/>
            <a:ext cx="2908300" cy="29083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 descr="Mujer sentada en una oficina&#10;&#10;Descripción generada automáticamente con confianza media">
            <a:extLst>
              <a:ext uri="{FF2B5EF4-FFF2-40B4-BE49-F238E27FC236}">
                <a16:creationId xmlns:a16="http://schemas.microsoft.com/office/drawing/2014/main" id="{DBEA998E-228A-0B0F-4316-19138A6E2B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9" t="-160" r="47778" b="160"/>
          <a:stretch/>
        </p:blipFill>
        <p:spPr>
          <a:xfrm>
            <a:off x="5372098" y="0"/>
            <a:ext cx="3445042" cy="684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58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6C2B0-AF60-4D9E-F82C-F77E1DAA7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21869A0-6E22-B24F-1B62-7CB8C42378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09B01B0A-CFFF-F2D5-4B68-03C54108B1E5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C82F09C0-FAA6-B5E7-B812-D20B3F3990DB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D8AEC6D-A436-E915-78F5-F31C574B5043}"/>
              </a:ext>
            </a:extLst>
          </p:cNvPr>
          <p:cNvSpPr txBox="1"/>
          <p:nvPr/>
        </p:nvSpPr>
        <p:spPr>
          <a:xfrm>
            <a:off x="1299199" y="437279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Balance General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B99AEEEC-EAAF-BAD4-8462-5E84331115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689256"/>
              </p:ext>
            </p:extLst>
          </p:nvPr>
        </p:nvGraphicFramePr>
        <p:xfrm>
          <a:off x="571498" y="1641474"/>
          <a:ext cx="10953751" cy="482703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849242">
                  <a:extLst>
                    <a:ext uri="{9D8B030D-6E8A-4147-A177-3AD203B41FA5}">
                      <a16:colId xmlns:a16="http://schemas.microsoft.com/office/drawing/2014/main" val="37856001"/>
                    </a:ext>
                  </a:extLst>
                </a:gridCol>
                <a:gridCol w="2140388">
                  <a:extLst>
                    <a:ext uri="{9D8B030D-6E8A-4147-A177-3AD203B41FA5}">
                      <a16:colId xmlns:a16="http://schemas.microsoft.com/office/drawing/2014/main" val="3937073336"/>
                    </a:ext>
                  </a:extLst>
                </a:gridCol>
                <a:gridCol w="1964121">
                  <a:extLst>
                    <a:ext uri="{9D8B030D-6E8A-4147-A177-3AD203B41FA5}">
                      <a16:colId xmlns:a16="http://schemas.microsoft.com/office/drawing/2014/main" val="2722555831"/>
                    </a:ext>
                  </a:extLst>
                </a:gridCol>
              </a:tblGrid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ACTIVO</a:t>
                      </a:r>
                      <a:endParaRPr lang="es-MX" sz="1800" b="1" i="1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SEPTIEMBRE 2024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SEPTIEMBRE 2023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09350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</a:rPr>
                        <a:t>ACTIVO CIRCULANTE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$30,683,683.82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$58,704,061.19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495863909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ACTIVO NO CIRCULANTE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$8,781,330.67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$8,842,992.88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6539558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TOTAL DE ACTIVOS</a:t>
                      </a:r>
                      <a:endParaRPr lang="es-MX" sz="1800" b="1" i="1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  <a:latin typeface="+mn-lt"/>
                          <a:ea typeface="+mn-ea"/>
                          <a:cs typeface="+mn-cs"/>
                        </a:rPr>
                        <a:t>$39,465,014.49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  <a:latin typeface="+mn-lt"/>
                          <a:ea typeface="+mn-ea"/>
                          <a:cs typeface="+mn-cs"/>
                        </a:rPr>
                        <a:t>$67,547,054.07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322636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 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 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33134735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PASIVO</a:t>
                      </a:r>
                      <a:endParaRPr lang="es-MX" sz="1800" b="1" i="1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 </a:t>
                      </a:r>
                      <a:endParaRPr lang="es-MX" sz="1800" b="0" i="1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 </a:t>
                      </a:r>
                      <a:endParaRPr lang="es-MX" sz="1800" b="0" i="1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712711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PASIVO CIRCULANTE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$77,361,222.71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$48,024,194.96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57418695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PASIVO NO CIRCULANTE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91171746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TOTAL DE PASIVOS</a:t>
                      </a:r>
                      <a:endParaRPr lang="es-MX" sz="1800" b="1" i="0" u="none" strike="noStrike" dirty="0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  <a:latin typeface="+mn-lt"/>
                          <a:ea typeface="+mn-ea"/>
                          <a:cs typeface="+mn-cs"/>
                        </a:rPr>
                        <a:t>$77,361,222.71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  <a:latin typeface="+mn-lt"/>
                          <a:ea typeface="+mn-ea"/>
                          <a:cs typeface="+mn-cs"/>
                        </a:rPr>
                        <a:t>$48,024,194.96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536031"/>
                  </a:ext>
                </a:extLst>
              </a:tr>
              <a:tr h="203009">
                <a:tc>
                  <a:txBody>
                    <a:bodyPr/>
                    <a:lstStyle/>
                    <a:p>
                      <a:pPr algn="ctr" rtl="0" fontAlgn="ctr"/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 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</a:rPr>
                        <a:t> 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3157324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solidFill>
                            <a:schemeClr val="bg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HACIENDA PÚBLICA/PATRIMONIO</a:t>
                      </a:r>
                      <a:endParaRPr lang="es-MX" sz="1800" b="1" i="1" u="none" strike="noStrike">
                        <a:solidFill>
                          <a:schemeClr val="bg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solidFill>
                            <a:schemeClr val="tx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 </a:t>
                      </a:r>
                      <a:endParaRPr lang="es-MX" sz="1800" b="0" i="1" u="none" strike="noStrike">
                        <a:solidFill>
                          <a:schemeClr val="tx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solidFill>
                            <a:schemeClr val="tx1"/>
                          </a:solidFill>
                          <a:effectLst/>
                          <a:highlight>
                            <a:srgbClr val="002060"/>
                          </a:highlight>
                        </a:rPr>
                        <a:t> </a:t>
                      </a:r>
                      <a:endParaRPr lang="es-MX" sz="1800" b="0" i="1" u="none" strike="noStrike" dirty="0">
                        <a:solidFill>
                          <a:schemeClr val="tx1"/>
                        </a:solidFill>
                        <a:effectLst/>
                        <a:highlight>
                          <a:srgbClr val="002060"/>
                        </a:highlight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439274"/>
                  </a:ext>
                </a:extLst>
              </a:tr>
              <a:tr h="2764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</a:rPr>
                        <a:t>HACIENDA PÚBLICA/PATRIMONIO CONTRIBUIDO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$50,000,000.00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$50,000,000.00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47904500"/>
                  </a:ext>
                </a:extLst>
              </a:tr>
              <a:tr h="2764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u="none" strike="noStrike">
                          <a:effectLst/>
                        </a:rPr>
                        <a:t>RESULTADO DEL EJERCICIO (AHORRO/DESAHORRO)</a:t>
                      </a:r>
                      <a:endParaRPr lang="es-ES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-$53,317,814.96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-$39,470,011.38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587095536"/>
                  </a:ext>
                </a:extLst>
              </a:tr>
              <a:tr h="2764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>
                          <a:effectLst/>
                        </a:rPr>
                        <a:t>RESULTADO DE EJERCICIOS ANTERIORES</a:t>
                      </a:r>
                      <a:endParaRPr lang="es-MX" sz="1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-$34,578,393.26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$8,992,870.49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810473"/>
                  </a:ext>
                </a:extLst>
              </a:tr>
              <a:tr h="31599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HACIENDA PÚBLICA/PATRIMONIO GENERADO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-$87,896,208.22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-$30,477,140.89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66540233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dirty="0">
                          <a:effectLst/>
                        </a:rPr>
                        <a:t>TOTAL HACIENDA PÚBLICA /PATRIMONIO</a:t>
                      </a:r>
                      <a:endParaRPr lang="es-MX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-$37,896,208.22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$19,522,859.11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81350641"/>
                  </a:ext>
                </a:extLst>
              </a:tr>
              <a:tr h="2633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8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 PASIVO Y HACIENDA PÚBLICA/PATRIMONIO</a:t>
                      </a:r>
                      <a:endParaRPr lang="es-ES" sz="180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$39,465,014.49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8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$67,547,054.07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5883726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C4C9A5C-A4A0-24C9-1C4A-A7D4DD7BA2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2EBCE744-3C64-0CE8-7602-C78079CEC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022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8F614B-9D04-0307-2321-DDCC0212E6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DAE5F57-CF3C-8BBB-8AC1-4288704F16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A5F8983-3874-955C-3DC7-BF4790B38551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052B5C0-CAED-2237-7BDF-6FB6F854242D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65D0066-9675-694C-01C9-8DE1526929D5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Composición del Pasivo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C068F9EF-4B0C-04E9-A831-AB7221A26B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331673"/>
              </p:ext>
            </p:extLst>
          </p:nvPr>
        </p:nvGraphicFramePr>
        <p:xfrm>
          <a:off x="2116137" y="1845227"/>
          <a:ext cx="7959726" cy="432499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216651">
                  <a:extLst>
                    <a:ext uri="{9D8B030D-6E8A-4147-A177-3AD203B41FA5}">
                      <a16:colId xmlns:a16="http://schemas.microsoft.com/office/drawing/2014/main" val="1117733964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172602409"/>
                    </a:ext>
                  </a:extLst>
                </a:gridCol>
              </a:tblGrid>
              <a:tr h="360416">
                <a:tc>
                  <a:txBody>
                    <a:bodyPr/>
                    <a:lstStyle/>
                    <a:p>
                      <a:pPr algn="ctr" fontAlgn="b"/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MX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Septiembre 2024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333221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Servicios personales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$5,123,337.18</a:t>
                      </a:r>
                    </a:p>
                  </a:txBody>
                  <a:tcPr marL="7620" marR="7620" marT="762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316240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</a:rPr>
                        <a:t>Medicamento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$27,739,683.79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59885934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Medicamento oncológico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$3,930,961.09</a:t>
                      </a:r>
                    </a:p>
                  </a:txBody>
                  <a:tcPr marL="7620" marR="7620" marT="762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709224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u="none" strike="noStrike" dirty="0" err="1">
                          <a:effectLst/>
                        </a:rPr>
                        <a:t>Materiales</a:t>
                      </a:r>
                      <a:r>
                        <a:rPr lang="pt-BR" sz="2000" u="none" strike="noStrike" dirty="0">
                          <a:effectLst/>
                        </a:rPr>
                        <a:t> e insumos para ortopedia</a:t>
                      </a:r>
                      <a:endParaRPr lang="pt-BR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$3,099,069.68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94945654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solidFill>
                            <a:schemeClr val="bg1"/>
                          </a:solidFill>
                          <a:effectLst/>
                        </a:rPr>
                        <a:t>Servicios médicos</a:t>
                      </a:r>
                      <a:endParaRPr lang="es-MX" sz="2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$56,840.75</a:t>
                      </a:r>
                    </a:p>
                  </a:txBody>
                  <a:tcPr marL="7620" marR="7620" marT="762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791932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effectLst/>
                        </a:rPr>
                        <a:t>Estudios especiales</a:t>
                      </a:r>
                      <a:endParaRPr lang="es-MX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$1,133,007.05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790322220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Servicios hospitalarios</a:t>
                      </a:r>
                      <a:endParaRPr lang="es-MX" sz="20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$27,697,639.13</a:t>
                      </a:r>
                    </a:p>
                  </a:txBody>
                  <a:tcPr marL="7620" marR="7620" marT="762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1876901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effectLst/>
                        </a:rPr>
                        <a:t>Imagenología</a:t>
                      </a:r>
                      <a:endParaRPr lang="es-MX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$2,660,558.18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00598779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MX" sz="2000" u="none" strike="noStrike">
                          <a:solidFill>
                            <a:schemeClr val="bg1"/>
                          </a:solidFill>
                          <a:effectLst/>
                        </a:rPr>
                        <a:t>Análisis clínicos</a:t>
                      </a:r>
                      <a:endParaRPr lang="es-MX" sz="2000" b="0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$1,996,683.07</a:t>
                      </a:r>
                    </a:p>
                  </a:txBody>
                  <a:tcPr marL="7620" marR="7620" marT="762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975257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fontAlgn="b"/>
                      <a:r>
                        <a:rPr lang="es-ES" sz="2000" u="none" strike="noStrike">
                          <a:effectLst/>
                        </a:rPr>
                        <a:t>Cuentas por pagar a corto plazo</a:t>
                      </a:r>
                      <a:endParaRPr lang="es-ES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$3,923,442.79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71545798"/>
                  </a:ext>
                </a:extLst>
              </a:tr>
              <a:tr h="360416"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20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Total</a:t>
                      </a:r>
                      <a:endParaRPr lang="es-MX" sz="20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MX" sz="19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$77,361,222.71</a:t>
                      </a:r>
                    </a:p>
                  </a:txBody>
                  <a:tcPr marL="7620" marR="7620" marT="7620" marB="0" anchor="b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1599963"/>
                  </a:ext>
                </a:extLst>
              </a:tr>
            </a:tbl>
          </a:graphicData>
        </a:graphic>
      </p:graphicFrame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3399B55C-F227-D8F6-0F22-00C5A3AEF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C20335D-6E84-0B64-F30A-6FED40BAEA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0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A38C6-F36C-6D17-3859-210E9D55DF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706E91-50E1-35E7-6279-0161B37E4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E2778B0-A870-67F8-E665-FA3298452349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D48FDB82-2168-9DE7-8CD3-EB11B6134F71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3F711F-8B8C-D076-B6DA-4FBE7354D652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Estado de Actividades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0ADABB-8B7D-9B5F-786D-774DB2E37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522" y="1499035"/>
            <a:ext cx="7706955" cy="5131466"/>
          </a:xfrm>
          <a:prstGeom prst="rect">
            <a:avLst/>
          </a:prstGeom>
        </p:spPr>
      </p:pic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95DDB797-8861-F804-9E50-2649526725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17A415EE-8CEA-345C-E3EA-C223B701C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EE206A-0A2A-37C1-042C-421D6C62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555524" y="5370822"/>
            <a:ext cx="9502876" cy="748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5. Solicitud de baja de bienes muebles.</a:t>
            </a:r>
          </a:p>
        </p:txBody>
      </p:sp>
    </p:spTree>
    <p:extLst>
      <p:ext uri="{BB962C8B-B14F-4D97-AF65-F5344CB8AC3E}">
        <p14:creationId xmlns:p14="http://schemas.microsoft.com/office/powerpoint/2010/main" val="1516928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Baja de bienes 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B58E1BC0-BA4E-B5DF-AC8A-C0F0470488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624189"/>
              </p:ext>
            </p:extLst>
          </p:nvPr>
        </p:nvGraphicFramePr>
        <p:xfrm>
          <a:off x="1068513" y="2012394"/>
          <a:ext cx="9534418" cy="283321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379711">
                  <a:extLst>
                    <a:ext uri="{9D8B030D-6E8A-4147-A177-3AD203B41FA5}">
                      <a16:colId xmlns:a16="http://schemas.microsoft.com/office/drawing/2014/main" val="638654571"/>
                    </a:ext>
                  </a:extLst>
                </a:gridCol>
                <a:gridCol w="4530393">
                  <a:extLst>
                    <a:ext uri="{9D8B030D-6E8A-4147-A177-3AD203B41FA5}">
                      <a16:colId xmlns:a16="http://schemas.microsoft.com/office/drawing/2014/main" val="3842728169"/>
                    </a:ext>
                  </a:extLst>
                </a:gridCol>
                <a:gridCol w="1976898">
                  <a:extLst>
                    <a:ext uri="{9D8B030D-6E8A-4147-A177-3AD203B41FA5}">
                      <a16:colId xmlns:a16="http://schemas.microsoft.com/office/drawing/2014/main" val="1036412433"/>
                    </a:ext>
                  </a:extLst>
                </a:gridCol>
                <a:gridCol w="1647416">
                  <a:extLst>
                    <a:ext uri="{9D8B030D-6E8A-4147-A177-3AD203B41FA5}">
                      <a16:colId xmlns:a16="http://schemas.microsoft.com/office/drawing/2014/main" val="2810736726"/>
                    </a:ext>
                  </a:extLst>
                </a:gridCol>
              </a:tblGrid>
              <a:tr h="33511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CUENTAS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DESCRIPCIÓN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NÚMERO DE BIENES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4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MONTO</a:t>
                      </a:r>
                      <a:endParaRPr lang="es-MX" sz="14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91770"/>
                  </a:ext>
                </a:extLst>
              </a:tr>
              <a:tr h="3351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</a:rPr>
                        <a:t>1241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MOBILIARIO Y EQUIPO DE ADMINISTRACIÓN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13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$19,537.88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33843083"/>
                  </a:ext>
                </a:extLst>
              </a:tr>
              <a:tr h="487435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12413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EQUIPO DE CÓMPUTO Y DE TECNOLOGÍAS DE LA</a:t>
                      </a:r>
                      <a:br>
                        <a:rPr lang="es-ES" sz="1200" u="none" strike="noStrike" dirty="0">
                          <a:effectLst/>
                        </a:rPr>
                      </a:br>
                      <a:r>
                        <a:rPr lang="es-ES" sz="1200" u="none" strike="noStrike" dirty="0">
                          <a:effectLst/>
                        </a:rPr>
                        <a:t>INFORMACIÓN</a:t>
                      </a:r>
                      <a:endParaRPr lang="es-E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40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$47,783.32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69171046"/>
                  </a:ext>
                </a:extLst>
              </a:tr>
              <a:tr h="3351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1242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MOBILIARIO Y EQUIPO EDUCACIONAL Y RECREATIVO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$0.00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781214973"/>
                  </a:ext>
                </a:extLst>
              </a:tr>
              <a:tr h="3351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1243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u="none" strike="noStrike" dirty="0">
                          <a:effectLst/>
                        </a:rPr>
                        <a:t>EQUIPO E INSTRUMENTAL MÉDICO Y DE LABORATORIO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76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>
                          <a:effectLst/>
                        </a:rPr>
                        <a:t>$23,964.17</a:t>
                      </a:r>
                      <a:endParaRPr lang="es-MX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99976175"/>
                  </a:ext>
                </a:extLst>
              </a:tr>
              <a:tr h="3351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1244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VEHÍCULOS Y EQUIPO DE TRANSPORTE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0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$0.00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19370948"/>
                  </a:ext>
                </a:extLst>
              </a:tr>
              <a:tr h="335111"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>
                          <a:effectLst/>
                        </a:rPr>
                        <a:t>1246</a:t>
                      </a:r>
                      <a:endParaRPr lang="es-MX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u="none" strike="noStrike" dirty="0">
                          <a:effectLst/>
                        </a:rPr>
                        <a:t>MAQUINARIA, OTROS EQUIPOS Y HERRAMIENTAS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u="none" strike="noStrike" dirty="0">
                          <a:effectLst/>
                        </a:rPr>
                        <a:t>0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$0.00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46994566"/>
                  </a:ext>
                </a:extLst>
              </a:tr>
              <a:tr h="335111">
                <a:tc gridSpan="2">
                  <a:txBody>
                    <a:bodyPr/>
                    <a:lstStyle/>
                    <a:p>
                      <a:pPr algn="r" fontAlgn="t"/>
                      <a:r>
                        <a:rPr lang="es-MX" sz="1200" b="1" u="none" strike="noStrike" dirty="0">
                          <a:effectLst/>
                        </a:rPr>
                        <a:t>TOTAL  </a:t>
                      </a:r>
                      <a:r>
                        <a:rPr lang="es-MX" sz="1200" b="0" u="none" strike="noStrike" dirty="0">
                          <a:effectLst/>
                        </a:rPr>
                        <a:t>  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MX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MX" sz="1200" b="1" u="none" strike="noStrike" dirty="0">
                          <a:effectLst/>
                        </a:rPr>
                        <a:t>129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u="none" strike="noStrike" dirty="0">
                          <a:effectLst/>
                        </a:rPr>
                        <a:t>$91,285.37</a:t>
                      </a:r>
                      <a:endParaRPr lang="es-MX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508385574"/>
                  </a:ext>
                </a:extLst>
              </a:tr>
            </a:tbl>
          </a:graphicData>
        </a:graphic>
      </p:graphicFrame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952636F-EB0B-5F9A-093E-9B68CD649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C8DFC2E-2201-DFA0-11F2-72B8144E9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08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8E039E-DB7F-BE2F-C9F6-28D5C8FF4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7380" b="17475"/>
          <a:stretch/>
        </p:blipFill>
        <p:spPr>
          <a:xfrm>
            <a:off x="0" y="-1"/>
            <a:ext cx="12188536" cy="529342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747396" y="5119320"/>
            <a:ext cx="1108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6. Informe de pensiones y jubilaciones al 3er trimestre de 2024</a:t>
            </a:r>
          </a:p>
        </p:txBody>
      </p:sp>
    </p:spTree>
    <p:extLst>
      <p:ext uri="{BB962C8B-B14F-4D97-AF65-F5344CB8AC3E}">
        <p14:creationId xmlns:p14="http://schemas.microsoft.com/office/powerpoint/2010/main" val="33720492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554512"/>
              </p:ext>
            </p:extLst>
          </p:nvPr>
        </p:nvGraphicFramePr>
        <p:xfrm>
          <a:off x="336548" y="1887219"/>
          <a:ext cx="11518900" cy="45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ZUÑIGA LOZANO MARÍA ROSALBA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OFICIALÍA MAYOR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154,708.20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ALMANZA MUÑOZ GLORIA REYNALDA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DESARROLLO RURAL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267,494.76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ANDUJO GARCÍA NORMA ARACELI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TESORERÍA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259,439.10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420022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HERNÁNDEZ MARTÍNEZ JESÚS LEOVARDO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SERVICIOS PÚBLICOS MUNICIPALES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184,672.62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8447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LOYA FRÍAS JUAN GABRIEL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238,379.46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3007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CARRILLO ALVARADO SERGIO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269,460.18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8062000"/>
                  </a:ext>
                </a:extLst>
              </a:tr>
              <a:tr h="31886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VAZQUEZ MÁRQUEZ MIGUEL ANGEL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299,629.56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4697620"/>
                  </a:ext>
                </a:extLst>
              </a:tr>
              <a:tr h="31635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RÍOS SALINAS MAYRA ELIZABETH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131,847.84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49232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GONZÁLEZ SÁNCHEZ TANIA CRISTINA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 (RIESGO DE TRABAJO)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253,400.10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0616146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MAGALLANES AGUILERA MARÍA DEL CARMEN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16/09/2024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63,863.34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7935253"/>
                  </a:ext>
                </a:extLst>
              </a:tr>
              <a:tr h="3145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CABALLERO DOMÍNGUEZ GERARDO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TESORERÍA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54,178.98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7213429"/>
                  </a:ext>
                </a:extLst>
              </a:tr>
              <a:tr h="2897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OVALLE YAÑEZ MANUELA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47,678.82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153092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A45056A-A209-30CB-7EF4-C328503D0B7D}"/>
              </a:ext>
            </a:extLst>
          </p:cNvPr>
          <p:cNvSpPr txBox="1"/>
          <p:nvPr/>
        </p:nvSpPr>
        <p:spPr>
          <a:xfrm>
            <a:off x="1578815" y="1422223"/>
            <a:ext cx="9034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MX" sz="2000" dirty="0">
                <a:solidFill>
                  <a:prstClr val="black"/>
                </a:solidFill>
              </a:rPr>
              <a:t>Dictámenes de ingreso a la nómina los meses de julio a septiembre del año 2024</a:t>
            </a:r>
          </a:p>
        </p:txBody>
      </p:sp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34B1F95-AED2-C5AA-4F22-BC62FD031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6CD2F62A-DD48-FCE0-C29C-D409DCA67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0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FF53079-3066-30EE-D770-BFED361FD3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0"/>
            <a:ext cx="12192000" cy="6902301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9275EA79-8FC3-442D-8B98-3B546563FB90}"/>
              </a:ext>
            </a:extLst>
          </p:cNvPr>
          <p:cNvSpPr/>
          <p:nvPr/>
        </p:nvSpPr>
        <p:spPr>
          <a:xfrm>
            <a:off x="922582" y="366379"/>
            <a:ext cx="6689558" cy="651828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AC9BC43-C535-7A5C-1D15-8EE5F6018736}"/>
              </a:ext>
            </a:extLst>
          </p:cNvPr>
          <p:cNvSpPr txBox="1"/>
          <p:nvPr/>
        </p:nvSpPr>
        <p:spPr>
          <a:xfrm>
            <a:off x="2809811" y="430275"/>
            <a:ext cx="5485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Orden del Día</a:t>
            </a:r>
          </a:p>
        </p:txBody>
      </p:sp>
      <p:pic>
        <p:nvPicPr>
          <p:cNvPr id="11" name="Imagen 1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9BE753E8-D276-B932-8B75-0E2A35D5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532" y="387127"/>
            <a:ext cx="1253785" cy="826518"/>
          </a:xfrm>
          <a:prstGeom prst="rect">
            <a:avLst/>
          </a:prstGeom>
        </p:spPr>
      </p:pic>
      <p:pic>
        <p:nvPicPr>
          <p:cNvPr id="14" name="Imagen 13" descr="Texto&#10;&#10;Descripción generada automáticamente">
            <a:extLst>
              <a:ext uri="{FF2B5EF4-FFF2-40B4-BE49-F238E27FC236}">
                <a16:creationId xmlns:a16="http://schemas.microsoft.com/office/drawing/2014/main" id="{2954521C-2871-3D99-3DF3-7282C1D2C8F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0" t="-1122" r="11017" b="66486"/>
          <a:stretch/>
        </p:blipFill>
        <p:spPr>
          <a:xfrm>
            <a:off x="-826176" y="1652383"/>
            <a:ext cx="13600562" cy="6221487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C6F17C-D85C-4EF8-60E9-B2B4E86D329D}"/>
              </a:ext>
            </a:extLst>
          </p:cNvPr>
          <p:cNvSpPr txBox="1"/>
          <p:nvPr/>
        </p:nvSpPr>
        <p:spPr>
          <a:xfrm>
            <a:off x="501998" y="1139797"/>
            <a:ext cx="10944214" cy="58580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Bienvenida y apertura de la Sesión.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Lista de asistencia y verificación del quórum legal.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Lectura y aprobación del Acta de la Sesión Anterior. </a:t>
            </a: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Informe del estado que guarda el Instituto Municipal de Pensiones </a:t>
            </a: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al Tercer Trimestre de 2024.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Subdirección Médica.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Subdirección de Planeación y Evaluación.</a:t>
            </a:r>
          </a:p>
          <a:p>
            <a:pPr marL="800100" lvl="1" indent="-342900" algn="just">
              <a:lnSpc>
                <a:spcPct val="150000"/>
              </a:lnSpc>
              <a:buFont typeface="+mj-lt"/>
              <a:buAutoNum type="alphaL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Subdirección Administrativa.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Solicitud de baja de bienes muebles.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Informe de Pensionados y Jubilados al Segundo Trimestre de 2024.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Autorización de Lineamientos del Comité de Adquisiciones, Contrataciones y Arredramientos del IMPE.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Autorización para llevar a cabo Procedimientos de Contratación 2025.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</a:pPr>
            <a:r>
              <a:rPr lang="es-MX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Asuntos Generales.</a:t>
            </a:r>
          </a:p>
          <a:p>
            <a:pPr algn="just">
              <a:lnSpc>
                <a:spcPct val="150000"/>
              </a:lnSpc>
            </a:pPr>
            <a:endParaRPr lang="es-MX" dirty="0"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FF546576-CC72-4FA3-1060-687E8BBEEB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51" y="334765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11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89CAB3-1C13-AC08-EC7E-8E89220803F7}"/>
              </a:ext>
            </a:extLst>
          </p:cNvPr>
          <p:cNvSpPr txBox="1"/>
          <p:nvPr/>
        </p:nvSpPr>
        <p:spPr>
          <a:xfrm>
            <a:off x="1481381" y="1623067"/>
            <a:ext cx="9034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MX" sz="2000" dirty="0">
                <a:solidFill>
                  <a:prstClr val="black"/>
                </a:solidFill>
              </a:rPr>
              <a:t>Dictámenes de ingreso a la nómina los meses de julio a septiembre del año 2024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466047"/>
              </p:ext>
            </p:extLst>
          </p:nvPr>
        </p:nvGraphicFramePr>
        <p:xfrm>
          <a:off x="336549" y="2213606"/>
          <a:ext cx="11518900" cy="403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HOLGUÍN DÁVILA CÉSAR MANUEL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113,610.06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ALVAREZ BERNAL BENIGNO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 (RIESGO DE TRABAJO)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86,690.76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KURI QUINTERO RAMÓN ANTONIO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CONSEJO DE URBANIZACIÓN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247,353.78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420022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JIMENEZ CARRILLO ANA LUISA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DESARROLLO URBANO Y ECOLOGÍA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260,643.24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8447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PORTILLO VARGAS ENRIQUE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OBRAS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136,982.82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3007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CEDEÑO DÍAZ RODOLFO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MUNICIPAL DE PENSIONES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217,597.98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8062000"/>
                  </a:ext>
                </a:extLst>
              </a:tr>
              <a:tr h="31886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SIMENTAL ORTEGA JAIME JOAQUÍN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MUNICIPAL DE PENSIONES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124,231.38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4697620"/>
                  </a:ext>
                </a:extLst>
              </a:tr>
              <a:tr h="31635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ANDUJO VASQUEZ ANTONIO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57,696.24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49232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LLAMAS MUÑOZ MARTHA CATALINA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16/09/2024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57,696.24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0616146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ANCHONDO MORENO HÉCTOR RAÚL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SERVICIOS PÚBLICOS MUNICIPALES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48,557.22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7935253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D9C7428-5430-20F5-1988-EBF508B01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0AFABFD-7DEC-E4E3-3793-C0411BA05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39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89CAB3-1C13-AC08-EC7E-8E89220803F7}"/>
              </a:ext>
            </a:extLst>
          </p:cNvPr>
          <p:cNvSpPr txBox="1"/>
          <p:nvPr/>
        </p:nvSpPr>
        <p:spPr>
          <a:xfrm>
            <a:off x="1481381" y="1623067"/>
            <a:ext cx="9034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ES" sz="2000" dirty="0">
                <a:solidFill>
                  <a:prstClr val="black"/>
                </a:solidFill>
              </a:rPr>
              <a:t>Cambio de titular de pensión al fallecer el pensionado y/o jubilado en los meses de julio a septiembre del año 2024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515969"/>
              </p:ext>
            </p:extLst>
          </p:nvPr>
        </p:nvGraphicFramePr>
        <p:xfrm>
          <a:off x="239113" y="2542779"/>
          <a:ext cx="11518900" cy="122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CARDENAS GONZALEZ SARA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JUBILADOS Y PENSIONADOS IMPE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132,433.44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PEREZ SÁNCHEZ CARMEN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JUBILADOS Y PENSIONADOS IMPE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133,564.38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79BAF8E-CA94-E78E-018E-CBED01642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07DA42F8-DA97-1A49-AF86-D94789C4E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64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EE206A-0A2A-37C1-042C-421D6C62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555524" y="5370822"/>
            <a:ext cx="11080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7. Autorización de Lineamientos del Comité de Adquisiciones, Contrataciones y Servicios del IMPE.</a:t>
            </a:r>
          </a:p>
        </p:txBody>
      </p:sp>
    </p:spTree>
    <p:extLst>
      <p:ext uri="{BB962C8B-B14F-4D97-AF65-F5344CB8AC3E}">
        <p14:creationId xmlns:p14="http://schemas.microsoft.com/office/powerpoint/2010/main" val="3133864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EE206A-0A2A-37C1-042C-421D6C62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555524" y="5370822"/>
            <a:ext cx="11080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8. </a:t>
            </a:r>
            <a:r>
              <a:rPr lang="es-ES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Autorización para llevar a cabo Procedimientos de Contratación 2025.</a:t>
            </a:r>
          </a:p>
        </p:txBody>
      </p:sp>
    </p:spTree>
    <p:extLst>
      <p:ext uri="{BB962C8B-B14F-4D97-AF65-F5344CB8AC3E}">
        <p14:creationId xmlns:p14="http://schemas.microsoft.com/office/powerpoint/2010/main" val="1519435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-1" y="-44302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E952636F-EB0B-5F9A-093E-9B68CD649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CC8DFC2E-2201-DFA0-11F2-72B8144E9B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EC27678D-0B8E-2720-646B-A3A0B9DFCF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0925159"/>
              </p:ext>
            </p:extLst>
          </p:nvPr>
        </p:nvGraphicFramePr>
        <p:xfrm>
          <a:off x="2452334" y="2137640"/>
          <a:ext cx="7115957" cy="3888000"/>
        </p:xfrm>
        <a:graphic>
          <a:graphicData uri="http://schemas.openxmlformats.org/drawingml/2006/table">
            <a:tbl>
              <a:tblPr/>
              <a:tblGrid>
                <a:gridCol w="5531522">
                  <a:extLst>
                    <a:ext uri="{9D8B030D-6E8A-4147-A177-3AD203B41FA5}">
                      <a16:colId xmlns:a16="http://schemas.microsoft.com/office/drawing/2014/main" val="2129796841"/>
                    </a:ext>
                  </a:extLst>
                </a:gridCol>
                <a:gridCol w="1584435">
                  <a:extLst>
                    <a:ext uri="{9D8B030D-6E8A-4147-A177-3AD203B41FA5}">
                      <a16:colId xmlns:a16="http://schemas.microsoft.com/office/drawing/2014/main" val="2809012272"/>
                    </a:ext>
                  </a:extLst>
                </a:gridCol>
              </a:tblGrid>
              <a:tr h="27670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PROCESOS</a:t>
                      </a:r>
                    </a:p>
                  </a:txBody>
                  <a:tcPr marL="4457" marR="4457" marT="445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600" b="1" i="0" u="none" strike="noStrike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</a:rPr>
                        <a:t>MONTO</a:t>
                      </a:r>
                    </a:p>
                  </a:txBody>
                  <a:tcPr marL="4457" marR="4457" marT="4457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7101143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de </a:t>
                      </a:r>
                      <a:r>
                        <a:rPr lang="es-MX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Farmacia</a:t>
                      </a:r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 Subrogada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$178,949,130.95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8235310"/>
                  </a:ext>
                </a:extLst>
              </a:tr>
              <a:tr h="403515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Adquisición de Medicamento Oncológico y Alta Especialidad 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$72,751,493.57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5121"/>
                  </a:ext>
                </a:extLst>
              </a:tr>
              <a:tr h="28669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Material de Curación y Material Quirúrgico para Hospital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$10,866,759.83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979965"/>
                  </a:ext>
                </a:extLst>
              </a:tr>
              <a:tr h="471658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Hospitalarios no programables y paquetes quirúrgicos hospitalarios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$183,309,991.83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1364258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Prótesis de Rodilla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$2,543,791.25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93789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de Terapia Física de Rehabilitación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2,491,392.59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9989404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de Oftalmología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$3,413,107.39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95274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Servicios Oncológicos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$2,375,645.28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571940"/>
                  </a:ext>
                </a:extLst>
              </a:tr>
              <a:tr h="403515">
                <a:tc>
                  <a:txBody>
                    <a:bodyPr/>
                    <a:lstStyle/>
                    <a:p>
                      <a:pPr algn="l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Oxígeno, Gases Medicinales y Arrendamiento de CPAP y BPAP</a:t>
                      </a:r>
                    </a:p>
                  </a:txBody>
                  <a:tcPr marL="4457" marR="4457" marT="445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$2,052,923.40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746472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Servicio de Limpieza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$3,587,999.18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6269153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Materiales e Insumos Ortopédicos/Neurológicos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$28,932,660.16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655011"/>
                  </a:ext>
                </a:extLst>
              </a:tr>
              <a:tr h="255740">
                <a:tc>
                  <a:txBody>
                    <a:bodyPr/>
                    <a:lstStyle/>
                    <a:p>
                      <a:pPr algn="l" rtl="0" fontAlgn="ctr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Arrendamiento de Equipo Quirúrgico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$4,816,193.72</a:t>
                      </a:r>
                    </a:p>
                  </a:txBody>
                  <a:tcPr marL="4457" marR="4457" marT="445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424414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B385B3A6-791C-8867-9A98-CEC0E37AF363}"/>
              </a:ext>
            </a:extLst>
          </p:cNvPr>
          <p:cNvSpPr txBox="1"/>
          <p:nvPr/>
        </p:nvSpPr>
        <p:spPr>
          <a:xfrm>
            <a:off x="1311326" y="41365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MONTOS SOLICITADOS</a:t>
            </a:r>
            <a:endParaRPr lang="es-MX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264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4EE206A-0A2A-37C1-042C-421D6C62B8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0"/>
            <a:ext cx="12192000" cy="679026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555524" y="5370822"/>
            <a:ext cx="11080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9. Asuntos Generales</a:t>
            </a:r>
          </a:p>
        </p:txBody>
      </p:sp>
    </p:spTree>
    <p:extLst>
      <p:ext uri="{BB962C8B-B14F-4D97-AF65-F5344CB8AC3E}">
        <p14:creationId xmlns:p14="http://schemas.microsoft.com/office/powerpoint/2010/main" val="10211691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E56833-DAAD-103B-2B3A-913FDBF6A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E0EFB1D-3162-B457-7A19-AA246D18FB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2"/>
            <a:ext cx="12192000" cy="695104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8279C9A-9396-6998-A3A6-AA78A17039D9}"/>
              </a:ext>
            </a:extLst>
          </p:cNvPr>
          <p:cNvSpPr/>
          <p:nvPr/>
        </p:nvSpPr>
        <p:spPr>
          <a:xfrm>
            <a:off x="-1" y="1"/>
            <a:ext cx="12192000" cy="2430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9E64594F-B4CF-E966-E79D-9036E54EE09D}"/>
              </a:ext>
            </a:extLst>
          </p:cNvPr>
          <p:cNvSpPr/>
          <p:nvPr/>
        </p:nvSpPr>
        <p:spPr>
          <a:xfrm>
            <a:off x="0" y="5308081"/>
            <a:ext cx="12191999" cy="15499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D47511C0-D1C8-C7BA-7E9B-31F594AD043A}"/>
              </a:ext>
            </a:extLst>
          </p:cNvPr>
          <p:cNvSpPr txBox="1"/>
          <p:nvPr/>
        </p:nvSpPr>
        <p:spPr>
          <a:xfrm>
            <a:off x="198207" y="5605986"/>
            <a:ext cx="7327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  <a:cs typeface="Arial" panose="020B0604020202020204" pitchFamily="34" charset="0"/>
              </a:rPr>
              <a:t>COMITÉ TÉCNICO DEL FIDEICOMISO DE INVERSIÓN No. 2003829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63D2FDED-3609-1D78-0A38-580AE1BAC140}"/>
              </a:ext>
            </a:extLst>
          </p:cNvPr>
          <p:cNvSpPr txBox="1"/>
          <p:nvPr/>
        </p:nvSpPr>
        <p:spPr>
          <a:xfrm>
            <a:off x="8048622" y="6124313"/>
            <a:ext cx="414337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MARTES, 29 DE OCTUBRE DE 2024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1176D479-4B2B-B637-4AAF-EEF8CB9575DF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5" name="Imagen 4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B03F065-DF98-AE4A-C244-C7D849B588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28" y="371479"/>
            <a:ext cx="2336261" cy="1540106"/>
          </a:xfrm>
          <a:prstGeom prst="rect">
            <a:avLst/>
          </a:prstGeom>
        </p:spPr>
      </p:pic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B468BB49-BC1F-2E1E-742D-3655419AAA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35" y="445289"/>
            <a:ext cx="3642637" cy="154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274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DC7AFC-7B5A-3D5F-81A1-66FF45CBE2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2"/>
            <a:ext cx="12192000" cy="69510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A6443E-4295-2AE4-A635-47828E925E91}"/>
              </a:ext>
            </a:extLst>
          </p:cNvPr>
          <p:cNvSpPr txBox="1"/>
          <p:nvPr/>
        </p:nvSpPr>
        <p:spPr>
          <a:xfrm>
            <a:off x="853198" y="1683918"/>
            <a:ext cx="10944214" cy="3330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Bienvenida y apertura de la Sesión.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Lista de asistencia y verificación del quórum legal.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Lectura y aprobación del Acta de la Sesión Anterior.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Informe del Fideicomiso de Inversión No. 2003829 al cierre del </a:t>
            </a:r>
            <a:r>
              <a:rPr lang="es-ES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Tercer Trimestre </a:t>
            </a: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del 2024.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Informe de pension</a:t>
            </a:r>
            <a:r>
              <a:rPr lang="es-ES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ados y jubilados al tercer trimestre 2024.</a:t>
            </a:r>
            <a:endParaRPr lang="es-ES" dirty="0">
              <a:effectLst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Asuntos Generales.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88BDE10-5C9E-5F40-15EE-072316760E9B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4C73035-E9C2-FB9F-67AA-029B3F60E96E}"/>
              </a:ext>
            </a:extLst>
          </p:cNvPr>
          <p:cNvSpPr txBox="1"/>
          <p:nvPr/>
        </p:nvSpPr>
        <p:spPr>
          <a:xfrm>
            <a:off x="1810473" y="406883"/>
            <a:ext cx="558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Orden del Día </a:t>
            </a:r>
            <a:endParaRPr lang="es-MX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9" name="Imagen 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07DAF90-017E-D9AB-35DC-4C26CC86E1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5313" y="112037"/>
            <a:ext cx="1598712" cy="10539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60820FDB-8FF6-5AF7-5939-1A6D31B7D7B3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2" name="Imagen 1" descr="Texto&#10;&#10;Descripción generada automáticamente con confianza media">
            <a:extLst>
              <a:ext uri="{FF2B5EF4-FFF2-40B4-BE49-F238E27FC236}">
                <a16:creationId xmlns:a16="http://schemas.microsoft.com/office/drawing/2014/main" id="{631F83F4-7D22-74D5-8049-B93DE1DC53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112037"/>
            <a:ext cx="2563064" cy="105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008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FF10A-5409-CAA3-B197-E8BA0335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9EC27E-F0B7-E0F2-8A66-728A76A2C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957CFC2-3A3D-8A99-185F-F35E79E322F7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511815-D018-8213-CF84-C553F21B798A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51B4F9-50BD-8E51-02ED-FE66E5A6487F}"/>
              </a:ext>
            </a:extLst>
          </p:cNvPr>
          <p:cNvSpPr txBox="1"/>
          <p:nvPr/>
        </p:nvSpPr>
        <p:spPr>
          <a:xfrm>
            <a:off x="1299199" y="437279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Balance General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53F0B27-7139-9793-300E-1CB070EE022A}"/>
              </a:ext>
            </a:extLst>
          </p:cNvPr>
          <p:cNvGraphicFramePr>
            <a:graphicFrameLocks noGrp="1"/>
          </p:cNvGraphicFramePr>
          <p:nvPr/>
        </p:nvGraphicFramePr>
        <p:xfrm>
          <a:off x="2860696" y="1495554"/>
          <a:ext cx="6470605" cy="515536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47303">
                  <a:extLst>
                    <a:ext uri="{9D8B030D-6E8A-4147-A177-3AD203B41FA5}">
                      <a16:colId xmlns:a16="http://schemas.microsoft.com/office/drawing/2014/main" val="3073307278"/>
                    </a:ext>
                  </a:extLst>
                </a:gridCol>
                <a:gridCol w="1511651">
                  <a:extLst>
                    <a:ext uri="{9D8B030D-6E8A-4147-A177-3AD203B41FA5}">
                      <a16:colId xmlns:a16="http://schemas.microsoft.com/office/drawing/2014/main" val="517947212"/>
                    </a:ext>
                  </a:extLst>
                </a:gridCol>
                <a:gridCol w="1511651">
                  <a:extLst>
                    <a:ext uri="{9D8B030D-6E8A-4147-A177-3AD203B41FA5}">
                      <a16:colId xmlns:a16="http://schemas.microsoft.com/office/drawing/2014/main" val="3136727257"/>
                    </a:ext>
                  </a:extLst>
                </a:gridCol>
              </a:tblGrid>
              <a:tr h="2645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  <a:endParaRPr lang="es-MX" sz="12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2024</a:t>
                      </a:r>
                      <a:endParaRPr lang="es-MX" sz="12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2023</a:t>
                      </a:r>
                      <a:endParaRPr lang="es-MX" sz="12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31149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</a:t>
                      </a:r>
                      <a:endParaRPr lang="es-MX" sz="125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687644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 CIRCULANTE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$120,372,631.49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$122,580,746.32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0595592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 NO CIRCULANTE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$620,406,124.33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$479,457,329.74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929526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ACTIVOS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$740,778,755.82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$602,038,076.06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0078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1509696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PASIVO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96823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PASIVO CIRCULANTE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7890640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PASIVO NO CIRCULANTE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$484,091,486.97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$392,831,284.45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7902111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PASIVOS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$484,091,486.97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$392,831,284.45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3065912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 PÚBLICA/PATRIMONIO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090834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 PUBLICA/PATRIMONIO CONTRIBUIDO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$52,084,608.21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$52,084,608.21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7033051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DEL EJERCICIO (AHORRO/DESAHORRO)</a:t>
                      </a:r>
                      <a:endParaRPr lang="es-ES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$32,793,813.81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$22,577,314.91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8270375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DE EJERCICIOS ANTERIORES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$171,808,846.83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$134,544,868.49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7961292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 PÚBLICA/PATRIMONIO GENERADO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$204,602,660.64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$157,122,183.40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0448489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HACIENDA PÚBLICA /PATRIMONIO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$256,687,268.85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$209,206,791.61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0225455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PASIVO Y HACIENDA PÚBLICA/PATRIMONIO</a:t>
                      </a:r>
                      <a:endParaRPr lang="es-ES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$740,778,755.82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$602,038,076.06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86946"/>
                  </a:ext>
                </a:extLst>
              </a:tr>
            </a:tbl>
          </a:graphicData>
        </a:graphic>
      </p:graphicFrame>
      <p:pic>
        <p:nvPicPr>
          <p:cNvPr id="10" name="Imagen 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5C00195-7CAF-1101-16FB-174549663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8915EAF2-E82D-E1E0-F70E-4FA4AA47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1310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8E039E-DB7F-BE2F-C9F6-28D5C8FF4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7380" b="17475"/>
          <a:stretch/>
        </p:blipFill>
        <p:spPr>
          <a:xfrm>
            <a:off x="0" y="-1"/>
            <a:ext cx="12188536" cy="529342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747396" y="5119320"/>
            <a:ext cx="1108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5. Informe de pensiones y jubilaciones al 3er trimestre de 2024</a:t>
            </a:r>
          </a:p>
        </p:txBody>
      </p:sp>
    </p:spTree>
    <p:extLst>
      <p:ext uri="{BB962C8B-B14F-4D97-AF65-F5344CB8AC3E}">
        <p14:creationId xmlns:p14="http://schemas.microsoft.com/office/powerpoint/2010/main" val="5444541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Una persona sentada en una oficina&#10;&#10;Descripción generada automáticamente">
            <a:extLst>
              <a:ext uri="{FF2B5EF4-FFF2-40B4-BE49-F238E27FC236}">
                <a16:creationId xmlns:a16="http://schemas.microsoft.com/office/drawing/2014/main" id="{CF8930EC-44BA-3A73-E5A2-16C2EBEBD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20221" y="-4354"/>
            <a:ext cx="10516228" cy="686235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0"/>
            <a:ext cx="50419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-287428" y="4020911"/>
            <a:ext cx="56167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Eras Bold ITC" panose="020B0907030504020204" pitchFamily="34" charset="0"/>
              </a:rPr>
              <a:t>SUBDIRECCIÓN </a:t>
            </a:r>
            <a:r>
              <a:rPr lang="es-MX" sz="5400" dirty="0">
                <a:solidFill>
                  <a:srgbClr val="E51B57"/>
                </a:solidFill>
                <a:latin typeface="Eras Bold ITC" panose="020B0907030504020204" pitchFamily="34" charset="0"/>
              </a:rPr>
              <a:t>MÉDICA</a:t>
            </a:r>
            <a:endParaRPr lang="es-MX" sz="4400" dirty="0">
              <a:solidFill>
                <a:srgbClr val="E51B57"/>
              </a:solidFill>
              <a:latin typeface="Eras Bold ITC" panose="020B0907030504020204" pitchFamily="34" charset="0"/>
            </a:endParaRPr>
          </a:p>
        </p:txBody>
      </p:sp>
      <p:pic>
        <p:nvPicPr>
          <p:cNvPr id="3074" name="Picture 2" descr="Vectores e ilustraciones de Salud para descargar gratis | Freepik">
            <a:extLst>
              <a:ext uri="{FF2B5EF4-FFF2-40B4-BE49-F238E27FC236}">
                <a16:creationId xmlns:a16="http://schemas.microsoft.com/office/drawing/2014/main" id="{457E57DC-11DC-22BC-B47C-16CEBEB86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4409" y1="27157" x2="44409" y2="27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75" y="495300"/>
            <a:ext cx="3640250" cy="364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905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/>
        </p:nvGraphicFramePr>
        <p:xfrm>
          <a:off x="336548" y="1887219"/>
          <a:ext cx="11518900" cy="45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ZUÑIGA LOZANO MARÍA ROSALBA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OFICIALÍA MAYOR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154,708.20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ALMANZA MUÑOZ GLORIA REYNALDA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DESARROLLO RURAL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267,494.76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ANDUJO GARCÍA NORMA ARACELI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TESORERÍA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259,439.10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420022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HERNÁNDEZ MARTÍNEZ JESÚS LEOVARDO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SERVICIOS PÚBLICOS MUNICIPALES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184,672.62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8447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LOYA FRÍAS JUAN GABRIEL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238,379.46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3007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CARRILLO ALVARADO SERGIO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269,460.18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8062000"/>
                  </a:ext>
                </a:extLst>
              </a:tr>
              <a:tr h="31886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VAZQUEZ MÁRQUEZ MIGUEL ANGEL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299,629.56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4697620"/>
                  </a:ext>
                </a:extLst>
              </a:tr>
              <a:tr h="31635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RÍOS SALINAS MAYRA ELIZABETH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131,847.84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49232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GONZÁLEZ SÁNCHEZ TANIA CRISTINA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 (RIESGO DE TRABAJO)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253,400.10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0616146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MAGALLANES AGUILERA MARÍA DEL CARMEN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16/09/2024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63,863.34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7935253"/>
                  </a:ext>
                </a:extLst>
              </a:tr>
              <a:tr h="3145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CABALLERO DOMÍNGUEZ GERARDO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TESORERÍA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54,178.98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7213429"/>
                  </a:ext>
                </a:extLst>
              </a:tr>
              <a:tr h="2897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OVALLE YAÑEZ MANUELA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47,678.82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153092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A45056A-A209-30CB-7EF4-C328503D0B7D}"/>
              </a:ext>
            </a:extLst>
          </p:cNvPr>
          <p:cNvSpPr txBox="1"/>
          <p:nvPr/>
        </p:nvSpPr>
        <p:spPr>
          <a:xfrm>
            <a:off x="1578815" y="1422223"/>
            <a:ext cx="9034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MX" sz="2000" dirty="0">
                <a:solidFill>
                  <a:prstClr val="black"/>
                </a:solidFill>
              </a:rPr>
              <a:t>Dictámenes de ingreso a la nómina los meses de julio a septiembre del año 2024</a:t>
            </a:r>
          </a:p>
        </p:txBody>
      </p:sp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34B1F95-AED2-C5AA-4F22-BC62FD031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6CD2F62A-DD48-FCE0-C29C-D409DCA67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89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89CAB3-1C13-AC08-EC7E-8E89220803F7}"/>
              </a:ext>
            </a:extLst>
          </p:cNvPr>
          <p:cNvSpPr txBox="1"/>
          <p:nvPr/>
        </p:nvSpPr>
        <p:spPr>
          <a:xfrm>
            <a:off x="1481381" y="1623067"/>
            <a:ext cx="9034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MX" sz="2000" dirty="0">
                <a:solidFill>
                  <a:prstClr val="black"/>
                </a:solidFill>
              </a:rPr>
              <a:t>Dictámenes de ingreso a la nómina los meses de julio a septiembre del año 2024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/>
        </p:nvGraphicFramePr>
        <p:xfrm>
          <a:off x="336549" y="2213606"/>
          <a:ext cx="11518900" cy="403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HOLGUÍN DÁVILA CÉSAR MANUEL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113,610.06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ALVAREZ BERNAL BENIGNO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 (RIESGO DE TRABAJO)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86,690.76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KURI QUINTERO RAMÓN ANTONIO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CONSEJO DE URBANIZACIÓN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247,353.78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420022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JIMENEZ CARRILLO ANA LUISA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DESARROLLO URBANO Y ECOLOGÍA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260,643.24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8447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PORTILLO VARGAS ENRIQUE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OBRAS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136,982.82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3007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CEDEÑO DÍAZ RODOLFO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MUNICIPAL DE PENSIONES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217,597.98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8062000"/>
                  </a:ext>
                </a:extLst>
              </a:tr>
              <a:tr h="31886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SIMENTAL ORTEGA JAIME JOAQUÍN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MUNICIPAL DE PENSIONES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124,231.38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4697620"/>
                  </a:ext>
                </a:extLst>
              </a:tr>
              <a:tr h="31635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ANDUJO VASQUEZ ANTONIO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57,696.24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49232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LLAMAS MUÑOZ MARTHA CATALINA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16/09/2024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57,696.24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0616146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ANCHONDO MORENO HÉCTOR RAÚL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SERVICIOS PÚBLICOS MUNICIPALES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48,557.22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7935253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D9C7428-5430-20F5-1988-EBF508B01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0AFABFD-7DEC-E4E3-3793-C0411BA05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5190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89CAB3-1C13-AC08-EC7E-8E89220803F7}"/>
              </a:ext>
            </a:extLst>
          </p:cNvPr>
          <p:cNvSpPr txBox="1"/>
          <p:nvPr/>
        </p:nvSpPr>
        <p:spPr>
          <a:xfrm>
            <a:off x="1481381" y="1623067"/>
            <a:ext cx="9034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ES" sz="2000" dirty="0">
                <a:solidFill>
                  <a:prstClr val="black"/>
                </a:solidFill>
              </a:rPr>
              <a:t>Cambio de titular de pensión al fallecer el pensionado y/o jubilado en los meses de julio a septiembre del año 2024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/>
        </p:nvGraphicFramePr>
        <p:xfrm>
          <a:off x="239113" y="2542779"/>
          <a:ext cx="11518900" cy="122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CARDENAS GONZALEZ SARA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JUBILADOS Y PENSIONADOS IMPE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132,433.44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PEREZ SÁNCHEZ CARMEN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JUBILADOS Y PENSIONADOS IMPE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133,564.38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79BAF8E-CA94-E78E-018E-CBED01642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07DA42F8-DA97-1A49-AF86-D94789C4E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442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D824C0D-CBF3-AC42-8C87-342C6940C9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93048"/>
            <a:ext cx="12192000" cy="6951047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E33F7B7E-1BAF-4AE2-DBCE-44D64855E4F4}"/>
              </a:ext>
            </a:extLst>
          </p:cNvPr>
          <p:cNvSpPr/>
          <p:nvPr/>
        </p:nvSpPr>
        <p:spPr>
          <a:xfrm>
            <a:off x="-1" y="1"/>
            <a:ext cx="12192000" cy="24306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043B303-7411-A292-F9EE-62CE9698E9D9}"/>
              </a:ext>
            </a:extLst>
          </p:cNvPr>
          <p:cNvSpPr/>
          <p:nvPr/>
        </p:nvSpPr>
        <p:spPr>
          <a:xfrm>
            <a:off x="0" y="5308081"/>
            <a:ext cx="12191999" cy="154991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340BBB4-217D-C13C-81B0-AED172A90736}"/>
              </a:ext>
            </a:extLst>
          </p:cNvPr>
          <p:cNvSpPr txBox="1"/>
          <p:nvPr/>
        </p:nvSpPr>
        <p:spPr>
          <a:xfrm>
            <a:off x="208840" y="5605986"/>
            <a:ext cx="7327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  <a:cs typeface="Arial" panose="020B0604020202020204" pitchFamily="34" charset="0"/>
              </a:rPr>
              <a:t>COMITÉ TÉCNICO DEL FIDEICOMISO  DE BIENES INMUEBLES </a:t>
            </a:r>
            <a:r>
              <a:rPr lang="es-ES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Eras Bold ITC" panose="020B0907030504020204" pitchFamily="34" charset="0"/>
                <a:cs typeface="Arial" panose="020B0604020202020204" pitchFamily="34" charset="0"/>
              </a:rPr>
              <a:t>No. 024038-4 </a:t>
            </a:r>
            <a:endParaRPr lang="es-MX" sz="28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Eras Bold ITC" panose="020B0907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381403E5-74AC-CF07-0E31-AE0CA9E0A356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13" name="Imagen 1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942A8452-2346-24FC-7BD5-DF3EE94E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928" y="371479"/>
            <a:ext cx="2336261" cy="1540106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2E964C9D-0F2A-28AA-96D2-0367BA95B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35" y="445289"/>
            <a:ext cx="3642637" cy="154010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732640E-8272-C8D3-51F8-870932D3F34B}"/>
              </a:ext>
            </a:extLst>
          </p:cNvPr>
          <p:cNvSpPr txBox="1"/>
          <p:nvPr/>
        </p:nvSpPr>
        <p:spPr>
          <a:xfrm>
            <a:off x="7933009" y="6147967"/>
            <a:ext cx="4143376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1600" b="1" i="1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MARTES, 29 DE OCTUBRE DE 2024</a:t>
            </a:r>
          </a:p>
        </p:txBody>
      </p:sp>
    </p:spTree>
    <p:extLst>
      <p:ext uri="{BB962C8B-B14F-4D97-AF65-F5344CB8AC3E}">
        <p14:creationId xmlns:p14="http://schemas.microsoft.com/office/powerpoint/2010/main" val="253942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0DC7AFC-7B5A-3D5F-81A1-66FF45CBE2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2"/>
            <a:ext cx="12192000" cy="6951047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AA6443E-4295-2AE4-A635-47828E925E91}"/>
              </a:ext>
            </a:extLst>
          </p:cNvPr>
          <p:cNvSpPr txBox="1"/>
          <p:nvPr/>
        </p:nvSpPr>
        <p:spPr>
          <a:xfrm>
            <a:off x="501505" y="1490578"/>
            <a:ext cx="11442520" cy="3330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Bienvenida y apertura de la Sesión.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Lista de asistencia y verificación del quórum legal.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Lectura y aprobación del Acta de la Sesión Anterior.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Informe del Fideicomiso de </a:t>
            </a:r>
            <a:r>
              <a:rPr lang="es-ES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Bienes Inmuebles</a:t>
            </a: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 No. 024038-4 al cierre del Tercer Trimestre del 2024</a:t>
            </a: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Informe de pension</a:t>
            </a:r>
            <a:r>
              <a:rPr lang="es-ES" dirty="0"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ados y jubilados al tercer trimestre 2024.</a:t>
            </a:r>
            <a:endParaRPr lang="es-ES" dirty="0">
              <a:effectLst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200000"/>
              </a:lnSpc>
              <a:buFont typeface="+mj-lt"/>
              <a:buAutoNum type="arabicPeriod"/>
            </a:pPr>
            <a:r>
              <a:rPr lang="es-ES" dirty="0">
                <a:effectLst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Asuntos Generales.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B16ECE4-B559-82E1-98B7-003B5A9B8E5B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EC4383F-0575-2120-E5BB-89F40921C70C}"/>
              </a:ext>
            </a:extLst>
          </p:cNvPr>
          <p:cNvSpPr txBox="1"/>
          <p:nvPr/>
        </p:nvSpPr>
        <p:spPr>
          <a:xfrm>
            <a:off x="1810473" y="406883"/>
            <a:ext cx="558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Orden del Día </a:t>
            </a:r>
            <a:endParaRPr lang="es-MX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2F6FF56B-4656-350F-BAE9-C26FDC37CF7A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6" name="Imagen 5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BE32E6E-3610-0CB8-C740-E49E460574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890D1E81-49DE-3955-CC98-4524493AB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FF10A-5409-CAA3-B197-E8BA0335F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9EC27E-F0B7-E0F2-8A66-728A76A2CE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957CFC2-3A3D-8A99-185F-F35E79E322F7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E2511815-D018-8213-CF84-C553F21B798A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51B4F9-50BD-8E51-02ED-FE66E5A6487F}"/>
              </a:ext>
            </a:extLst>
          </p:cNvPr>
          <p:cNvSpPr txBox="1"/>
          <p:nvPr/>
        </p:nvSpPr>
        <p:spPr>
          <a:xfrm>
            <a:off x="1299199" y="437279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Balance General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053F0B27-7139-9793-300E-1CB070EE02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3468366"/>
              </p:ext>
            </p:extLst>
          </p:nvPr>
        </p:nvGraphicFramePr>
        <p:xfrm>
          <a:off x="2860696" y="1495554"/>
          <a:ext cx="6470605" cy="515536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47303">
                  <a:extLst>
                    <a:ext uri="{9D8B030D-6E8A-4147-A177-3AD203B41FA5}">
                      <a16:colId xmlns:a16="http://schemas.microsoft.com/office/drawing/2014/main" val="3073307278"/>
                    </a:ext>
                  </a:extLst>
                </a:gridCol>
                <a:gridCol w="1511651">
                  <a:extLst>
                    <a:ext uri="{9D8B030D-6E8A-4147-A177-3AD203B41FA5}">
                      <a16:colId xmlns:a16="http://schemas.microsoft.com/office/drawing/2014/main" val="517947212"/>
                    </a:ext>
                  </a:extLst>
                </a:gridCol>
                <a:gridCol w="1511651">
                  <a:extLst>
                    <a:ext uri="{9D8B030D-6E8A-4147-A177-3AD203B41FA5}">
                      <a16:colId xmlns:a16="http://schemas.microsoft.com/office/drawing/2014/main" val="3136727257"/>
                    </a:ext>
                  </a:extLst>
                </a:gridCol>
              </a:tblGrid>
              <a:tr h="26455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CONCEPTO</a:t>
                      </a:r>
                      <a:endParaRPr lang="es-MX" sz="12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2024</a:t>
                      </a:r>
                      <a:endParaRPr lang="es-MX" sz="12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 2023</a:t>
                      </a:r>
                      <a:endParaRPr lang="es-MX" sz="12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5231149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</a:t>
                      </a:r>
                      <a:endParaRPr lang="es-MX" sz="1250" b="1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1687644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 CIRCULANTE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$120,372,631.49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$122,580,746.32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60595592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ACTIVO NO CIRCULANTE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$620,406,124.33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$479,457,329.74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929526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ACTIVOS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$740,778,755.82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$602,038,076.06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30078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71509696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PASIVO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196823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PASIVO CIRCULANTE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$0.00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78906408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PASIVO NO CIRCULANTE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$484,091,486.97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$392,831,284.45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647902111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PASIVOS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$484,091,486.97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$392,831,284.45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83065912"/>
                  </a:ext>
                </a:extLst>
              </a:tr>
              <a:tr h="2328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 PÚBLICA/PATRIMONIO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MX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7090834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 PUBLICA/PATRIMONIO CONTRIBUIDO</a:t>
                      </a:r>
                      <a:endParaRPr lang="es-MX" sz="125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$52,084,608.21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$52,084,608.21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777033051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DEL EJERCICIO (AHORRO/DESAHORRO)</a:t>
                      </a:r>
                      <a:endParaRPr lang="es-ES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$32,793,813.81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$22,577,314.91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88270375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RESULTADO DE EJERCICIOS ANTERIORES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$171,808,846.83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$134,544,868.49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17961292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HACIENDA PÚBLICA/PATRIMONIO GENERADO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$204,602,660.64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$157,122,183.40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90448489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HACIENDA PÚBLICA /PATRIMONIO</a:t>
                      </a:r>
                      <a:endParaRPr lang="es-MX" sz="12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$256,687,268.85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$209,206,791.61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070225455"/>
                  </a:ext>
                </a:extLst>
              </a:tr>
              <a:tr h="42697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25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PASIVO Y HACIENDA PÚBLICA/PATRIMONIO</a:t>
                      </a:r>
                      <a:endParaRPr lang="es-ES" sz="1250" b="1" i="1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$740,778,755.82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MX" sz="1250" u="none" strike="noStrike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$602,038,076.06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186946"/>
                  </a:ext>
                </a:extLst>
              </a:tr>
            </a:tbl>
          </a:graphicData>
        </a:graphic>
      </p:graphicFrame>
      <p:pic>
        <p:nvPicPr>
          <p:cNvPr id="10" name="Imagen 9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5C00195-7CAF-1101-16FB-1745496634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1" name="Imagen 10" descr="Texto&#10;&#10;Descripción generada automáticamente">
            <a:extLst>
              <a:ext uri="{FF2B5EF4-FFF2-40B4-BE49-F238E27FC236}">
                <a16:creationId xmlns:a16="http://schemas.microsoft.com/office/drawing/2014/main" id="{8915EAF2-E82D-E1E0-F70E-4FA4AA4727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605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E8E039E-DB7F-BE2F-C9F6-28D5C8FF4D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17380" b="17475"/>
          <a:stretch/>
        </p:blipFill>
        <p:spPr>
          <a:xfrm>
            <a:off x="0" y="-1"/>
            <a:ext cx="12188536" cy="529342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49BEE7D8-65C7-A689-A6AF-ADE60B4D9AD1}"/>
              </a:ext>
            </a:extLst>
          </p:cNvPr>
          <p:cNvSpPr/>
          <p:nvPr/>
        </p:nvSpPr>
        <p:spPr>
          <a:xfrm>
            <a:off x="0" y="4917440"/>
            <a:ext cx="12192000" cy="194056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BEAFBF6-35AB-65B2-D699-23FE30C9AFB1}"/>
              </a:ext>
            </a:extLst>
          </p:cNvPr>
          <p:cNvSpPr txBox="1"/>
          <p:nvPr/>
        </p:nvSpPr>
        <p:spPr>
          <a:xfrm>
            <a:off x="747396" y="5119320"/>
            <a:ext cx="11080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5. Informe de pensiones y jubilaciones al 3er trimestre de 2024</a:t>
            </a:r>
          </a:p>
        </p:txBody>
      </p:sp>
    </p:spTree>
    <p:extLst>
      <p:ext uri="{BB962C8B-B14F-4D97-AF65-F5344CB8AC3E}">
        <p14:creationId xmlns:p14="http://schemas.microsoft.com/office/powerpoint/2010/main" val="25153816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/>
        </p:nvGraphicFramePr>
        <p:xfrm>
          <a:off x="336548" y="1887219"/>
          <a:ext cx="11518900" cy="45938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ZUÑIGA LOZANO MARÍA ROSALBA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OFICIALÍA MAYOR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154,708.20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ALMANZA MUÑOZ GLORIA REYNALDA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DESARROLLO RURAL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267,494.76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ANDUJO GARCÍA NORMA ARACELI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TESORERÍA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259,439.10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420022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HERNÁNDEZ MARTÍNEZ JESÚS LEOVARDO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SERVICIOS PÚBLICOS MUNICIPALES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184,672.62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8447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LOYA FRÍAS JUAN GABRIEL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238,379.46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3007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6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CARRILLO ALVARADO SERGIO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269,460.18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8062000"/>
                  </a:ext>
                </a:extLst>
              </a:tr>
              <a:tr h="31886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VAZQUEZ MÁRQUEZ MIGUEL ANGEL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299,629.56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4697620"/>
                  </a:ext>
                </a:extLst>
              </a:tr>
              <a:tr h="31635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RÍOS SALINAS MAYRA ELIZABETH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131,847.84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49232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9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GONZÁLEZ SÁNCHEZ TANIA CRISTINA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 (RIESGO DE TRABAJO)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253,400.10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0616146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10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MAGALLANES AGUILERA MARÍA DEL CARMEN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16/09/2024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63,863.34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7935253"/>
                  </a:ext>
                </a:extLst>
              </a:tr>
              <a:tr h="314525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11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CABALLERO DOMÍNGUEZ GERARDO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TESORERÍA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54,178.98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7213429"/>
                  </a:ext>
                </a:extLst>
              </a:tr>
              <a:tr h="28977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05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12</a:t>
                      </a:r>
                      <a:endParaRPr lang="es-MX" sz="105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OVALLE YAÑEZ MANUELA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47,678.82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1530924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EA45056A-A209-30CB-7EF4-C328503D0B7D}"/>
              </a:ext>
            </a:extLst>
          </p:cNvPr>
          <p:cNvSpPr txBox="1"/>
          <p:nvPr/>
        </p:nvSpPr>
        <p:spPr>
          <a:xfrm>
            <a:off x="1578815" y="1422223"/>
            <a:ext cx="9034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MX" sz="2000" dirty="0">
                <a:solidFill>
                  <a:prstClr val="black"/>
                </a:solidFill>
              </a:rPr>
              <a:t>Dictámenes de ingreso a la nómina los meses de julio a septiembre del año 2024</a:t>
            </a:r>
          </a:p>
        </p:txBody>
      </p:sp>
      <p:pic>
        <p:nvPicPr>
          <p:cNvPr id="7" name="Imagen 6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34B1F95-AED2-C5AA-4F22-BC62FD031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6CD2F62A-DD48-FCE0-C29C-D409DCA673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895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89CAB3-1C13-AC08-EC7E-8E89220803F7}"/>
              </a:ext>
            </a:extLst>
          </p:cNvPr>
          <p:cNvSpPr txBox="1"/>
          <p:nvPr/>
        </p:nvSpPr>
        <p:spPr>
          <a:xfrm>
            <a:off x="1481381" y="1623067"/>
            <a:ext cx="90343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MX" sz="2000" dirty="0">
                <a:solidFill>
                  <a:prstClr val="black"/>
                </a:solidFill>
              </a:rPr>
              <a:t>Dictámenes de ingreso a la nómina los meses de julio a septiembre del año 2024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/>
        </p:nvGraphicFramePr>
        <p:xfrm>
          <a:off x="336549" y="2213606"/>
          <a:ext cx="11518900" cy="4031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HOLGUÍN DÁVILA CÉSAR MANUEL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SEGURIDAD PÚBLICA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113,610.06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ALVAREZ BERNAL BENIGNO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 (RIESGO DE TRABAJO)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86,690.76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KURI QUINTERO RAMÓN ANTONIO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CONSEJO DE URBANIZACIÓN MUNICIPAL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247,353.78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15420022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JIMENEZ CARRILLO ANA LUISA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DESARROLLO URBANO Y ECOLOGÍA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260,643.24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808447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PORTILLO VARGAS ENRIQUE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OBRAS PÚBLICAS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136,982.82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21530074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CEDEÑO DÍAZ RODOLFO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MUNICIPAL DE PENSIONES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217,597.98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38062000"/>
                  </a:ext>
                </a:extLst>
              </a:tr>
              <a:tr h="318861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SIMENTAL ORTEGA JAIME JOAQUÍN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INSTITUTO MUNICIPAL DE PENSIONES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RETIRO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124,231.38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84697620"/>
                  </a:ext>
                </a:extLst>
              </a:tr>
              <a:tr h="316359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ANDUJO VASQUEZ ANTONIO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57,696.24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0849232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LLAMAS MUÑOZ MARTHA CATALINA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MANTENIMIENTO URBANO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16/09/2024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57,696.24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40616146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ANCHONDO MORENO HÉCTOR RAÚL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DIRECCIÓN DE SERVICIOS PÚBLICOS MUNICIPALES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INVALIDEZ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$    48,557.22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7935253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D9C7428-5430-20F5-1988-EBF508B01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D0AFABFD-7DEC-E4E3-3793-C0411BA05D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09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A0E8C5-523D-CB8D-4B44-292F43948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19192D4-D6D5-9D8A-B80C-5B083584D4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B89998E-6B64-3359-2200-123C1AEB5912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5A2A8-4BBF-6BEA-990C-B8B502E67B37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953B37F-1427-D205-AC58-C103ACF9C2E0}"/>
              </a:ext>
            </a:extLst>
          </p:cNvPr>
          <p:cNvSpPr txBox="1"/>
          <p:nvPr/>
        </p:nvSpPr>
        <p:spPr>
          <a:xfrm>
            <a:off x="913119" y="457130"/>
            <a:ext cx="7096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Pensiones Otorgadas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289CAB3-1C13-AC08-EC7E-8E89220803F7}"/>
              </a:ext>
            </a:extLst>
          </p:cNvPr>
          <p:cNvSpPr txBox="1"/>
          <p:nvPr/>
        </p:nvSpPr>
        <p:spPr>
          <a:xfrm>
            <a:off x="1481381" y="1623067"/>
            <a:ext cx="90343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 algn="ctr" defTabSz="914378"/>
            <a:r>
              <a:rPr lang="es-ES" sz="2000" dirty="0">
                <a:solidFill>
                  <a:prstClr val="black"/>
                </a:solidFill>
              </a:rPr>
              <a:t>Cambio de titular de pensión al fallecer el pensionado y/o jubilado en los meses de julio a septiembre del año 2024</a:t>
            </a: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A3ED9AB9-32F1-278D-D9A8-408DF1D940D2}"/>
              </a:ext>
            </a:extLst>
          </p:cNvPr>
          <p:cNvGraphicFramePr>
            <a:graphicFrameLocks noGrp="1"/>
          </p:cNvGraphicFramePr>
          <p:nvPr/>
        </p:nvGraphicFramePr>
        <p:xfrm>
          <a:off x="239113" y="2542779"/>
          <a:ext cx="11518900" cy="12277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341">
                  <a:extLst>
                    <a:ext uri="{9D8B030D-6E8A-4147-A177-3AD203B41FA5}">
                      <a16:colId xmlns:a16="http://schemas.microsoft.com/office/drawing/2014/main" val="2185507251"/>
                    </a:ext>
                  </a:extLst>
                </a:gridCol>
                <a:gridCol w="2934727">
                  <a:extLst>
                    <a:ext uri="{9D8B030D-6E8A-4147-A177-3AD203B41FA5}">
                      <a16:colId xmlns:a16="http://schemas.microsoft.com/office/drawing/2014/main" val="366704605"/>
                    </a:ext>
                  </a:extLst>
                </a:gridCol>
                <a:gridCol w="3305466">
                  <a:extLst>
                    <a:ext uri="{9D8B030D-6E8A-4147-A177-3AD203B41FA5}">
                      <a16:colId xmlns:a16="http://schemas.microsoft.com/office/drawing/2014/main" val="2052411215"/>
                    </a:ext>
                  </a:extLst>
                </a:gridCol>
                <a:gridCol w="1101822">
                  <a:extLst>
                    <a:ext uri="{9D8B030D-6E8A-4147-A177-3AD203B41FA5}">
                      <a16:colId xmlns:a16="http://schemas.microsoft.com/office/drawing/2014/main" val="1031343414"/>
                    </a:ext>
                  </a:extLst>
                </a:gridCol>
                <a:gridCol w="2446876">
                  <a:extLst>
                    <a:ext uri="{9D8B030D-6E8A-4147-A177-3AD203B41FA5}">
                      <a16:colId xmlns:a16="http://schemas.microsoft.com/office/drawing/2014/main" val="43674067"/>
                    </a:ext>
                  </a:extLst>
                </a:gridCol>
                <a:gridCol w="1479668">
                  <a:extLst>
                    <a:ext uri="{9D8B030D-6E8A-4147-A177-3AD203B41FA5}">
                      <a16:colId xmlns:a16="http://schemas.microsoft.com/office/drawing/2014/main" val="3847211565"/>
                    </a:ext>
                  </a:extLst>
                </a:gridCol>
              </a:tblGrid>
              <a:tr h="504304">
                <a:tc>
                  <a:txBody>
                    <a:bodyPr/>
                    <a:lstStyle/>
                    <a:p>
                      <a:pPr algn="ctr" fontAlgn="b"/>
                      <a:endParaRPr lang="es-MX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NOMBRE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DEPENDENCIA</a:t>
                      </a: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FECHA DE ALTA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DESCRIPCIÓN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sz="1000" b="1" dirty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000" b="1" dirty="0">
                          <a:solidFill>
                            <a:schemeClr val="bg1"/>
                          </a:solidFill>
                        </a:rPr>
                        <a:t>COSTO ANUAL DE LA PENSIÓN</a:t>
                      </a:r>
                    </a:p>
                  </a:txBody>
                  <a:tcPr marL="68589" marR="68589" marT="30871" marB="30871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000500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CARDENAS GONZALEZ SARA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JUBILADOS Y PENSIONADOS IMPE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01/08/2024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132,433.44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74625061"/>
                  </a:ext>
                </a:extLst>
              </a:tr>
              <a:tr h="354418"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378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PEREZ SÁNCHEZ CARMEN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JUBILADOS Y PENSIONADOS IMPE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01/07/2024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VIUDEZ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$  133,564.38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9341884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79BAF8E-CA94-E78E-018E-CBED01642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07DA42F8-DA97-1A49-AF86-D94789C4E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286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F4A9D6C-12FE-41F2-6E41-76F94FEDE6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384000-0504-FF43-7442-4EED65CAC376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5D39DB-0200-F986-FCBF-A3C74D6675BE}"/>
              </a:ext>
            </a:extLst>
          </p:cNvPr>
          <p:cNvSpPr txBox="1"/>
          <p:nvPr/>
        </p:nvSpPr>
        <p:spPr>
          <a:xfrm>
            <a:off x="1286598" y="385493"/>
            <a:ext cx="5588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Pirámide Poblacional</a:t>
            </a:r>
            <a:endParaRPr lang="es-MX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Imagen 2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B225F7C-68BA-737B-C254-8D8FE9799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3BC43115-697B-A553-C618-78FB9003E6A8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D095358-4D88-1C89-91A0-0B0968BB54B3}"/>
              </a:ext>
            </a:extLst>
          </p:cNvPr>
          <p:cNvSpPr txBox="1"/>
          <p:nvPr/>
        </p:nvSpPr>
        <p:spPr>
          <a:xfrm>
            <a:off x="9964277" y="6418872"/>
            <a:ext cx="22277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dirty="0">
                <a:latin typeface="Arial" panose="020B0604020202020204" pitchFamily="34" charset="0"/>
                <a:cs typeface="Arial" panose="020B0604020202020204" pitchFamily="34" charset="0"/>
              </a:rPr>
              <a:t>*Datos al 23 de julio de 2024</a:t>
            </a:r>
          </a:p>
        </p:txBody>
      </p:sp>
      <p:pic>
        <p:nvPicPr>
          <p:cNvPr id="32" name="Imagen 31" descr="Texto&#10;&#10;Descripción generada automáticamente">
            <a:extLst>
              <a:ext uri="{FF2B5EF4-FFF2-40B4-BE49-F238E27FC236}">
                <a16:creationId xmlns:a16="http://schemas.microsoft.com/office/drawing/2014/main" id="{7D7D9863-4A92-EF1B-58E1-5D7A19A73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C1FB463-7FFC-5533-3298-A7B1686AED02}"/>
              </a:ext>
            </a:extLst>
          </p:cNvPr>
          <p:cNvSpPr txBox="1"/>
          <p:nvPr/>
        </p:nvSpPr>
        <p:spPr>
          <a:xfrm>
            <a:off x="4651579" y="2717241"/>
            <a:ext cx="12794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1050" dirty="0">
                <a:solidFill>
                  <a:schemeClr val="bg1"/>
                </a:solidFill>
              </a:rPr>
              <a:t>32,448 </a:t>
            </a:r>
          </a:p>
        </p:txBody>
      </p:sp>
      <p:graphicFrame>
        <p:nvGraphicFramePr>
          <p:cNvPr id="33" name="Gráfico 32">
            <a:extLst>
              <a:ext uri="{FF2B5EF4-FFF2-40B4-BE49-F238E27FC236}">
                <a16:creationId xmlns:a16="http://schemas.microsoft.com/office/drawing/2014/main" id="{F61700BB-44A1-1236-45E1-4460D7B362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979812"/>
              </p:ext>
            </p:extLst>
          </p:nvPr>
        </p:nvGraphicFramePr>
        <p:xfrm>
          <a:off x="621895" y="1878444"/>
          <a:ext cx="11131994" cy="4289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34" name="Gráfico 33" descr="Hombre con relleno sólido">
            <a:extLst>
              <a:ext uri="{FF2B5EF4-FFF2-40B4-BE49-F238E27FC236}">
                <a16:creationId xmlns:a16="http://schemas.microsoft.com/office/drawing/2014/main" id="{0EA23DC3-1EA0-1FDC-733D-9461D3C3E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499895" y="2010437"/>
            <a:ext cx="873188" cy="873188"/>
          </a:xfrm>
          <a:prstGeom prst="rect">
            <a:avLst/>
          </a:prstGeom>
        </p:spPr>
      </p:pic>
      <p:pic>
        <p:nvPicPr>
          <p:cNvPr id="35" name="Gráfico 34" descr="Mujer con relleno sólido">
            <a:extLst>
              <a:ext uri="{FF2B5EF4-FFF2-40B4-BE49-F238E27FC236}">
                <a16:creationId xmlns:a16="http://schemas.microsoft.com/office/drawing/2014/main" id="{91AB28E8-6C1F-77CD-2C81-9188E70B47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23107" y="1943226"/>
            <a:ext cx="873188" cy="873188"/>
          </a:xfrm>
          <a:prstGeom prst="rect">
            <a:avLst/>
          </a:prstGeom>
        </p:spPr>
      </p:pic>
      <p:sp>
        <p:nvSpPr>
          <p:cNvPr id="36" name="CuadroTexto 35">
            <a:extLst>
              <a:ext uri="{FF2B5EF4-FFF2-40B4-BE49-F238E27FC236}">
                <a16:creationId xmlns:a16="http://schemas.microsoft.com/office/drawing/2014/main" id="{3106CFBB-4EDF-D55F-DBA4-21C178D238C9}"/>
              </a:ext>
            </a:extLst>
          </p:cNvPr>
          <p:cNvSpPr txBox="1"/>
          <p:nvPr/>
        </p:nvSpPr>
        <p:spPr>
          <a:xfrm rot="16200000">
            <a:off x="-71788" y="3398383"/>
            <a:ext cx="12101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DM Sans" pitchFamily="2" charset="0"/>
              </a:rPr>
              <a:t>EDADES</a:t>
            </a:r>
            <a:endParaRPr lang="en-US" sz="1600" b="1" dirty="0">
              <a:solidFill>
                <a:schemeClr val="tx2"/>
              </a:solidFill>
              <a:latin typeface="DM Sans" pitchFamily="2" charset="0"/>
            </a:endParaRP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4A0A03F3-A07F-3AB0-B9B1-D2E2F5E19F64}"/>
              </a:ext>
            </a:extLst>
          </p:cNvPr>
          <p:cNvSpPr txBox="1"/>
          <p:nvPr/>
        </p:nvSpPr>
        <p:spPr>
          <a:xfrm>
            <a:off x="5291328" y="6154682"/>
            <a:ext cx="2000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/>
                </a:solidFill>
                <a:latin typeface="DM Sans" pitchFamily="2" charset="0"/>
              </a:rPr>
              <a:t>CANTIDAD</a:t>
            </a:r>
            <a:endParaRPr lang="en-US" sz="1600" b="1" dirty="0">
              <a:solidFill>
                <a:schemeClr val="tx2"/>
              </a:solidFill>
              <a:latin typeface="DM Sans" pitchFamily="2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C79056CA-D768-276B-9A4E-EF5AB7B61947}"/>
              </a:ext>
            </a:extLst>
          </p:cNvPr>
          <p:cNvSpPr txBox="1"/>
          <p:nvPr/>
        </p:nvSpPr>
        <p:spPr>
          <a:xfrm>
            <a:off x="9892001" y="3641841"/>
            <a:ext cx="2088976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b="1" dirty="0">
                <a:solidFill>
                  <a:schemeClr val="tx2"/>
                </a:solidFill>
                <a:latin typeface="DM Sans" pitchFamily="2" charset="0"/>
              </a:rPr>
              <a:t>16,343</a:t>
            </a:r>
            <a:r>
              <a:rPr lang="es-419" sz="1600" dirty="0">
                <a:solidFill>
                  <a:schemeClr val="tx2"/>
                </a:solidFill>
                <a:latin typeface="DM Sans" pitchFamily="2" charset="0"/>
              </a:rPr>
              <a:t> </a:t>
            </a:r>
            <a:r>
              <a:rPr lang="es-419" sz="1050" dirty="0">
                <a:solidFill>
                  <a:schemeClr val="tx2"/>
                </a:solidFill>
                <a:latin typeface="DM Sans" pitchFamily="2" charset="0"/>
              </a:rPr>
              <a:t>DERECHOHABIENTES</a:t>
            </a:r>
            <a:endParaRPr lang="en-US" sz="1200" dirty="0">
              <a:solidFill>
                <a:schemeClr val="tx2"/>
              </a:solidFill>
              <a:latin typeface="DM Sans" pitchFamily="2" charset="0"/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D420AC6-64F5-3976-29B5-25ECB9D04FB9}"/>
              </a:ext>
            </a:extLst>
          </p:cNvPr>
          <p:cNvSpPr txBox="1"/>
          <p:nvPr/>
        </p:nvSpPr>
        <p:spPr>
          <a:xfrm>
            <a:off x="3266445" y="1564163"/>
            <a:ext cx="637439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100" b="1" dirty="0">
                <a:latin typeface="DM Sans" pitchFamily="2" charset="0"/>
                <a:ea typeface="Roboto" pitchFamily="2" charset="0"/>
              </a:rPr>
              <a:t>Pacientes diabéticos o hipertensos vs Población</a:t>
            </a:r>
            <a:r>
              <a:rPr lang="es-419" sz="1100" b="1" dirty="0">
                <a:latin typeface="DM Sans" pitchFamily="2" charset="0"/>
                <a:ea typeface="Roboto" pitchFamily="2" charset="0"/>
              </a:rPr>
              <a:t> IMPE</a:t>
            </a:r>
            <a:endParaRPr lang="es-MX" sz="1100" b="1" dirty="0">
              <a:latin typeface="DM Sans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62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B4AD-2D87-0DE9-0641-754243A1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mpaña de vacunación 2022 para personas con diabetes">
            <a:extLst>
              <a:ext uri="{FF2B5EF4-FFF2-40B4-BE49-F238E27FC236}">
                <a16:creationId xmlns:a16="http://schemas.microsoft.com/office/drawing/2014/main" id="{F9C1A9C2-BF36-FFC4-EF3D-8108A45EB6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003"/>
          <a:stretch/>
        </p:blipFill>
        <p:spPr bwMode="auto">
          <a:xfrm>
            <a:off x="-1" y="-1"/>
            <a:ext cx="12192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F022C032-C73E-1799-5E70-28F8ACB476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924746"/>
              </p:ext>
            </p:extLst>
          </p:nvPr>
        </p:nvGraphicFramePr>
        <p:xfrm>
          <a:off x="936894" y="1576262"/>
          <a:ext cx="10649860" cy="4699467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763806">
                  <a:extLst>
                    <a:ext uri="{9D8B030D-6E8A-4147-A177-3AD203B41FA5}">
                      <a16:colId xmlns:a16="http://schemas.microsoft.com/office/drawing/2014/main" val="530071167"/>
                    </a:ext>
                  </a:extLst>
                </a:gridCol>
                <a:gridCol w="491862">
                  <a:extLst>
                    <a:ext uri="{9D8B030D-6E8A-4147-A177-3AD203B41FA5}">
                      <a16:colId xmlns:a16="http://schemas.microsoft.com/office/drawing/2014/main" val="901285316"/>
                    </a:ext>
                  </a:extLst>
                </a:gridCol>
                <a:gridCol w="470476">
                  <a:extLst>
                    <a:ext uri="{9D8B030D-6E8A-4147-A177-3AD203B41FA5}">
                      <a16:colId xmlns:a16="http://schemas.microsoft.com/office/drawing/2014/main" val="1495613314"/>
                    </a:ext>
                  </a:extLst>
                </a:gridCol>
                <a:gridCol w="598786">
                  <a:extLst>
                    <a:ext uri="{9D8B030D-6E8A-4147-A177-3AD203B41FA5}">
                      <a16:colId xmlns:a16="http://schemas.microsoft.com/office/drawing/2014/main" val="3482001151"/>
                    </a:ext>
                  </a:extLst>
                </a:gridCol>
                <a:gridCol w="513246">
                  <a:extLst>
                    <a:ext uri="{9D8B030D-6E8A-4147-A177-3AD203B41FA5}">
                      <a16:colId xmlns:a16="http://schemas.microsoft.com/office/drawing/2014/main" val="2301890"/>
                    </a:ext>
                  </a:extLst>
                </a:gridCol>
                <a:gridCol w="598786">
                  <a:extLst>
                    <a:ext uri="{9D8B030D-6E8A-4147-A177-3AD203B41FA5}">
                      <a16:colId xmlns:a16="http://schemas.microsoft.com/office/drawing/2014/main" val="525920645"/>
                    </a:ext>
                  </a:extLst>
                </a:gridCol>
                <a:gridCol w="513246">
                  <a:extLst>
                    <a:ext uri="{9D8B030D-6E8A-4147-A177-3AD203B41FA5}">
                      <a16:colId xmlns:a16="http://schemas.microsoft.com/office/drawing/2014/main" val="2375751663"/>
                    </a:ext>
                  </a:extLst>
                </a:gridCol>
                <a:gridCol w="456798">
                  <a:extLst>
                    <a:ext uri="{9D8B030D-6E8A-4147-A177-3AD203B41FA5}">
                      <a16:colId xmlns:a16="http://schemas.microsoft.com/office/drawing/2014/main" val="1358097226"/>
                    </a:ext>
                  </a:extLst>
                </a:gridCol>
                <a:gridCol w="612466">
                  <a:extLst>
                    <a:ext uri="{9D8B030D-6E8A-4147-A177-3AD203B41FA5}">
                      <a16:colId xmlns:a16="http://schemas.microsoft.com/office/drawing/2014/main" val="484321563"/>
                    </a:ext>
                  </a:extLst>
                </a:gridCol>
                <a:gridCol w="470476">
                  <a:extLst>
                    <a:ext uri="{9D8B030D-6E8A-4147-A177-3AD203B41FA5}">
                      <a16:colId xmlns:a16="http://schemas.microsoft.com/office/drawing/2014/main" val="3978017238"/>
                    </a:ext>
                  </a:extLst>
                </a:gridCol>
                <a:gridCol w="470476">
                  <a:extLst>
                    <a:ext uri="{9D8B030D-6E8A-4147-A177-3AD203B41FA5}">
                      <a16:colId xmlns:a16="http://schemas.microsoft.com/office/drawing/2014/main" val="489941402"/>
                    </a:ext>
                  </a:extLst>
                </a:gridCol>
                <a:gridCol w="470476">
                  <a:extLst>
                    <a:ext uri="{9D8B030D-6E8A-4147-A177-3AD203B41FA5}">
                      <a16:colId xmlns:a16="http://schemas.microsoft.com/office/drawing/2014/main" val="3466847229"/>
                    </a:ext>
                  </a:extLst>
                </a:gridCol>
                <a:gridCol w="470476">
                  <a:extLst>
                    <a:ext uri="{9D8B030D-6E8A-4147-A177-3AD203B41FA5}">
                      <a16:colId xmlns:a16="http://schemas.microsoft.com/office/drawing/2014/main" val="3949495996"/>
                    </a:ext>
                  </a:extLst>
                </a:gridCol>
                <a:gridCol w="748484">
                  <a:extLst>
                    <a:ext uri="{9D8B030D-6E8A-4147-A177-3AD203B41FA5}">
                      <a16:colId xmlns:a16="http://schemas.microsoft.com/office/drawing/2014/main" val="3600221034"/>
                    </a:ext>
                  </a:extLst>
                </a:gridCol>
              </a:tblGrid>
              <a:tr h="36683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VACUNA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ENE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JUN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JUL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AGO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SEP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DIC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641314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BCG (TUBERCULOSIS)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144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32917563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ANTIHEPATITIS B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83069539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PENTAVALENTE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49473637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HEXAVALENTE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535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901877684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05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DPT (DIFTERIA, TOS FERINA, TET)</a:t>
                      </a:r>
                      <a:endParaRPr lang="es-MX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109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614690067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ROTAVIRUS (</a:t>
                      </a:r>
                      <a:r>
                        <a:rPr lang="es-419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DIARREAS ROTAVIRUS</a:t>
                      </a: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188454892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NEUMOCOCO niño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392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5302756"/>
                  </a:ext>
                </a:extLst>
              </a:tr>
              <a:tr h="39289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1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TRIPLE VIRAL (SRP)Sarampión, Rubeola, Parotiditis</a:t>
                      </a:r>
                      <a:endParaRPr lang="es-MX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438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8968860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VPH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52332503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SABIN (</a:t>
                      </a:r>
                      <a:r>
                        <a:rPr lang="es-419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POLIOMELITIS</a:t>
                      </a: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48339294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70532294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 (</a:t>
                      </a:r>
                      <a:r>
                        <a:rPr lang="es-419" sz="1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DIFTERIA TETANOS</a:t>
                      </a: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 </a:t>
                      </a:r>
                      <a:r>
                        <a:rPr lang="es-419" sz="1400" b="1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TDPa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5305832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ANTINEUMOCOCICA ADULTO</a:t>
                      </a:r>
                      <a:endParaRPr lang="es-MX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22187258"/>
                  </a:ext>
                </a:extLst>
              </a:tr>
              <a:tr h="25348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HEPATITIS B ADULTO</a:t>
                      </a:r>
                      <a:endParaRPr lang="es-MX" sz="1400" b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7468407"/>
                  </a:ext>
                </a:extLst>
              </a:tr>
              <a:tr h="28705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INFLUENZA TOTAL NIÑOS Y ADULTOS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45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0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385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608938359"/>
                  </a:ext>
                </a:extLst>
              </a:tr>
              <a:tr h="35744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MX" sz="14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358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317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255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323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249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315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395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256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kern="1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2711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640254"/>
                  </a:ext>
                </a:extLst>
              </a:tr>
            </a:tbl>
          </a:graphicData>
        </a:graphic>
      </p:graphicFrame>
      <p:sp>
        <p:nvSpPr>
          <p:cNvPr id="6" name="Rectángulo 5">
            <a:extLst>
              <a:ext uri="{FF2B5EF4-FFF2-40B4-BE49-F238E27FC236}">
                <a16:creationId xmlns:a16="http://schemas.microsoft.com/office/drawing/2014/main" id="{BE699841-12FD-8DBA-9AB7-53EB58369421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06C6121-8B0F-6D66-75F6-51588E8312F2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5D8F8C7-5DE7-6EDC-F5A3-592F9B46C866}"/>
              </a:ext>
            </a:extLst>
          </p:cNvPr>
          <p:cNvSpPr txBox="1"/>
          <p:nvPr/>
        </p:nvSpPr>
        <p:spPr>
          <a:xfrm>
            <a:off x="858415" y="429208"/>
            <a:ext cx="53091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chemeClr val="bg1"/>
                </a:solidFill>
                <a:latin typeface="Eras Bold ITC" panose="020B0907030504020204" pitchFamily="34" charset="0"/>
              </a:rPr>
              <a:t>Vacunación | 2024</a:t>
            </a:r>
            <a:endParaRPr lang="es-MX" sz="36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53FB3141-5457-7941-5BC0-7C0AE989A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22D7E0D9-6A7E-B934-99E2-807083959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39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76EC6-C401-39AF-76CC-13FC1B1EC1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6882AC6-7615-B915-4476-36C47AFE6C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C13E861-2E50-F42A-539E-D07DE98E0B0A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249431F-C419-D6A1-B5EC-59C81FD48C7E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37C3144-4B39-9A9B-0E27-1225D00B7A72}"/>
              </a:ext>
            </a:extLst>
          </p:cNvPr>
          <p:cNvSpPr txBox="1"/>
          <p:nvPr/>
        </p:nvSpPr>
        <p:spPr>
          <a:xfrm>
            <a:off x="247975" y="166053"/>
            <a:ext cx="6376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/>
                </a:solidFill>
                <a:latin typeface="Eras Bold ITC" panose="020B0907030504020204" pitchFamily="34" charset="0"/>
              </a:rPr>
              <a:t>Detección oportuna de cáncer de mama y cáncer cervicouterino</a:t>
            </a:r>
            <a:endParaRPr lang="es-MX" sz="2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9" name="Tabla 8">
            <a:extLst>
              <a:ext uri="{FF2B5EF4-FFF2-40B4-BE49-F238E27FC236}">
                <a16:creationId xmlns:a16="http://schemas.microsoft.com/office/drawing/2014/main" id="{DE8715F9-F177-FEC0-283A-F29592A279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1675422"/>
              </p:ext>
            </p:extLst>
          </p:nvPr>
        </p:nvGraphicFramePr>
        <p:xfrm>
          <a:off x="720785" y="2772154"/>
          <a:ext cx="10750428" cy="1505078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4598434">
                  <a:extLst>
                    <a:ext uri="{9D8B030D-6E8A-4147-A177-3AD203B41FA5}">
                      <a16:colId xmlns:a16="http://schemas.microsoft.com/office/drawing/2014/main" val="1044787070"/>
                    </a:ext>
                  </a:extLst>
                </a:gridCol>
                <a:gridCol w="444168">
                  <a:extLst>
                    <a:ext uri="{9D8B030D-6E8A-4147-A177-3AD203B41FA5}">
                      <a16:colId xmlns:a16="http://schemas.microsoft.com/office/drawing/2014/main" val="2384618087"/>
                    </a:ext>
                  </a:extLst>
                </a:gridCol>
                <a:gridCol w="424855">
                  <a:extLst>
                    <a:ext uri="{9D8B030D-6E8A-4147-A177-3AD203B41FA5}">
                      <a16:colId xmlns:a16="http://schemas.microsoft.com/office/drawing/2014/main" val="1554292161"/>
                    </a:ext>
                  </a:extLst>
                </a:gridCol>
                <a:gridCol w="540724">
                  <a:extLst>
                    <a:ext uri="{9D8B030D-6E8A-4147-A177-3AD203B41FA5}">
                      <a16:colId xmlns:a16="http://schemas.microsoft.com/office/drawing/2014/main" val="3432236159"/>
                    </a:ext>
                  </a:extLst>
                </a:gridCol>
                <a:gridCol w="463478">
                  <a:extLst>
                    <a:ext uri="{9D8B030D-6E8A-4147-A177-3AD203B41FA5}">
                      <a16:colId xmlns:a16="http://schemas.microsoft.com/office/drawing/2014/main" val="349918010"/>
                    </a:ext>
                  </a:extLst>
                </a:gridCol>
                <a:gridCol w="540724">
                  <a:extLst>
                    <a:ext uri="{9D8B030D-6E8A-4147-A177-3AD203B41FA5}">
                      <a16:colId xmlns:a16="http://schemas.microsoft.com/office/drawing/2014/main" val="1180312478"/>
                    </a:ext>
                  </a:extLst>
                </a:gridCol>
                <a:gridCol w="463478">
                  <a:extLst>
                    <a:ext uri="{9D8B030D-6E8A-4147-A177-3AD203B41FA5}">
                      <a16:colId xmlns:a16="http://schemas.microsoft.com/office/drawing/2014/main" val="1000139235"/>
                    </a:ext>
                  </a:extLst>
                </a:gridCol>
                <a:gridCol w="377825">
                  <a:extLst>
                    <a:ext uri="{9D8B030D-6E8A-4147-A177-3AD203B41FA5}">
                      <a16:colId xmlns:a16="http://schemas.microsoft.com/office/drawing/2014/main" val="4016765525"/>
                    </a:ext>
                  </a:extLst>
                </a:gridCol>
                <a:gridCol w="521414">
                  <a:extLst>
                    <a:ext uri="{9D8B030D-6E8A-4147-A177-3AD203B41FA5}">
                      <a16:colId xmlns:a16="http://schemas.microsoft.com/office/drawing/2014/main" val="335584503"/>
                    </a:ext>
                  </a:extLst>
                </a:gridCol>
                <a:gridCol w="424855">
                  <a:extLst>
                    <a:ext uri="{9D8B030D-6E8A-4147-A177-3AD203B41FA5}">
                      <a16:colId xmlns:a16="http://schemas.microsoft.com/office/drawing/2014/main" val="4203636882"/>
                    </a:ext>
                  </a:extLst>
                </a:gridCol>
                <a:gridCol w="424855">
                  <a:extLst>
                    <a:ext uri="{9D8B030D-6E8A-4147-A177-3AD203B41FA5}">
                      <a16:colId xmlns:a16="http://schemas.microsoft.com/office/drawing/2014/main" val="622407776"/>
                    </a:ext>
                  </a:extLst>
                </a:gridCol>
                <a:gridCol w="424855">
                  <a:extLst>
                    <a:ext uri="{9D8B030D-6E8A-4147-A177-3AD203B41FA5}">
                      <a16:colId xmlns:a16="http://schemas.microsoft.com/office/drawing/2014/main" val="2232698865"/>
                    </a:ext>
                  </a:extLst>
                </a:gridCol>
                <a:gridCol w="424855">
                  <a:extLst>
                    <a:ext uri="{9D8B030D-6E8A-4147-A177-3AD203B41FA5}">
                      <a16:colId xmlns:a16="http://schemas.microsoft.com/office/drawing/2014/main" val="2737945044"/>
                    </a:ext>
                  </a:extLst>
                </a:gridCol>
                <a:gridCol w="675908">
                  <a:extLst>
                    <a:ext uri="{9D8B030D-6E8A-4147-A177-3AD203B41FA5}">
                      <a16:colId xmlns:a16="http://schemas.microsoft.com/office/drawing/2014/main" val="2779742065"/>
                    </a:ext>
                  </a:extLst>
                </a:gridCol>
              </a:tblGrid>
              <a:tr h="44961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PROCEDIMIENTO</a:t>
                      </a: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ENE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FEB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MAR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ABR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MAY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JUN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JUL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AGO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solidFill>
                            <a:schemeClr val="bg1"/>
                          </a:solidFill>
                          <a:effectLst/>
                        </a:rPr>
                        <a:t>SEP</a:t>
                      </a:r>
                      <a:endParaRPr lang="es-MX" sz="14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OCT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752434"/>
                  </a:ext>
                </a:extLst>
              </a:tr>
              <a:tr h="353717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</a:rPr>
                        <a:t>CITOLOGÍAS CERVICOVAGINALES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kern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kern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ker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632148686"/>
                  </a:ext>
                </a:extLst>
              </a:tr>
              <a:tr h="350874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</a:rPr>
                        <a:t>EXPLORACIÓN CLÍNICA DE MAMA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113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kern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kern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kern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791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258012573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419" sz="1400" b="1" dirty="0">
                          <a:effectLst/>
                        </a:rPr>
                        <a:t>TOTAL</a:t>
                      </a:r>
                      <a:endParaRPr lang="es-MX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144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172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226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192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s-MX" sz="16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MX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1582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95892020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28E9BE06-BAB9-3F1E-7B76-96E8C0CF1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8F7B121B-4341-2138-3075-351FDD013A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09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503CB-EEF6-C5B6-993F-099ECC5A2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45A0556-BB6A-C24D-AEF8-325D2687F6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5" t="15135" r="22860" b="14884"/>
          <a:stretch/>
        </p:blipFill>
        <p:spPr>
          <a:xfrm>
            <a:off x="0" y="-44301"/>
            <a:ext cx="12192000" cy="679026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F39F7A7-1B5A-527F-CCDA-68FE98200F4A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3D14807-EDA3-A1EF-FDAD-0086AEFA045B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7110118-8FB1-09F7-F265-CF11483CEA0E}"/>
              </a:ext>
            </a:extLst>
          </p:cNvPr>
          <p:cNvSpPr txBox="1"/>
          <p:nvPr/>
        </p:nvSpPr>
        <p:spPr>
          <a:xfrm>
            <a:off x="1476098" y="359245"/>
            <a:ext cx="3963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Hospitalizaciones</a:t>
            </a:r>
            <a:endParaRPr lang="es-MX" sz="32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graphicFrame>
        <p:nvGraphicFramePr>
          <p:cNvPr id="10" name="Tabla 9">
            <a:extLst>
              <a:ext uri="{FF2B5EF4-FFF2-40B4-BE49-F238E27FC236}">
                <a16:creationId xmlns:a16="http://schemas.microsoft.com/office/drawing/2014/main" id="{98A4AFB7-00EF-2303-CAC3-B51900150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269320"/>
              </p:ext>
            </p:extLst>
          </p:nvPr>
        </p:nvGraphicFramePr>
        <p:xfrm>
          <a:off x="772884" y="2224119"/>
          <a:ext cx="10646231" cy="14219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2076">
                  <a:extLst>
                    <a:ext uri="{9D8B030D-6E8A-4147-A177-3AD203B41FA5}">
                      <a16:colId xmlns:a16="http://schemas.microsoft.com/office/drawing/2014/main" val="2384790359"/>
                    </a:ext>
                  </a:extLst>
                </a:gridCol>
                <a:gridCol w="959906">
                  <a:extLst>
                    <a:ext uri="{9D8B030D-6E8A-4147-A177-3AD203B41FA5}">
                      <a16:colId xmlns:a16="http://schemas.microsoft.com/office/drawing/2014/main" val="1097540352"/>
                    </a:ext>
                  </a:extLst>
                </a:gridCol>
                <a:gridCol w="837736">
                  <a:extLst>
                    <a:ext uri="{9D8B030D-6E8A-4147-A177-3AD203B41FA5}">
                      <a16:colId xmlns:a16="http://schemas.microsoft.com/office/drawing/2014/main" val="870540760"/>
                    </a:ext>
                  </a:extLst>
                </a:gridCol>
                <a:gridCol w="1082076">
                  <a:extLst>
                    <a:ext uri="{9D8B030D-6E8A-4147-A177-3AD203B41FA5}">
                      <a16:colId xmlns:a16="http://schemas.microsoft.com/office/drawing/2014/main" val="1722690794"/>
                    </a:ext>
                  </a:extLst>
                </a:gridCol>
                <a:gridCol w="1082076">
                  <a:extLst>
                    <a:ext uri="{9D8B030D-6E8A-4147-A177-3AD203B41FA5}">
                      <a16:colId xmlns:a16="http://schemas.microsoft.com/office/drawing/2014/main" val="2184569951"/>
                    </a:ext>
                  </a:extLst>
                </a:gridCol>
                <a:gridCol w="945346">
                  <a:extLst>
                    <a:ext uri="{9D8B030D-6E8A-4147-A177-3AD203B41FA5}">
                      <a16:colId xmlns:a16="http://schemas.microsoft.com/office/drawing/2014/main" val="508074102"/>
                    </a:ext>
                  </a:extLst>
                </a:gridCol>
                <a:gridCol w="1218806">
                  <a:extLst>
                    <a:ext uri="{9D8B030D-6E8A-4147-A177-3AD203B41FA5}">
                      <a16:colId xmlns:a16="http://schemas.microsoft.com/office/drawing/2014/main" val="3447295459"/>
                    </a:ext>
                  </a:extLst>
                </a:gridCol>
                <a:gridCol w="1274057">
                  <a:extLst>
                    <a:ext uri="{9D8B030D-6E8A-4147-A177-3AD203B41FA5}">
                      <a16:colId xmlns:a16="http://schemas.microsoft.com/office/drawing/2014/main" val="2254003238"/>
                    </a:ext>
                  </a:extLst>
                </a:gridCol>
                <a:gridCol w="1082076">
                  <a:extLst>
                    <a:ext uri="{9D8B030D-6E8A-4147-A177-3AD203B41FA5}">
                      <a16:colId xmlns:a16="http://schemas.microsoft.com/office/drawing/2014/main" val="1421510850"/>
                    </a:ext>
                  </a:extLst>
                </a:gridCol>
                <a:gridCol w="1082076">
                  <a:extLst>
                    <a:ext uri="{9D8B030D-6E8A-4147-A177-3AD203B41FA5}">
                      <a16:colId xmlns:a16="http://schemas.microsoft.com/office/drawing/2014/main" val="1564833692"/>
                    </a:ext>
                  </a:extLst>
                </a:gridCol>
              </a:tblGrid>
              <a:tr h="377891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MES 2024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PACIENTES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CIRUGÍAS</a:t>
                      </a:r>
                    </a:p>
                    <a:p>
                      <a:pPr algn="ctr" fontAlgn="ctr"/>
                      <a:r>
                        <a:rPr lang="es-MX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PROGRAMADAS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URGENCIAS</a:t>
                      </a:r>
                      <a:endParaRPr lang="es-MX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% URGENCIAS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DÍAS</a:t>
                      </a:r>
                      <a:endParaRPr lang="es-MX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PROMEDIO DÍAS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ARTROSCOPÍA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PRÓTESIS RODILLA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PRÓTESIS CADERA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059780"/>
                  </a:ext>
                </a:extLst>
              </a:tr>
              <a:tr h="34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JULIO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206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118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57.28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902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4.4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3006784"/>
                  </a:ext>
                </a:extLst>
              </a:tr>
              <a:tr h="34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AGOSTO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196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123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62.76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893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4.6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4905066"/>
                  </a:ext>
                </a:extLst>
              </a:tr>
              <a:tr h="348032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SEPTIEMBRE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167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64.07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679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4.1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931858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id="{051CD96F-FF60-A297-E1DF-51E4D9B684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957013"/>
              </p:ext>
            </p:extLst>
          </p:nvPr>
        </p:nvGraphicFramePr>
        <p:xfrm>
          <a:off x="772883" y="3852793"/>
          <a:ext cx="10646229" cy="128119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83215">
                  <a:extLst>
                    <a:ext uri="{9D8B030D-6E8A-4147-A177-3AD203B41FA5}">
                      <a16:colId xmlns:a16="http://schemas.microsoft.com/office/drawing/2014/main" val="3359611596"/>
                    </a:ext>
                  </a:extLst>
                </a:gridCol>
                <a:gridCol w="1127801">
                  <a:extLst>
                    <a:ext uri="{9D8B030D-6E8A-4147-A177-3AD203B41FA5}">
                      <a16:colId xmlns:a16="http://schemas.microsoft.com/office/drawing/2014/main" val="4063173208"/>
                    </a:ext>
                  </a:extLst>
                </a:gridCol>
                <a:gridCol w="1202367">
                  <a:extLst>
                    <a:ext uri="{9D8B030D-6E8A-4147-A177-3AD203B41FA5}">
                      <a16:colId xmlns:a16="http://schemas.microsoft.com/office/drawing/2014/main" val="1017066037"/>
                    </a:ext>
                  </a:extLst>
                </a:gridCol>
                <a:gridCol w="1146445">
                  <a:extLst>
                    <a:ext uri="{9D8B030D-6E8A-4147-A177-3AD203B41FA5}">
                      <a16:colId xmlns:a16="http://schemas.microsoft.com/office/drawing/2014/main" val="3041787091"/>
                    </a:ext>
                  </a:extLst>
                </a:gridCol>
                <a:gridCol w="1379461">
                  <a:extLst>
                    <a:ext uri="{9D8B030D-6E8A-4147-A177-3AD203B41FA5}">
                      <a16:colId xmlns:a16="http://schemas.microsoft.com/office/drawing/2014/main" val="1847928452"/>
                    </a:ext>
                  </a:extLst>
                </a:gridCol>
                <a:gridCol w="1379461">
                  <a:extLst>
                    <a:ext uri="{9D8B030D-6E8A-4147-A177-3AD203B41FA5}">
                      <a16:colId xmlns:a16="http://schemas.microsoft.com/office/drawing/2014/main" val="2461185042"/>
                    </a:ext>
                  </a:extLst>
                </a:gridCol>
                <a:gridCol w="680410">
                  <a:extLst>
                    <a:ext uri="{9D8B030D-6E8A-4147-A177-3AD203B41FA5}">
                      <a16:colId xmlns:a16="http://schemas.microsoft.com/office/drawing/2014/main" val="4272377592"/>
                    </a:ext>
                  </a:extLst>
                </a:gridCol>
                <a:gridCol w="894783">
                  <a:extLst>
                    <a:ext uri="{9D8B030D-6E8A-4147-A177-3AD203B41FA5}">
                      <a16:colId xmlns:a16="http://schemas.microsoft.com/office/drawing/2014/main" val="3550053896"/>
                    </a:ext>
                  </a:extLst>
                </a:gridCol>
                <a:gridCol w="876143">
                  <a:extLst>
                    <a:ext uri="{9D8B030D-6E8A-4147-A177-3AD203B41FA5}">
                      <a16:colId xmlns:a16="http://schemas.microsoft.com/office/drawing/2014/main" val="1079698512"/>
                    </a:ext>
                  </a:extLst>
                </a:gridCol>
                <a:gridCol w="876143">
                  <a:extLst>
                    <a:ext uri="{9D8B030D-6E8A-4147-A177-3AD203B41FA5}">
                      <a16:colId xmlns:a16="http://schemas.microsoft.com/office/drawing/2014/main" val="4133180893"/>
                    </a:ext>
                  </a:extLst>
                </a:gridCol>
              </a:tblGrid>
              <a:tr h="3797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MES 2024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NEUROCIRUGÍA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MATERNIDADES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NACIMIENTOS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CARDIOVASCULAR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NEUMONÍA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COVID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>
                          <a:solidFill>
                            <a:schemeClr val="bg1"/>
                          </a:solidFill>
                          <a:effectLst/>
                        </a:rPr>
                        <a:t>POSTCOVID</a:t>
                      </a:r>
                      <a:endParaRPr lang="es-MX" sz="1100" b="1" i="0" u="none" strike="noStrike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INFLUENZA</a:t>
                      </a:r>
                      <a:endParaRPr lang="es-MX" sz="1100" b="1" i="0" u="none" strike="noStrike" dirty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</a:rPr>
                        <a:t>ONCOLOGÍA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5689296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JULIO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25082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AGOSTO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32016043"/>
                  </a:ext>
                </a:extLst>
              </a:tr>
              <a:tr h="300484">
                <a:tc>
                  <a:txBody>
                    <a:bodyPr/>
                    <a:lstStyle/>
                    <a:p>
                      <a:pPr algn="ctr" fontAlgn="b"/>
                      <a:r>
                        <a:rPr lang="es-MX" sz="11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SEPTIEMBRE</a:t>
                      </a:r>
                    </a:p>
                  </a:txBody>
                  <a:tcPr marL="7620" marR="7620" marT="762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MX" sz="16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7620" marR="7620" marT="762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4508981"/>
                  </a:ext>
                </a:extLst>
              </a:tr>
            </a:tbl>
          </a:graphicData>
        </a:graphic>
      </p:graphicFrame>
      <p:pic>
        <p:nvPicPr>
          <p:cNvPr id="4" name="Imagen 3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0BE3A494-9BCA-9295-7F9D-12538165E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9" name="Imagen 8" descr="Texto&#10;&#10;Descripción generada automáticamente">
            <a:extLst>
              <a:ext uri="{FF2B5EF4-FFF2-40B4-BE49-F238E27FC236}">
                <a16:creationId xmlns:a16="http://schemas.microsoft.com/office/drawing/2014/main" id="{B9A1AA7F-F4F7-9298-76E9-D01E62B97E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73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A12F2E8E-7BC7-C81F-23A4-C389B556DC5D}"/>
              </a:ext>
            </a:extLst>
          </p:cNvPr>
          <p:cNvSpPr/>
          <p:nvPr/>
        </p:nvSpPr>
        <p:spPr>
          <a:xfrm>
            <a:off x="0" y="0"/>
            <a:ext cx="48768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A98BDE0-B4AF-7012-0619-61926E10F252}"/>
              </a:ext>
            </a:extLst>
          </p:cNvPr>
          <p:cNvSpPr txBox="1"/>
          <p:nvPr/>
        </p:nvSpPr>
        <p:spPr>
          <a:xfrm>
            <a:off x="-369978" y="3709080"/>
            <a:ext cx="56167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solidFill>
                  <a:schemeClr val="bg1"/>
                </a:solidFill>
                <a:latin typeface="Eras Bold ITC" panose="020B0907030504020204" pitchFamily="34" charset="0"/>
              </a:rPr>
              <a:t>SUBDIRECCIÓN </a:t>
            </a:r>
          </a:p>
          <a:p>
            <a:pPr algn="ctr"/>
            <a:r>
              <a:rPr lang="es-MX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DE </a:t>
            </a:r>
            <a:r>
              <a:rPr lang="es-MX" sz="4000" dirty="0">
                <a:solidFill>
                  <a:srgbClr val="E9225C"/>
                </a:solidFill>
                <a:latin typeface="Eras Bold ITC" panose="020B0907030504020204" pitchFamily="34" charset="0"/>
              </a:rPr>
              <a:t>PLANEACIÓN</a:t>
            </a:r>
            <a:r>
              <a:rPr lang="es-MX" sz="40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</a:p>
          <a:p>
            <a:pPr algn="ctr"/>
            <a:r>
              <a:rPr lang="es-MX" sz="4400" dirty="0">
                <a:solidFill>
                  <a:srgbClr val="E9225C"/>
                </a:solidFill>
                <a:latin typeface="Eras Bold ITC" panose="020B0907030504020204" pitchFamily="34" charset="0"/>
              </a:rPr>
              <a:t>Y</a:t>
            </a:r>
            <a:r>
              <a:rPr lang="es-MX" sz="4400" dirty="0">
                <a:solidFill>
                  <a:schemeClr val="bg1"/>
                </a:solidFill>
                <a:latin typeface="Eras Bold ITC" panose="020B0907030504020204" pitchFamily="34" charset="0"/>
              </a:rPr>
              <a:t> </a:t>
            </a:r>
            <a:r>
              <a:rPr lang="es-MX" sz="4400" dirty="0">
                <a:solidFill>
                  <a:srgbClr val="E9225C"/>
                </a:solidFill>
                <a:latin typeface="Eras Bold ITC" panose="020B0907030504020204" pitchFamily="34" charset="0"/>
              </a:rPr>
              <a:t>EVALUACIÓN</a:t>
            </a:r>
          </a:p>
        </p:txBody>
      </p:sp>
      <p:pic>
        <p:nvPicPr>
          <p:cNvPr id="4098" name="Picture 2" descr="Medicament Vector Icon 20522807 Vector Art at Vecteezy">
            <a:extLst>
              <a:ext uri="{FF2B5EF4-FFF2-40B4-BE49-F238E27FC236}">
                <a16:creationId xmlns:a16="http://schemas.microsoft.com/office/drawing/2014/main" id="{BE4CE2D6-7C58-65C5-2271-C0D3F6B15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211" y="596900"/>
            <a:ext cx="2832100" cy="283210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 descr="Un par de personas sentadas en una mesa&#10;&#10;Descripción generada automáticamente con confianza baja">
            <a:extLst>
              <a:ext uri="{FF2B5EF4-FFF2-40B4-BE49-F238E27FC236}">
                <a16:creationId xmlns:a16="http://schemas.microsoft.com/office/drawing/2014/main" id="{9FCCD418-785E-DDA8-D6E2-5BF44A0B79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54" t="758" r="18174"/>
          <a:stretch/>
        </p:blipFill>
        <p:spPr>
          <a:xfrm>
            <a:off x="4876799" y="0"/>
            <a:ext cx="73152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812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s 5 mejores puntos de venta para farmacias | CCNegocios">
            <a:extLst>
              <a:ext uri="{FF2B5EF4-FFF2-40B4-BE49-F238E27FC236}">
                <a16:creationId xmlns:a16="http://schemas.microsoft.com/office/drawing/2014/main" id="{CB69E5E8-4195-8377-3074-EF1FAFF23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A384000-0504-FF43-7442-4EED65CAC376}"/>
              </a:ext>
            </a:extLst>
          </p:cNvPr>
          <p:cNvSpPr/>
          <p:nvPr/>
        </p:nvSpPr>
        <p:spPr>
          <a:xfrm>
            <a:off x="-1" y="0"/>
            <a:ext cx="12192000" cy="14173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55D39DB-0200-F986-FCBF-A3C74D6675BE}"/>
              </a:ext>
            </a:extLst>
          </p:cNvPr>
          <p:cNvSpPr txBox="1"/>
          <p:nvPr/>
        </p:nvSpPr>
        <p:spPr>
          <a:xfrm>
            <a:off x="335810" y="406131"/>
            <a:ext cx="7275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>
                <a:solidFill>
                  <a:schemeClr val="bg1"/>
                </a:solidFill>
                <a:latin typeface="Eras Bold ITC" panose="020B0907030504020204" pitchFamily="34" charset="0"/>
              </a:rPr>
              <a:t>Gasto en Farmacia Subrogada</a:t>
            </a:r>
            <a:endParaRPr lang="es-MX" sz="4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E24A8037-55F8-C65D-568D-9DEEF38A455C}"/>
              </a:ext>
            </a:extLst>
          </p:cNvPr>
          <p:cNvSpPr txBox="1"/>
          <p:nvPr/>
        </p:nvSpPr>
        <p:spPr>
          <a:xfrm rot="16200000">
            <a:off x="-2108" y="3864133"/>
            <a:ext cx="10196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05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7514411-011E-5BE0-9C11-9DD05D23F51C}"/>
              </a:ext>
            </a:extLst>
          </p:cNvPr>
          <p:cNvSpPr txBox="1"/>
          <p:nvPr/>
        </p:nvSpPr>
        <p:spPr>
          <a:xfrm>
            <a:off x="58761" y="8778208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$2,379,393.35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8ADFCB8-B029-B179-798B-1564ACF83435}"/>
              </a:ext>
            </a:extLst>
          </p:cNvPr>
          <p:cNvSpPr txBox="1"/>
          <p:nvPr/>
        </p:nvSpPr>
        <p:spPr>
          <a:xfrm>
            <a:off x="2844923" y="7372424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$3,354,230.95 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BC3D3B4-E6C2-8647-678F-71C8CAD3C9D5}"/>
              </a:ext>
            </a:extLst>
          </p:cNvPr>
          <p:cNvSpPr txBox="1"/>
          <p:nvPr/>
        </p:nvSpPr>
        <p:spPr>
          <a:xfrm>
            <a:off x="2093729" y="8470431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$2,762,750.88 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57D714DF-6B33-6272-9C68-27DF3103860F}"/>
              </a:ext>
            </a:extLst>
          </p:cNvPr>
          <p:cNvSpPr txBox="1"/>
          <p:nvPr/>
        </p:nvSpPr>
        <p:spPr>
          <a:xfrm>
            <a:off x="4527197" y="7497053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$3,211,456.29 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BDB54E16-F30E-9C91-053C-1988CC167E21}"/>
              </a:ext>
            </a:extLst>
          </p:cNvPr>
          <p:cNvSpPr txBox="1"/>
          <p:nvPr/>
        </p:nvSpPr>
        <p:spPr>
          <a:xfrm>
            <a:off x="5000395" y="8827830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$2,322,216.21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9279F74-43D2-6841-E607-5F038435E361}"/>
              </a:ext>
            </a:extLst>
          </p:cNvPr>
          <p:cNvSpPr txBox="1"/>
          <p:nvPr/>
        </p:nvSpPr>
        <p:spPr>
          <a:xfrm>
            <a:off x="6912232" y="7378991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$3,391,459.015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EA9E227-985F-C13E-4AFB-CA32B9CE2B77}"/>
              </a:ext>
            </a:extLst>
          </p:cNvPr>
          <p:cNvSpPr txBox="1"/>
          <p:nvPr/>
        </p:nvSpPr>
        <p:spPr>
          <a:xfrm>
            <a:off x="6819364" y="8673358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$2,484,199.74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AC2AF1B-C14B-88F4-15C6-9734888460B7}"/>
              </a:ext>
            </a:extLst>
          </p:cNvPr>
          <p:cNvSpPr txBox="1"/>
          <p:nvPr/>
        </p:nvSpPr>
        <p:spPr>
          <a:xfrm>
            <a:off x="8155377" y="8938769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$2,209,101.92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300435-B1DB-8A59-4278-BF66064D049E}"/>
              </a:ext>
            </a:extLst>
          </p:cNvPr>
          <p:cNvSpPr txBox="1"/>
          <p:nvPr/>
        </p:nvSpPr>
        <p:spPr>
          <a:xfrm>
            <a:off x="8968449" y="7486086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$3,271,165.73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C20CB65B-18E4-0A5E-D28A-2B2128735B84}"/>
              </a:ext>
            </a:extLst>
          </p:cNvPr>
          <p:cNvSpPr txBox="1"/>
          <p:nvPr/>
        </p:nvSpPr>
        <p:spPr>
          <a:xfrm>
            <a:off x="10096769" y="8017031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$3,215,789.85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9AC9A1F-AF3A-0837-9174-7C85A15CC203}"/>
              </a:ext>
            </a:extLst>
          </p:cNvPr>
          <p:cNvSpPr txBox="1"/>
          <p:nvPr/>
        </p:nvSpPr>
        <p:spPr>
          <a:xfrm>
            <a:off x="1908686" y="5402016"/>
            <a:ext cx="107844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JULIO                                                  AGOSTO                                               SEPTIEMBRE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C776002A-3EF6-F7B5-57C1-29A397D4D251}"/>
              </a:ext>
            </a:extLst>
          </p:cNvPr>
          <p:cNvSpPr/>
          <p:nvPr/>
        </p:nvSpPr>
        <p:spPr>
          <a:xfrm>
            <a:off x="0" y="6745962"/>
            <a:ext cx="12192000" cy="13127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aphicFrame>
        <p:nvGraphicFramePr>
          <p:cNvPr id="18" name="3 Gráfico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1143554"/>
              </p:ext>
            </p:extLst>
          </p:nvPr>
        </p:nvGraphicFramePr>
        <p:xfrm>
          <a:off x="335810" y="1587790"/>
          <a:ext cx="10784439" cy="4671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7209D779-31C0-2C80-0D47-20EEBFA76604}"/>
              </a:ext>
            </a:extLst>
          </p:cNvPr>
          <p:cNvSpPr txBox="1"/>
          <p:nvPr/>
        </p:nvSpPr>
        <p:spPr>
          <a:xfrm>
            <a:off x="1991488" y="3217445"/>
            <a:ext cx="168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$3,020,155.59 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77ADF56-5E2D-3BF2-E8BA-B2B777E14D03}"/>
              </a:ext>
            </a:extLst>
          </p:cNvPr>
          <p:cNvSpPr txBox="1"/>
          <p:nvPr/>
        </p:nvSpPr>
        <p:spPr>
          <a:xfrm>
            <a:off x="3240748" y="1817842"/>
            <a:ext cx="1682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$3,318,437.33 </a:t>
            </a:r>
          </a:p>
          <a:p>
            <a:pPr algn="ctr"/>
            <a:endParaRPr lang="es-MX" sz="1400" b="1" dirty="0">
              <a:solidFill>
                <a:srgbClr val="002060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B4A41D3-D411-D8BC-5766-BC0516B5345B}"/>
              </a:ext>
            </a:extLst>
          </p:cNvPr>
          <p:cNvSpPr txBox="1"/>
          <p:nvPr/>
        </p:nvSpPr>
        <p:spPr>
          <a:xfrm>
            <a:off x="1697016" y="5795972"/>
            <a:ext cx="4581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Gasto proyectado semanal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CE7F962C-9F1B-6D8E-5C4E-6D5347FACAF9}"/>
              </a:ext>
            </a:extLst>
          </p:cNvPr>
          <p:cNvSpPr txBox="1"/>
          <p:nvPr/>
        </p:nvSpPr>
        <p:spPr>
          <a:xfrm>
            <a:off x="2128220" y="6074490"/>
            <a:ext cx="4581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Gasto promedio 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0CA30D81-6DA4-661E-B48D-558DDC15BBF3}"/>
              </a:ext>
            </a:extLst>
          </p:cNvPr>
          <p:cNvSpPr txBox="1"/>
          <p:nvPr/>
        </p:nvSpPr>
        <p:spPr>
          <a:xfrm>
            <a:off x="2096599" y="6376092"/>
            <a:ext cx="45812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Gasto por semana</a:t>
            </a: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55AFCF37-5877-2AA2-E8B9-EE72B206A46E}"/>
              </a:ext>
            </a:extLst>
          </p:cNvPr>
          <p:cNvCxnSpPr>
            <a:cxnSpLocks/>
          </p:cNvCxnSpPr>
          <p:nvPr/>
        </p:nvCxnSpPr>
        <p:spPr>
          <a:xfrm>
            <a:off x="5189988" y="5962886"/>
            <a:ext cx="1628775" cy="0"/>
          </a:xfrm>
          <a:prstGeom prst="line">
            <a:avLst/>
          </a:prstGeom>
          <a:ln w="76200">
            <a:solidFill>
              <a:srgbClr val="0098C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4F014F2E-F628-0FD0-50AB-F213406C5509}"/>
              </a:ext>
            </a:extLst>
          </p:cNvPr>
          <p:cNvCxnSpPr>
            <a:cxnSpLocks/>
          </p:cNvCxnSpPr>
          <p:nvPr/>
        </p:nvCxnSpPr>
        <p:spPr>
          <a:xfrm>
            <a:off x="5189988" y="6257637"/>
            <a:ext cx="1628775" cy="0"/>
          </a:xfrm>
          <a:prstGeom prst="line">
            <a:avLst/>
          </a:prstGeom>
          <a:ln w="76200">
            <a:solidFill>
              <a:srgbClr val="D430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A0CCF966-796D-0137-B992-A901ACE7A3FD}"/>
              </a:ext>
            </a:extLst>
          </p:cNvPr>
          <p:cNvCxnSpPr>
            <a:cxnSpLocks/>
          </p:cNvCxnSpPr>
          <p:nvPr/>
        </p:nvCxnSpPr>
        <p:spPr>
          <a:xfrm>
            <a:off x="5189988" y="6506897"/>
            <a:ext cx="162877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7EBCB3B1-5269-16CE-454E-32971B46AED9}"/>
              </a:ext>
            </a:extLst>
          </p:cNvPr>
          <p:cNvSpPr txBox="1"/>
          <p:nvPr/>
        </p:nvSpPr>
        <p:spPr>
          <a:xfrm>
            <a:off x="6741078" y="5771924"/>
            <a:ext cx="1814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0" u="none" strike="noStrike" dirty="0">
                <a:solidFill>
                  <a:srgbClr val="0098CB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$2,648,934.58 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5036E2D-50CB-4F95-D753-31C718EC0C77}"/>
              </a:ext>
            </a:extLst>
          </p:cNvPr>
          <p:cNvSpPr txBox="1"/>
          <p:nvPr/>
        </p:nvSpPr>
        <p:spPr>
          <a:xfrm>
            <a:off x="6741078" y="6096392"/>
            <a:ext cx="18145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600" b="1" i="0" u="none" strike="noStrike" dirty="0">
                <a:solidFill>
                  <a:srgbClr val="C25A6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600" b="1" i="0" u="none" strike="noStrike" dirty="0">
                <a:solidFill>
                  <a:srgbClr val="D430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$3,065,222.73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8901FCC-C87F-E1B2-D499-9809BBEDA8B7}"/>
              </a:ext>
            </a:extLst>
          </p:cNvPr>
          <p:cNvSpPr txBox="1"/>
          <p:nvPr/>
        </p:nvSpPr>
        <p:spPr>
          <a:xfrm>
            <a:off x="3473772" y="3584276"/>
            <a:ext cx="1682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$2,930,563.08 </a:t>
            </a:r>
          </a:p>
          <a:p>
            <a:pPr algn="ctr"/>
            <a:endParaRPr lang="es-MX" sz="1400" b="1" dirty="0">
              <a:solidFill>
                <a:srgbClr val="002060"/>
              </a:solidFill>
              <a:latin typeface="Arial" panose="020B0604020202020204" pitchFamily="34" charset="0"/>
              <a:ea typeface="Roboto" pitchFamily="2" charset="0"/>
              <a:cs typeface="Arial" panose="020B0604020202020204" pitchFamily="34" charset="0"/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008E146-4645-79BA-2FD4-CE7EA60702C0}"/>
              </a:ext>
            </a:extLst>
          </p:cNvPr>
          <p:cNvSpPr txBox="1"/>
          <p:nvPr/>
        </p:nvSpPr>
        <p:spPr>
          <a:xfrm>
            <a:off x="5058804" y="3428479"/>
            <a:ext cx="168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 $2,961,078.26 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B2D91C7C-4D9F-C900-A045-9EDB1B9D4E12}"/>
              </a:ext>
            </a:extLst>
          </p:cNvPr>
          <p:cNvSpPr txBox="1"/>
          <p:nvPr/>
        </p:nvSpPr>
        <p:spPr>
          <a:xfrm>
            <a:off x="5437116" y="1669117"/>
            <a:ext cx="168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  $3,331,922.75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4CE9D4E-2CA3-2511-C94E-11EF1A61B1EE}"/>
              </a:ext>
            </a:extLst>
          </p:cNvPr>
          <p:cNvSpPr txBox="1"/>
          <p:nvPr/>
        </p:nvSpPr>
        <p:spPr>
          <a:xfrm>
            <a:off x="6677836" y="3070249"/>
            <a:ext cx="168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   $3,049,829.23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97E3CF0-5E2F-2416-361B-8A3977DC38CD}"/>
              </a:ext>
            </a:extLst>
          </p:cNvPr>
          <p:cNvSpPr txBox="1"/>
          <p:nvPr/>
        </p:nvSpPr>
        <p:spPr>
          <a:xfrm>
            <a:off x="8054900" y="2127934"/>
            <a:ext cx="168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</a:t>
            </a:r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    $3,208,405.63 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46998D3-5803-E901-EC9E-21DC3461CB87}"/>
              </a:ext>
            </a:extLst>
          </p:cNvPr>
          <p:cNvSpPr txBox="1"/>
          <p:nvPr/>
        </p:nvSpPr>
        <p:spPr>
          <a:xfrm>
            <a:off x="9537289" y="4196982"/>
            <a:ext cx="16822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 $ 2,771,861.06 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6A9C48EA-D1FD-B902-992D-7E024E938896}"/>
              </a:ext>
            </a:extLst>
          </p:cNvPr>
          <p:cNvSpPr txBox="1"/>
          <p:nvPr/>
        </p:nvSpPr>
        <p:spPr>
          <a:xfrm>
            <a:off x="7954328" y="3859654"/>
            <a:ext cx="1682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es-MX" sz="1400" b="1" dirty="0">
                <a:solidFill>
                  <a:srgbClr val="002060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$ 2,795,111.86 </a:t>
            </a:r>
          </a:p>
        </p:txBody>
      </p:sp>
      <p:sp>
        <p:nvSpPr>
          <p:cNvPr id="40" name="CuadroTexto 39">
            <a:extLst>
              <a:ext uri="{FF2B5EF4-FFF2-40B4-BE49-F238E27FC236}">
                <a16:creationId xmlns:a16="http://schemas.microsoft.com/office/drawing/2014/main" id="{1F709E45-5CA4-A246-7E02-83093B543A2D}"/>
              </a:ext>
            </a:extLst>
          </p:cNvPr>
          <p:cNvSpPr txBox="1"/>
          <p:nvPr/>
        </p:nvSpPr>
        <p:spPr>
          <a:xfrm>
            <a:off x="9671057" y="3056491"/>
            <a:ext cx="18145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MX" sz="1400" b="1" i="0" u="none" strike="noStrike" dirty="0">
                <a:solidFill>
                  <a:srgbClr val="D430B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$3,065,222.73 </a:t>
            </a:r>
          </a:p>
        </p:txBody>
      </p:sp>
      <p:pic>
        <p:nvPicPr>
          <p:cNvPr id="41" name="Imagen 40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C9DCB8B2-73D6-B3ED-A4E5-8C14E7E1C7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620" y="246150"/>
            <a:ext cx="1395269" cy="919787"/>
          </a:xfrm>
          <a:prstGeom prst="rect">
            <a:avLst/>
          </a:prstGeom>
        </p:spPr>
      </p:pic>
      <p:pic>
        <p:nvPicPr>
          <p:cNvPr id="42" name="Imagen 41" descr="Texto&#10;&#10;Descripción generada automáticamente">
            <a:extLst>
              <a:ext uri="{FF2B5EF4-FFF2-40B4-BE49-F238E27FC236}">
                <a16:creationId xmlns:a16="http://schemas.microsoft.com/office/drawing/2014/main" id="{64278EAE-8432-3AF8-0719-9D8F7CE5E0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436" y="213833"/>
            <a:ext cx="2251903" cy="9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42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670</TotalTime>
  <Words>2785</Words>
  <Application>Microsoft Office PowerPoint</Application>
  <PresentationFormat>Panorámica</PresentationFormat>
  <Paragraphs>1173</Paragraphs>
  <Slides>39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50" baseType="lpstr">
      <vt:lpstr>Aptos</vt:lpstr>
      <vt:lpstr>Aptos Display</vt:lpstr>
      <vt:lpstr>Aptos Narrow</vt:lpstr>
      <vt:lpstr>Arial</vt:lpstr>
      <vt:lpstr>Calibri</vt:lpstr>
      <vt:lpstr>Century Gothic</vt:lpstr>
      <vt:lpstr>DM Sans</vt:lpstr>
      <vt:lpstr>Eras Bold ITC</vt:lpstr>
      <vt:lpstr>Roboto</vt:lpstr>
      <vt:lpstr>Times New Roman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Ramiro Arturo Hernández</dc:creator>
  <cp:lastModifiedBy>Impe 1</cp:lastModifiedBy>
  <cp:revision>8</cp:revision>
  <dcterms:created xsi:type="dcterms:W3CDTF">2024-10-23T21:16:25Z</dcterms:created>
  <dcterms:modified xsi:type="dcterms:W3CDTF">2024-10-30T19:39:18Z</dcterms:modified>
</cp:coreProperties>
</file>