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2"/>
  </p:notesMasterIdLst>
  <p:sldIdLst>
    <p:sldId id="256" r:id="rId2"/>
    <p:sldId id="323" r:id="rId3"/>
    <p:sldId id="258" r:id="rId4"/>
    <p:sldId id="275" r:id="rId5"/>
    <p:sldId id="260" r:id="rId6"/>
    <p:sldId id="327" r:id="rId7"/>
    <p:sldId id="315" r:id="rId8"/>
    <p:sldId id="261" r:id="rId9"/>
    <p:sldId id="316" r:id="rId10"/>
    <p:sldId id="317" r:id="rId11"/>
    <p:sldId id="318" r:id="rId12"/>
    <p:sldId id="268" r:id="rId13"/>
    <p:sldId id="322" r:id="rId14"/>
    <p:sldId id="264" r:id="rId15"/>
    <p:sldId id="320" r:id="rId16"/>
    <p:sldId id="278" r:id="rId17"/>
    <p:sldId id="321" r:id="rId18"/>
    <p:sldId id="274" r:id="rId19"/>
    <p:sldId id="329" r:id="rId20"/>
    <p:sldId id="293" r:id="rId21"/>
  </p:sldIdLst>
  <p:sldSz cx="9144000" cy="5143500" type="screen16x9"/>
  <p:notesSz cx="6858000" cy="9144000"/>
  <p:embeddedFontLst>
    <p:embeddedFont>
      <p:font typeface="Dela Gothic One" panose="020B0604020202020204" charset="-128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Inter" panose="020B0604020202020204" charset="0"/>
      <p:regular r:id="rId32"/>
      <p:bold r:id="rId33"/>
    </p:embeddedFont>
    <p:embeddedFont>
      <p:font typeface="PT Sans" panose="020B0503020203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7DD3"/>
    <a:srgbClr val="FF9832"/>
    <a:srgbClr val="011893"/>
    <a:srgbClr val="6FA7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E5F06DB-8E02-4696-9F06-D8ECE2F03D9C}">
  <a:tblStyle styleId="{CE5F06DB-8E02-4696-9F06-D8ECE2F03D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/>
    <p:restoredTop sz="94578"/>
  </p:normalViewPr>
  <p:slideViewPr>
    <p:cSldViewPr snapToGrid="0" snapToObjects="1">
      <p:cViewPr varScale="1">
        <p:scale>
          <a:sx n="107" d="100"/>
          <a:sy n="107" d="100"/>
        </p:scale>
        <p:origin x="77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87171795833199E-2"/>
          <c:y val="0.13154699803149605"/>
          <c:w val="0.893757991789488"/>
          <c:h val="0.704922490157480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invertIfNegative val="0"/>
          <c:cat>
            <c:numRef>
              <c:f>Hoja1!$A$2:$A$26</c:f>
              <c:numCache>
                <c:formatCode>General</c:formatCode>
                <c:ptCount val="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</c:numCache>
            </c:numRef>
          </c:cat>
          <c:val>
            <c:numRef>
              <c:f>Hoja1!$B$2:$B$26</c:f>
              <c:numCache>
                <c:formatCode>0%</c:formatCode>
                <c:ptCount val="25"/>
                <c:pt idx="0">
                  <c:v>0.2</c:v>
                </c:pt>
                <c:pt idx="1">
                  <c:v>0.19</c:v>
                </c:pt>
                <c:pt idx="2">
                  <c:v>0.18</c:v>
                </c:pt>
                <c:pt idx="3">
                  <c:v>0.17</c:v>
                </c:pt>
                <c:pt idx="4">
                  <c:v>0.16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0.15</c:v>
                </c:pt>
                <c:pt idx="12">
                  <c:v>0.15</c:v>
                </c:pt>
                <c:pt idx="13">
                  <c:v>0.15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0.15</c:v>
                </c:pt>
                <c:pt idx="18">
                  <c:v>0.15</c:v>
                </c:pt>
                <c:pt idx="19">
                  <c:v>0.15</c:v>
                </c:pt>
                <c:pt idx="20">
                  <c:v>0.16</c:v>
                </c:pt>
                <c:pt idx="21">
                  <c:v>0.17</c:v>
                </c:pt>
                <c:pt idx="22">
                  <c:v>0.18</c:v>
                </c:pt>
                <c:pt idx="23">
                  <c:v>0.19</c:v>
                </c:pt>
                <c:pt idx="2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30-4FBD-AB71-D70A52829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-84"/>
        <c:axId val="127113920"/>
        <c:axId val="127113088"/>
      </c:barChart>
      <c:catAx>
        <c:axId val="12711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113088"/>
        <c:crosses val="autoZero"/>
        <c:auto val="1"/>
        <c:lblAlgn val="ctr"/>
        <c:lblOffset val="100"/>
        <c:noMultiLvlLbl val="0"/>
      </c:catAx>
      <c:valAx>
        <c:axId val="12711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11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2060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36fbf8742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36fbf8742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404977dc0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404977dc0b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1404977dc0b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1404977dc0b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399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11fd100d434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11fd100d434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81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eba1a568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eba1a568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eba1a568b6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eba1a568b6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1404977dc0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1404977dc0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eba1a568b6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eba1a568b6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2511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eba1a568b6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eba1a568b6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eba1a568b6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eba1a568b6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204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eba1a568b6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eba1a568b6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798300" y="3184250"/>
            <a:ext cx="7547400" cy="1235100"/>
          </a:xfrm>
          <a:prstGeom prst="roundRect">
            <a:avLst>
              <a:gd name="adj" fmla="val 1108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5975" y="597225"/>
            <a:ext cx="7723200" cy="16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5975" y="2452038"/>
            <a:ext cx="63501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816325" y="521950"/>
            <a:ext cx="7511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816325" y="4614125"/>
            <a:ext cx="7511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14;p2"/>
          <p:cNvSpPr/>
          <p:nvPr/>
        </p:nvSpPr>
        <p:spPr>
          <a:xfrm rot="-5400000" flipH="1">
            <a:off x="7318402" y="4815338"/>
            <a:ext cx="111900" cy="1038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5400000" flipH="1">
            <a:off x="2329288" y="226163"/>
            <a:ext cx="114300" cy="1002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3"/>
          </p:nvPr>
        </p:nvSpPr>
        <p:spPr>
          <a:xfrm>
            <a:off x="741550" y="87250"/>
            <a:ext cx="1592100" cy="35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4"/>
          </p:nvPr>
        </p:nvSpPr>
        <p:spPr>
          <a:xfrm>
            <a:off x="7507475" y="4687400"/>
            <a:ext cx="910200" cy="35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"/>
          <p:cNvSpPr txBox="1">
            <a:spLocks noGrp="1"/>
          </p:cNvSpPr>
          <p:nvPr>
            <p:ph type="title" hasCustomPrompt="1"/>
          </p:nvPr>
        </p:nvSpPr>
        <p:spPr>
          <a:xfrm>
            <a:off x="2613750" y="1024925"/>
            <a:ext cx="3916500" cy="57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51" name="Google Shape;251;p30"/>
          <p:cNvSpPr txBox="1">
            <a:spLocks noGrp="1"/>
          </p:cNvSpPr>
          <p:nvPr>
            <p:ph type="subTitle" idx="1"/>
          </p:nvPr>
        </p:nvSpPr>
        <p:spPr>
          <a:xfrm>
            <a:off x="2370325" y="1518200"/>
            <a:ext cx="4403400" cy="43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52" name="Google Shape;252;p30"/>
          <p:cNvSpPr txBox="1">
            <a:spLocks noGrp="1"/>
          </p:cNvSpPr>
          <p:nvPr>
            <p:ph type="title" idx="2" hasCustomPrompt="1"/>
          </p:nvPr>
        </p:nvSpPr>
        <p:spPr>
          <a:xfrm>
            <a:off x="2613750" y="2190302"/>
            <a:ext cx="3916500" cy="57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53" name="Google Shape;253;p30"/>
          <p:cNvSpPr txBox="1">
            <a:spLocks noGrp="1"/>
          </p:cNvSpPr>
          <p:nvPr>
            <p:ph type="subTitle" idx="3"/>
          </p:nvPr>
        </p:nvSpPr>
        <p:spPr>
          <a:xfrm>
            <a:off x="2370325" y="2689281"/>
            <a:ext cx="4403400" cy="43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title" idx="4" hasCustomPrompt="1"/>
          </p:nvPr>
        </p:nvSpPr>
        <p:spPr>
          <a:xfrm>
            <a:off x="2613750" y="3354351"/>
            <a:ext cx="3916500" cy="57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55" name="Google Shape;255;p30"/>
          <p:cNvSpPr txBox="1">
            <a:spLocks noGrp="1"/>
          </p:cNvSpPr>
          <p:nvPr>
            <p:ph type="subTitle" idx="5"/>
          </p:nvPr>
        </p:nvSpPr>
        <p:spPr>
          <a:xfrm>
            <a:off x="2370325" y="3840475"/>
            <a:ext cx="4403400" cy="430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cxnSp>
        <p:nvCxnSpPr>
          <p:cNvPr id="256" name="Google Shape;256;p30"/>
          <p:cNvCxnSpPr/>
          <p:nvPr/>
        </p:nvCxnSpPr>
        <p:spPr>
          <a:xfrm>
            <a:off x="723850" y="4614120"/>
            <a:ext cx="7690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7" name="Google Shape;257;p30"/>
          <p:cNvCxnSpPr/>
          <p:nvPr/>
        </p:nvCxnSpPr>
        <p:spPr>
          <a:xfrm>
            <a:off x="723750" y="521950"/>
            <a:ext cx="7701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Google Shape;291;p34"/>
          <p:cNvCxnSpPr/>
          <p:nvPr/>
        </p:nvCxnSpPr>
        <p:spPr>
          <a:xfrm>
            <a:off x="723850" y="4614120"/>
            <a:ext cx="7690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2" name="Google Shape;292;p34"/>
          <p:cNvCxnSpPr/>
          <p:nvPr/>
        </p:nvCxnSpPr>
        <p:spPr>
          <a:xfrm>
            <a:off x="723750" y="521950"/>
            <a:ext cx="7701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3" name="Google Shape;293;p34"/>
          <p:cNvSpPr/>
          <p:nvPr/>
        </p:nvSpPr>
        <p:spPr>
          <a:xfrm rot="-5400000" flipH="1">
            <a:off x="7318402" y="4815338"/>
            <a:ext cx="111900" cy="1038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4"/>
          <p:cNvSpPr/>
          <p:nvPr/>
        </p:nvSpPr>
        <p:spPr>
          <a:xfrm rot="5400000" flipH="1">
            <a:off x="2329288" y="226163"/>
            <a:ext cx="114300" cy="100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/>
          <p:cNvSpPr/>
          <p:nvPr/>
        </p:nvSpPr>
        <p:spPr>
          <a:xfrm rot="5400000" flipH="1">
            <a:off x="2329288" y="226163"/>
            <a:ext cx="114300" cy="100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7" name="Google Shape;297;p35"/>
          <p:cNvCxnSpPr/>
          <p:nvPr/>
        </p:nvCxnSpPr>
        <p:spPr>
          <a:xfrm>
            <a:off x="716725" y="971675"/>
            <a:ext cx="7716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8" name="Google Shape;298;p35"/>
          <p:cNvSpPr/>
          <p:nvPr/>
        </p:nvSpPr>
        <p:spPr>
          <a:xfrm rot="-5400000" flipH="1">
            <a:off x="7318402" y="4815338"/>
            <a:ext cx="111900" cy="1038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9" name="Google Shape;299;p35"/>
          <p:cNvCxnSpPr/>
          <p:nvPr/>
        </p:nvCxnSpPr>
        <p:spPr>
          <a:xfrm>
            <a:off x="731228" y="4614125"/>
            <a:ext cx="7686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1654500" y="1655875"/>
            <a:ext cx="6666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 idx="2" hasCustomPrompt="1"/>
          </p:nvPr>
        </p:nvSpPr>
        <p:spPr>
          <a:xfrm>
            <a:off x="6917324" y="697136"/>
            <a:ext cx="1403100" cy="78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1"/>
          </p:nvPr>
        </p:nvSpPr>
        <p:spPr>
          <a:xfrm>
            <a:off x="3062924" y="2689427"/>
            <a:ext cx="52575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/>
          <p:nvPr/>
        </p:nvSpPr>
        <p:spPr>
          <a:xfrm rot="5400000" flipH="1">
            <a:off x="2329288" y="226163"/>
            <a:ext cx="114300" cy="100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2" name="Google Shape;152;p21"/>
          <p:cNvCxnSpPr/>
          <p:nvPr/>
        </p:nvCxnSpPr>
        <p:spPr>
          <a:xfrm>
            <a:off x="720000" y="521950"/>
            <a:ext cx="770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" name="Google Shape;153;p21"/>
          <p:cNvSpPr/>
          <p:nvPr/>
        </p:nvSpPr>
        <p:spPr>
          <a:xfrm rot="-5400000" flipH="1">
            <a:off x="7318402" y="4815338"/>
            <a:ext cx="111900" cy="1038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4" name="Google Shape;154;p21"/>
          <p:cNvCxnSpPr/>
          <p:nvPr/>
        </p:nvCxnSpPr>
        <p:spPr>
          <a:xfrm>
            <a:off x="720000" y="4614125"/>
            <a:ext cx="770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21"/>
          <p:cNvSpPr>
            <a:spLocks noGrp="1"/>
          </p:cNvSpPr>
          <p:nvPr>
            <p:ph type="pic" idx="3"/>
          </p:nvPr>
        </p:nvSpPr>
        <p:spPr>
          <a:xfrm>
            <a:off x="754463" y="3239830"/>
            <a:ext cx="3614400" cy="1078800"/>
          </a:xfrm>
          <a:prstGeom prst="roundRect">
            <a:avLst>
              <a:gd name="adj" fmla="val 13515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21"/>
          <p:cNvSpPr>
            <a:spLocks noGrp="1"/>
          </p:cNvSpPr>
          <p:nvPr>
            <p:ph type="pic" idx="4"/>
          </p:nvPr>
        </p:nvSpPr>
        <p:spPr>
          <a:xfrm>
            <a:off x="4775138" y="3239830"/>
            <a:ext cx="3614400" cy="1078800"/>
          </a:xfrm>
          <a:prstGeom prst="roundRect">
            <a:avLst>
              <a:gd name="adj" fmla="val 13515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21"/>
          <p:cNvSpPr txBox="1">
            <a:spLocks noGrp="1"/>
          </p:cNvSpPr>
          <p:nvPr>
            <p:ph type="subTitle" idx="5"/>
          </p:nvPr>
        </p:nvSpPr>
        <p:spPr>
          <a:xfrm>
            <a:off x="741550" y="87250"/>
            <a:ext cx="1592100" cy="35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subTitle" idx="6"/>
          </p:nvPr>
        </p:nvSpPr>
        <p:spPr>
          <a:xfrm>
            <a:off x="7507475" y="4687400"/>
            <a:ext cx="910200" cy="35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2328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 txBox="1">
            <a:spLocks noGrp="1"/>
          </p:cNvSpPr>
          <p:nvPr>
            <p:ph type="title"/>
          </p:nvPr>
        </p:nvSpPr>
        <p:spPr>
          <a:xfrm>
            <a:off x="1455150" y="540000"/>
            <a:ext cx="6233700" cy="105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type="subTitle" idx="1"/>
          </p:nvPr>
        </p:nvSpPr>
        <p:spPr>
          <a:xfrm>
            <a:off x="1455150" y="2390064"/>
            <a:ext cx="6233700" cy="109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3" name="Google Shape;283;p33"/>
          <p:cNvCxnSpPr/>
          <p:nvPr/>
        </p:nvCxnSpPr>
        <p:spPr>
          <a:xfrm>
            <a:off x="720000" y="521950"/>
            <a:ext cx="7704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33"/>
          <p:cNvCxnSpPr/>
          <p:nvPr/>
        </p:nvCxnSpPr>
        <p:spPr>
          <a:xfrm>
            <a:off x="720000" y="4614125"/>
            <a:ext cx="7704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5" name="Google Shape;285;p33"/>
          <p:cNvSpPr/>
          <p:nvPr/>
        </p:nvSpPr>
        <p:spPr>
          <a:xfrm rot="-5400000" flipH="1">
            <a:off x="7318402" y="4815338"/>
            <a:ext cx="111900" cy="1038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3"/>
          <p:cNvSpPr txBox="1"/>
          <p:nvPr/>
        </p:nvSpPr>
        <p:spPr>
          <a:xfrm>
            <a:off x="1839150" y="3661988"/>
            <a:ext cx="54657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CREDITS:</a:t>
            </a: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This presentation template was created by</a:t>
            </a:r>
            <a:r>
              <a:rPr lang="en" sz="12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</a:t>
            </a: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and includes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, and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2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7" name="Google Shape;287;p33"/>
          <p:cNvSpPr/>
          <p:nvPr/>
        </p:nvSpPr>
        <p:spPr>
          <a:xfrm rot="5400000" flipH="1">
            <a:off x="2329288" y="226163"/>
            <a:ext cx="114300" cy="100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3"/>
          <p:cNvSpPr txBox="1">
            <a:spLocks noGrp="1"/>
          </p:cNvSpPr>
          <p:nvPr>
            <p:ph type="subTitle" idx="2"/>
          </p:nvPr>
        </p:nvSpPr>
        <p:spPr>
          <a:xfrm>
            <a:off x="741550" y="87250"/>
            <a:ext cx="1592100" cy="35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9pPr>
          </a:lstStyle>
          <a:p>
            <a:endParaRPr/>
          </a:p>
        </p:txBody>
      </p:sp>
      <p:sp>
        <p:nvSpPr>
          <p:cNvPr id="289" name="Google Shape;289;p33"/>
          <p:cNvSpPr txBox="1">
            <a:spLocks noGrp="1"/>
          </p:cNvSpPr>
          <p:nvPr>
            <p:ph type="subTitle" idx="3"/>
          </p:nvPr>
        </p:nvSpPr>
        <p:spPr>
          <a:xfrm>
            <a:off x="7507475" y="4687400"/>
            <a:ext cx="910200" cy="35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10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901641" y="2325842"/>
            <a:ext cx="4268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901641" y="1367103"/>
            <a:ext cx="1403100" cy="78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901641" y="3359397"/>
            <a:ext cx="42684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 rot="-5400000" flipH="1">
            <a:off x="7318402" y="4815338"/>
            <a:ext cx="111900" cy="1038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5400000" flipH="1">
            <a:off x="2329288" y="226163"/>
            <a:ext cx="114300" cy="100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4" name="Google Shape;24;p3"/>
          <p:cNvCxnSpPr/>
          <p:nvPr/>
        </p:nvCxnSpPr>
        <p:spPr>
          <a:xfrm>
            <a:off x="720000" y="521950"/>
            <a:ext cx="770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5;p3"/>
          <p:cNvCxnSpPr/>
          <p:nvPr/>
        </p:nvCxnSpPr>
        <p:spPr>
          <a:xfrm>
            <a:off x="720000" y="4614125"/>
            <a:ext cx="770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5524025" y="1013925"/>
            <a:ext cx="2772900" cy="3305400"/>
          </a:xfrm>
          <a:prstGeom prst="roundRect">
            <a:avLst>
              <a:gd name="adj" fmla="val 7812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" name="Google Shape;27;p3"/>
          <p:cNvSpPr txBox="1">
            <a:spLocks noGrp="1"/>
          </p:cNvSpPr>
          <p:nvPr>
            <p:ph type="subTitle" idx="4"/>
          </p:nvPr>
        </p:nvSpPr>
        <p:spPr>
          <a:xfrm>
            <a:off x="741550" y="87250"/>
            <a:ext cx="1592100" cy="35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5"/>
          </p:nvPr>
        </p:nvSpPr>
        <p:spPr>
          <a:xfrm>
            <a:off x="7507475" y="4687400"/>
            <a:ext cx="910200" cy="35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000" y="539881"/>
            <a:ext cx="7704000" cy="3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710400" y="971675"/>
            <a:ext cx="7723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4"/>
          <p:cNvSpPr txBox="1">
            <a:spLocks noGrp="1"/>
          </p:cNvSpPr>
          <p:nvPr>
            <p:ph type="subTitle" idx="1"/>
          </p:nvPr>
        </p:nvSpPr>
        <p:spPr>
          <a:xfrm>
            <a:off x="725975" y="971675"/>
            <a:ext cx="7704000" cy="529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subTitle" idx="1"/>
          </p:nvPr>
        </p:nvSpPr>
        <p:spPr>
          <a:xfrm>
            <a:off x="847016" y="1596561"/>
            <a:ext cx="3852000" cy="23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725975" y="4614125"/>
            <a:ext cx="7692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7"/>
          <p:cNvCxnSpPr/>
          <p:nvPr/>
        </p:nvCxnSpPr>
        <p:spPr>
          <a:xfrm>
            <a:off x="710400" y="971675"/>
            <a:ext cx="7723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" name="Google Shape;50;p7"/>
          <p:cNvSpPr>
            <a:spLocks noGrp="1"/>
          </p:cNvSpPr>
          <p:nvPr>
            <p:ph type="pic" idx="2"/>
          </p:nvPr>
        </p:nvSpPr>
        <p:spPr>
          <a:xfrm>
            <a:off x="5004725" y="1597638"/>
            <a:ext cx="3292200" cy="2394900"/>
          </a:xfrm>
          <a:prstGeom prst="roundRect">
            <a:avLst>
              <a:gd name="adj" fmla="val 7812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720000" y="549734"/>
            <a:ext cx="77040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2"/>
          </p:nvPr>
        </p:nvSpPr>
        <p:spPr>
          <a:xfrm>
            <a:off x="720000" y="1549297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720000" y="192720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3"/>
          </p:nvPr>
        </p:nvSpPr>
        <p:spPr>
          <a:xfrm>
            <a:off x="3419250" y="1549297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4"/>
          </p:nvPr>
        </p:nvSpPr>
        <p:spPr>
          <a:xfrm>
            <a:off x="3419250" y="192720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5"/>
          </p:nvPr>
        </p:nvSpPr>
        <p:spPr>
          <a:xfrm>
            <a:off x="719975" y="324890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6"/>
          </p:nvPr>
        </p:nvSpPr>
        <p:spPr>
          <a:xfrm>
            <a:off x="719975" y="362681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7"/>
          </p:nvPr>
        </p:nvSpPr>
        <p:spPr>
          <a:xfrm>
            <a:off x="3419225" y="324890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8"/>
          </p:nvPr>
        </p:nvSpPr>
        <p:spPr>
          <a:xfrm>
            <a:off x="3419225" y="362681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9"/>
          </p:nvPr>
        </p:nvSpPr>
        <p:spPr>
          <a:xfrm>
            <a:off x="6118545" y="1549297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3"/>
          </p:nvPr>
        </p:nvSpPr>
        <p:spPr>
          <a:xfrm>
            <a:off x="6118545" y="192720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14"/>
          </p:nvPr>
        </p:nvSpPr>
        <p:spPr>
          <a:xfrm>
            <a:off x="6118520" y="324890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5"/>
          </p:nvPr>
        </p:nvSpPr>
        <p:spPr>
          <a:xfrm>
            <a:off x="6118520" y="362681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16" hasCustomPrompt="1"/>
          </p:nvPr>
        </p:nvSpPr>
        <p:spPr>
          <a:xfrm>
            <a:off x="720000" y="1111954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7" hasCustomPrompt="1"/>
          </p:nvPr>
        </p:nvSpPr>
        <p:spPr>
          <a:xfrm>
            <a:off x="719975" y="280873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18" hasCustomPrompt="1"/>
          </p:nvPr>
        </p:nvSpPr>
        <p:spPr>
          <a:xfrm>
            <a:off x="3419250" y="1111954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19" hasCustomPrompt="1"/>
          </p:nvPr>
        </p:nvSpPr>
        <p:spPr>
          <a:xfrm>
            <a:off x="3419225" y="280873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20" hasCustomPrompt="1"/>
          </p:nvPr>
        </p:nvSpPr>
        <p:spPr>
          <a:xfrm>
            <a:off x="6118545" y="1106924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21" hasCustomPrompt="1"/>
          </p:nvPr>
        </p:nvSpPr>
        <p:spPr>
          <a:xfrm>
            <a:off x="6118520" y="280873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cxnSp>
        <p:nvCxnSpPr>
          <p:cNvPr id="103" name="Google Shape;103;p13"/>
          <p:cNvCxnSpPr/>
          <p:nvPr/>
        </p:nvCxnSpPr>
        <p:spPr>
          <a:xfrm>
            <a:off x="723850" y="4614120"/>
            <a:ext cx="7690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3"/>
          <p:cNvCxnSpPr/>
          <p:nvPr/>
        </p:nvCxnSpPr>
        <p:spPr>
          <a:xfrm>
            <a:off x="731225" y="971675"/>
            <a:ext cx="767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3241015" y="1986262"/>
            <a:ext cx="4898700" cy="1650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 idx="2" hasCustomPrompt="1"/>
          </p:nvPr>
        </p:nvSpPr>
        <p:spPr>
          <a:xfrm>
            <a:off x="3135328" y="916525"/>
            <a:ext cx="17514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2" name="Google Shape;162;p22"/>
          <p:cNvSpPr txBox="1">
            <a:spLocks noGrp="1"/>
          </p:cNvSpPr>
          <p:nvPr>
            <p:ph type="subTitle" idx="1"/>
          </p:nvPr>
        </p:nvSpPr>
        <p:spPr>
          <a:xfrm>
            <a:off x="3241015" y="3809975"/>
            <a:ext cx="4898700" cy="41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2"/>
          <p:cNvSpPr/>
          <p:nvPr/>
        </p:nvSpPr>
        <p:spPr>
          <a:xfrm rot="-5400000" flipH="1">
            <a:off x="7318402" y="4815338"/>
            <a:ext cx="111900" cy="1038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2"/>
          <p:cNvSpPr/>
          <p:nvPr/>
        </p:nvSpPr>
        <p:spPr>
          <a:xfrm rot="5400000" flipH="1">
            <a:off x="2329288" y="226163"/>
            <a:ext cx="114300" cy="100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5" name="Google Shape;165;p22"/>
          <p:cNvCxnSpPr/>
          <p:nvPr/>
        </p:nvCxnSpPr>
        <p:spPr>
          <a:xfrm>
            <a:off x="720000" y="521950"/>
            <a:ext cx="770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2"/>
          <p:cNvCxnSpPr/>
          <p:nvPr/>
        </p:nvCxnSpPr>
        <p:spPr>
          <a:xfrm>
            <a:off x="720000" y="4614125"/>
            <a:ext cx="770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" name="Google Shape;167;p22"/>
          <p:cNvSpPr>
            <a:spLocks noGrp="1"/>
          </p:cNvSpPr>
          <p:nvPr>
            <p:ph type="pic" idx="3"/>
          </p:nvPr>
        </p:nvSpPr>
        <p:spPr>
          <a:xfrm>
            <a:off x="1034975" y="1093500"/>
            <a:ext cx="1945500" cy="2956500"/>
          </a:xfrm>
          <a:prstGeom prst="roundRect">
            <a:avLst>
              <a:gd name="adj" fmla="val 10937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2"/>
          <p:cNvSpPr txBox="1">
            <a:spLocks noGrp="1"/>
          </p:cNvSpPr>
          <p:nvPr>
            <p:ph type="subTitle" idx="4"/>
          </p:nvPr>
        </p:nvSpPr>
        <p:spPr>
          <a:xfrm>
            <a:off x="741550" y="87250"/>
            <a:ext cx="1592100" cy="35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subTitle" idx="5"/>
          </p:nvPr>
        </p:nvSpPr>
        <p:spPr>
          <a:xfrm>
            <a:off x="7507475" y="4687400"/>
            <a:ext cx="910200" cy="35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3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1033950" y="745874"/>
            <a:ext cx="70761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 idx="2" hasCustomPrompt="1"/>
          </p:nvPr>
        </p:nvSpPr>
        <p:spPr>
          <a:xfrm>
            <a:off x="3491100" y="2423829"/>
            <a:ext cx="2161800" cy="74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1"/>
          </p:nvPr>
        </p:nvSpPr>
        <p:spPr>
          <a:xfrm>
            <a:off x="1033950" y="1672202"/>
            <a:ext cx="70761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/>
          <p:nvPr/>
        </p:nvSpPr>
        <p:spPr>
          <a:xfrm rot="5400000" flipH="1">
            <a:off x="2329288" y="226163"/>
            <a:ext cx="114300" cy="1002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5" name="Google Shape;175;p23"/>
          <p:cNvCxnSpPr/>
          <p:nvPr/>
        </p:nvCxnSpPr>
        <p:spPr>
          <a:xfrm>
            <a:off x="720000" y="521950"/>
            <a:ext cx="770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6" name="Google Shape;176;p23"/>
          <p:cNvCxnSpPr/>
          <p:nvPr/>
        </p:nvCxnSpPr>
        <p:spPr>
          <a:xfrm>
            <a:off x="720000" y="4614125"/>
            <a:ext cx="770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7" name="Google Shape;177;p23"/>
          <p:cNvSpPr>
            <a:spLocks noGrp="1"/>
          </p:cNvSpPr>
          <p:nvPr>
            <p:ph type="pic" idx="3"/>
          </p:nvPr>
        </p:nvSpPr>
        <p:spPr>
          <a:xfrm>
            <a:off x="792150" y="3332733"/>
            <a:ext cx="7559700" cy="1009500"/>
          </a:xfrm>
          <a:prstGeom prst="roundRect">
            <a:avLst>
              <a:gd name="adj" fmla="val 12254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23"/>
          <p:cNvSpPr txBox="1">
            <a:spLocks noGrp="1"/>
          </p:cNvSpPr>
          <p:nvPr>
            <p:ph type="subTitle" idx="4"/>
          </p:nvPr>
        </p:nvSpPr>
        <p:spPr>
          <a:xfrm>
            <a:off x="741550" y="87250"/>
            <a:ext cx="1592100" cy="35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/>
            </a:lvl9pPr>
          </a:lstStyle>
          <a:p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subTitle" idx="5"/>
          </p:nvPr>
        </p:nvSpPr>
        <p:spPr>
          <a:xfrm>
            <a:off x="7507475" y="4687400"/>
            <a:ext cx="910200" cy="359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title" idx="2"/>
          </p:nvPr>
        </p:nvSpPr>
        <p:spPr>
          <a:xfrm>
            <a:off x="1915392" y="1336625"/>
            <a:ext cx="22770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4" name="Google Shape;214;p27"/>
          <p:cNvSpPr txBox="1">
            <a:spLocks noGrp="1"/>
          </p:cNvSpPr>
          <p:nvPr>
            <p:ph type="subTitle" idx="1"/>
          </p:nvPr>
        </p:nvSpPr>
        <p:spPr>
          <a:xfrm>
            <a:off x="1915392" y="1915626"/>
            <a:ext cx="2277000" cy="86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27"/>
          <p:cNvSpPr txBox="1">
            <a:spLocks noGrp="1"/>
          </p:cNvSpPr>
          <p:nvPr>
            <p:ph type="title" idx="3"/>
          </p:nvPr>
        </p:nvSpPr>
        <p:spPr>
          <a:xfrm>
            <a:off x="1915392" y="3137025"/>
            <a:ext cx="22770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6" name="Google Shape;216;p27"/>
          <p:cNvSpPr txBox="1">
            <a:spLocks noGrp="1"/>
          </p:cNvSpPr>
          <p:nvPr>
            <p:ph type="subTitle" idx="4"/>
          </p:nvPr>
        </p:nvSpPr>
        <p:spPr>
          <a:xfrm>
            <a:off x="1915394" y="3716026"/>
            <a:ext cx="2277000" cy="86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7"/>
          <p:cNvSpPr txBox="1">
            <a:spLocks noGrp="1"/>
          </p:cNvSpPr>
          <p:nvPr>
            <p:ph type="title" idx="5"/>
          </p:nvPr>
        </p:nvSpPr>
        <p:spPr>
          <a:xfrm>
            <a:off x="5729597" y="2236825"/>
            <a:ext cx="2277000" cy="527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subTitle" idx="6"/>
          </p:nvPr>
        </p:nvSpPr>
        <p:spPr>
          <a:xfrm>
            <a:off x="5729600" y="2815826"/>
            <a:ext cx="2277000" cy="869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19" name="Google Shape;219;p27"/>
          <p:cNvCxnSpPr/>
          <p:nvPr/>
        </p:nvCxnSpPr>
        <p:spPr>
          <a:xfrm>
            <a:off x="716725" y="971675"/>
            <a:ext cx="77169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5975" y="445025"/>
            <a:ext cx="769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5975" y="1152475"/>
            <a:ext cx="7692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●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○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Inter"/>
              <a:buChar char="■"/>
              <a:defRPr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59" r:id="rId6"/>
    <p:sldLayoutId id="2147483668" r:id="rId7"/>
    <p:sldLayoutId id="2147483669" r:id="rId8"/>
    <p:sldLayoutId id="2147483673" r:id="rId9"/>
    <p:sldLayoutId id="2147483676" r:id="rId10"/>
    <p:sldLayoutId id="2147483680" r:id="rId11"/>
    <p:sldLayoutId id="2147483681" r:id="rId12"/>
    <p:sldLayoutId id="2147483687" r:id="rId13"/>
    <p:sldLayoutId id="2147483688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1" name="Google Shape;311;p39"/>
          <p:cNvCxnSpPr/>
          <p:nvPr/>
        </p:nvCxnSpPr>
        <p:spPr>
          <a:xfrm>
            <a:off x="816325" y="2349225"/>
            <a:ext cx="7511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2" name="Google Shape;312;p39"/>
          <p:cNvSpPr txBox="1">
            <a:spLocks noGrp="1"/>
          </p:cNvSpPr>
          <p:nvPr>
            <p:ph type="ctrTitle"/>
          </p:nvPr>
        </p:nvSpPr>
        <p:spPr>
          <a:xfrm>
            <a:off x="1575871" y="667775"/>
            <a:ext cx="7066009" cy="16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rPr>
              <a:t>PROYECTO 25</a:t>
            </a:r>
            <a:br>
              <a:rPr lang="en" sz="2800" dirty="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rPr>
            </a:br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A 25 AÑOS DE SERVICIO </a:t>
            </a:r>
            <a:b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JUBILACIÓN DE OPERATIVOS </a:t>
            </a:r>
            <a:b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POLICÍAS Y BOMBEROS</a:t>
            </a:r>
            <a:endParaRPr sz="4800" dirty="0"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3B0FD0ED-99DD-FE4F-9E0E-A7A4BB0D967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948" b="948"/>
          <a:stretch>
            <a:fillRect/>
          </a:stretch>
        </p:blipFill>
        <p:spPr>
          <a:xfrm>
            <a:off x="798513" y="2571750"/>
            <a:ext cx="7546975" cy="1847850"/>
          </a:xfrm>
        </p:spPr>
      </p:pic>
      <p:pic>
        <p:nvPicPr>
          <p:cNvPr id="2" name="Picture 4" descr="Image with no description">
            <a:extLst>
              <a:ext uri="{FF2B5EF4-FFF2-40B4-BE49-F238E27FC236}">
                <a16:creationId xmlns:a16="http://schemas.microsoft.com/office/drawing/2014/main" id="{BB4AF0E7-D8B0-2E39-1D2D-4F6284910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309" y="869507"/>
            <a:ext cx="1266179" cy="10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with no description">
            <a:extLst>
              <a:ext uri="{FF2B5EF4-FFF2-40B4-BE49-F238E27FC236}">
                <a16:creationId xmlns:a16="http://schemas.microsoft.com/office/drawing/2014/main" id="{4BC45F05-CFC7-B35D-3415-5A46E6CF2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87" y="924900"/>
            <a:ext cx="2375554" cy="102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DC75F3-95B7-484E-9DD8-B68CF91E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661" y="382884"/>
            <a:ext cx="7704000" cy="572700"/>
          </a:xfrm>
        </p:spPr>
        <p:txBody>
          <a:bodyPr/>
          <a:lstStyle/>
          <a:p>
            <a:pPr algn="ctr"/>
            <a:r>
              <a:rPr lang="es-ES_tradnl" dirty="0"/>
              <a:t>BALANCE ACTUARIAL</a:t>
            </a:r>
          </a:p>
        </p:txBody>
      </p:sp>
      <p:graphicFrame>
        <p:nvGraphicFramePr>
          <p:cNvPr id="5" name="4 Objeto">
            <a:extLst>
              <a:ext uri="{FF2B5EF4-FFF2-40B4-BE49-F238E27FC236}">
                <a16:creationId xmlns:a16="http://schemas.microsoft.com/office/drawing/2014/main" id="{DE43C288-72A3-3648-83AB-6AE312F9DB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610947"/>
              </p:ext>
            </p:extLst>
          </p:nvPr>
        </p:nvGraphicFramePr>
        <p:xfrm>
          <a:off x="1908204" y="1384900"/>
          <a:ext cx="5327591" cy="3064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4648200" imgH="3263900" progId="Excel.Sheet.12">
                  <p:embed/>
                </p:oleObj>
              </mc:Choice>
              <mc:Fallback>
                <p:oleObj name="Hoja de cálculo" r:id="rId2" imgW="4648200" imgH="3263900" progId="Excel.Sheet.12">
                  <p:embed/>
                  <p:pic>
                    <p:nvPicPr>
                      <p:cNvPr id="5" name="4 Objeto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8204" y="1384900"/>
                        <a:ext cx="5327591" cy="306432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4A99FAA-47C7-894C-909B-5E3556562089}"/>
              </a:ext>
            </a:extLst>
          </p:cNvPr>
          <p:cNvSpPr txBox="1"/>
          <p:nvPr/>
        </p:nvSpPr>
        <p:spPr>
          <a:xfrm>
            <a:off x="2334251" y="92323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MX" sz="1200" dirty="0">
                <a:solidFill>
                  <a:schemeClr val="bg1"/>
                </a:solidFill>
              </a:rPr>
              <a:t>31 de Diciembre 2021 </a:t>
            </a:r>
          </a:p>
          <a:p>
            <a:pPr marL="0" indent="0" algn="ctr">
              <a:buNone/>
            </a:pPr>
            <a:r>
              <a:rPr lang="es-MX" sz="1200" dirty="0">
                <a:solidFill>
                  <a:schemeClr val="bg1"/>
                </a:solidFill>
              </a:rPr>
              <a:t>(cifras en millones de pesos)</a:t>
            </a:r>
          </a:p>
        </p:txBody>
      </p:sp>
      <p:sp>
        <p:nvSpPr>
          <p:cNvPr id="9" name="5 Rectángulo redondeado">
            <a:extLst>
              <a:ext uri="{FF2B5EF4-FFF2-40B4-BE49-F238E27FC236}">
                <a16:creationId xmlns:a16="http://schemas.microsoft.com/office/drawing/2014/main" id="{FB32AA25-5C9F-9043-9E43-C0ADE20E7AB8}"/>
              </a:ext>
            </a:extLst>
          </p:cNvPr>
          <p:cNvSpPr/>
          <p:nvPr/>
        </p:nvSpPr>
        <p:spPr>
          <a:xfrm>
            <a:off x="3367217" y="4698475"/>
            <a:ext cx="2409566" cy="32287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Déficit de </a:t>
            </a:r>
            <a:r>
              <a:rPr lang="es-MX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55%</a:t>
            </a:r>
          </a:p>
        </p:txBody>
      </p:sp>
      <p:pic>
        <p:nvPicPr>
          <p:cNvPr id="2" name="Picture 4" descr="Image with no description">
            <a:extLst>
              <a:ext uri="{FF2B5EF4-FFF2-40B4-BE49-F238E27FC236}">
                <a16:creationId xmlns:a16="http://schemas.microsoft.com/office/drawing/2014/main" id="{FCCF9B41-BD88-5C13-B1F9-677F157A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206" y="100555"/>
            <a:ext cx="1002041" cy="8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with no description">
            <a:extLst>
              <a:ext uri="{FF2B5EF4-FFF2-40B4-BE49-F238E27FC236}">
                <a16:creationId xmlns:a16="http://schemas.microsoft.com/office/drawing/2014/main" id="{B11838D7-A532-03D5-E118-AB3D4AEE3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3" y="120715"/>
            <a:ext cx="1823123" cy="7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28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FDC75F3-95B7-484E-9DD8-B68CF91E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70" y="372227"/>
            <a:ext cx="7704000" cy="572700"/>
          </a:xfrm>
        </p:spPr>
        <p:txBody>
          <a:bodyPr/>
          <a:lstStyle/>
          <a:p>
            <a:pPr algn="ctr"/>
            <a:r>
              <a:rPr lang="es-ES_tradnl" dirty="0"/>
              <a:t>BALANCE ACTUARIAL</a:t>
            </a:r>
          </a:p>
        </p:txBody>
      </p:sp>
      <p:graphicFrame>
        <p:nvGraphicFramePr>
          <p:cNvPr id="5" name="4 Objeto">
            <a:extLst>
              <a:ext uri="{FF2B5EF4-FFF2-40B4-BE49-F238E27FC236}">
                <a16:creationId xmlns:a16="http://schemas.microsoft.com/office/drawing/2014/main" id="{DE43C288-72A3-3648-83AB-6AE312F9DB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976969"/>
              </p:ext>
            </p:extLst>
          </p:nvPr>
        </p:nvGraphicFramePr>
        <p:xfrm>
          <a:off x="1908204" y="1384900"/>
          <a:ext cx="5327591" cy="3064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4648200" imgH="3263900" progId="Excel.Sheet.12">
                  <p:embed/>
                </p:oleObj>
              </mc:Choice>
              <mc:Fallback>
                <p:oleObj name="Hoja de cálculo" r:id="rId2" imgW="4648200" imgH="3263900" progId="Excel.Sheet.12">
                  <p:embed/>
                  <p:pic>
                    <p:nvPicPr>
                      <p:cNvPr id="5" name="4 Objeto">
                        <a:extLst>
                          <a:ext uri="{FF2B5EF4-FFF2-40B4-BE49-F238E27FC236}">
                            <a16:creationId xmlns:a16="http://schemas.microsoft.com/office/drawing/2014/main" id="{DE43C288-72A3-3648-83AB-6AE312F9DB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8204" y="1384900"/>
                        <a:ext cx="5327591" cy="306432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4A99FAA-47C7-894C-909B-5E3556562089}"/>
              </a:ext>
            </a:extLst>
          </p:cNvPr>
          <p:cNvSpPr txBox="1"/>
          <p:nvPr/>
        </p:nvSpPr>
        <p:spPr>
          <a:xfrm>
            <a:off x="2306547" y="96433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MX" sz="1200" dirty="0">
                <a:solidFill>
                  <a:schemeClr val="bg1"/>
                </a:solidFill>
              </a:rPr>
              <a:t>31 de julio 2022</a:t>
            </a:r>
          </a:p>
          <a:p>
            <a:pPr marL="0" indent="0" algn="ctr">
              <a:buNone/>
            </a:pPr>
            <a:r>
              <a:rPr lang="es-MX" sz="1200" dirty="0">
                <a:solidFill>
                  <a:schemeClr val="bg1"/>
                </a:solidFill>
              </a:rPr>
              <a:t>(cifras en millones de pesos)</a:t>
            </a:r>
          </a:p>
        </p:txBody>
      </p:sp>
      <p:sp>
        <p:nvSpPr>
          <p:cNvPr id="9" name="5 Rectángulo redondeado">
            <a:extLst>
              <a:ext uri="{FF2B5EF4-FFF2-40B4-BE49-F238E27FC236}">
                <a16:creationId xmlns:a16="http://schemas.microsoft.com/office/drawing/2014/main" id="{FB32AA25-5C9F-9043-9E43-C0ADE20E7AB8}"/>
              </a:ext>
            </a:extLst>
          </p:cNvPr>
          <p:cNvSpPr/>
          <p:nvPr/>
        </p:nvSpPr>
        <p:spPr>
          <a:xfrm>
            <a:off x="3367217" y="4698475"/>
            <a:ext cx="2409566" cy="32287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Déficit de </a:t>
            </a:r>
            <a:r>
              <a:rPr lang="es-MX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47%</a:t>
            </a:r>
          </a:p>
        </p:txBody>
      </p:sp>
      <p:pic>
        <p:nvPicPr>
          <p:cNvPr id="2" name="Picture 4" descr="Image with no description">
            <a:extLst>
              <a:ext uri="{FF2B5EF4-FFF2-40B4-BE49-F238E27FC236}">
                <a16:creationId xmlns:a16="http://schemas.microsoft.com/office/drawing/2014/main" id="{8276AEE8-941C-FCFA-408F-62BD7A19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206" y="100555"/>
            <a:ext cx="1002041" cy="8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with no description">
            <a:extLst>
              <a:ext uri="{FF2B5EF4-FFF2-40B4-BE49-F238E27FC236}">
                <a16:creationId xmlns:a16="http://schemas.microsoft.com/office/drawing/2014/main" id="{96498BFD-B7CA-3245-570D-A244434EB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3" y="120715"/>
            <a:ext cx="1823123" cy="7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86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51"/>
          <p:cNvSpPr txBox="1">
            <a:spLocks noGrp="1"/>
          </p:cNvSpPr>
          <p:nvPr>
            <p:ph type="title"/>
          </p:nvPr>
        </p:nvSpPr>
        <p:spPr>
          <a:xfrm>
            <a:off x="1654275" y="1729902"/>
            <a:ext cx="6666000" cy="841800"/>
          </a:xfrm>
          <a:prstGeom prst="rect">
            <a:avLst/>
          </a:prstGeom>
        </p:spPr>
        <p:txBody>
          <a:bodyPr spcFirstLastPara="1" wrap="square" lIns="91425" tIns="91425" rIns="0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CUOTAS</a:t>
            </a:r>
            <a:endParaRPr dirty="0"/>
          </a:p>
        </p:txBody>
      </p:sp>
      <p:sp>
        <p:nvSpPr>
          <p:cNvPr id="711" name="Google Shape;711;p51"/>
          <p:cNvSpPr txBox="1">
            <a:spLocks noGrp="1"/>
          </p:cNvSpPr>
          <p:nvPr>
            <p:ph type="title" idx="2"/>
          </p:nvPr>
        </p:nvSpPr>
        <p:spPr>
          <a:xfrm>
            <a:off x="6917400" y="697136"/>
            <a:ext cx="1403100" cy="7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712" name="Google Shape;712;p51"/>
          <p:cNvSpPr txBox="1">
            <a:spLocks noGrp="1"/>
          </p:cNvSpPr>
          <p:nvPr>
            <p:ph type="subTitle" idx="1"/>
          </p:nvPr>
        </p:nvSpPr>
        <p:spPr>
          <a:xfrm>
            <a:off x="3063000" y="2689427"/>
            <a:ext cx="5257500" cy="4170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MONTO QUE CUBREN LOS TRABAJADORES</a:t>
            </a:r>
          </a:p>
        </p:txBody>
      </p:sp>
      <p:cxnSp>
        <p:nvCxnSpPr>
          <p:cNvPr id="713" name="Google Shape;713;p51"/>
          <p:cNvCxnSpPr/>
          <p:nvPr/>
        </p:nvCxnSpPr>
        <p:spPr>
          <a:xfrm>
            <a:off x="1896675" y="1612175"/>
            <a:ext cx="6423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4" name="Google Shape;714;p51"/>
          <p:cNvCxnSpPr/>
          <p:nvPr/>
        </p:nvCxnSpPr>
        <p:spPr>
          <a:xfrm>
            <a:off x="1896675" y="2657231"/>
            <a:ext cx="6423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6" name="Google Shape;716;p51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/>
          <a:srcRect t="26055" b="26055"/>
          <a:stretch/>
        </p:blipFill>
        <p:spPr>
          <a:xfrm>
            <a:off x="4775138" y="3239830"/>
            <a:ext cx="3614400" cy="1078800"/>
          </a:xfrm>
          <a:prstGeom prst="roundRect">
            <a:avLst>
              <a:gd name="adj" fmla="val 16667"/>
            </a:avLst>
          </a:prstGeom>
        </p:spPr>
      </p:pic>
      <p:pic>
        <p:nvPicPr>
          <p:cNvPr id="2" name="Picture 4" descr="Image with no description">
            <a:extLst>
              <a:ext uri="{FF2B5EF4-FFF2-40B4-BE49-F238E27FC236}">
                <a16:creationId xmlns:a16="http://schemas.microsoft.com/office/drawing/2014/main" id="{565AE6C8-ACBE-00EC-AB58-F40226A90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18" y="661415"/>
            <a:ext cx="1002041" cy="8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with no description">
            <a:extLst>
              <a:ext uri="{FF2B5EF4-FFF2-40B4-BE49-F238E27FC236}">
                <a16:creationId xmlns:a16="http://schemas.microsoft.com/office/drawing/2014/main" id="{6C6B320D-935F-FDB5-4A9A-3551C352D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065" y="697136"/>
            <a:ext cx="1823123" cy="7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40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>
            <a:extLst>
              <a:ext uri="{FF2B5EF4-FFF2-40B4-BE49-F238E27FC236}">
                <a16:creationId xmlns:a16="http://schemas.microsoft.com/office/drawing/2014/main" id="{12EF98D5-1EA9-6412-E859-0C4917CCDA4B}"/>
              </a:ext>
            </a:extLst>
          </p:cNvPr>
          <p:cNvGrpSpPr/>
          <p:nvPr/>
        </p:nvGrpSpPr>
        <p:grpSpPr>
          <a:xfrm>
            <a:off x="1531755" y="4060567"/>
            <a:ext cx="6625531" cy="307777"/>
            <a:chOff x="1542081" y="4657807"/>
            <a:chExt cx="6625531" cy="307777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3134CF45-0BFC-9EC5-843B-C07DB0857824}"/>
                </a:ext>
              </a:extLst>
            </p:cNvPr>
            <p:cNvSpPr txBox="1"/>
            <p:nvPr/>
          </p:nvSpPr>
          <p:spPr>
            <a:xfrm>
              <a:off x="1542081" y="4660830"/>
              <a:ext cx="5501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>
                  <a:solidFill>
                    <a:schemeClr val="bg1"/>
                  </a:solidFill>
                </a:rPr>
                <a:t>1 año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7A7A0195-AAD5-C866-154F-D456B9616B97}"/>
                </a:ext>
              </a:extLst>
            </p:cNvPr>
            <p:cNvSpPr txBox="1"/>
            <p:nvPr/>
          </p:nvSpPr>
          <p:spPr>
            <a:xfrm>
              <a:off x="2151681" y="4666938"/>
              <a:ext cx="5501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>
                  <a:solidFill>
                    <a:schemeClr val="bg1"/>
                  </a:solidFill>
                </a:rPr>
                <a:t>2 año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BCF593A-CE32-4699-070C-4A964101B509}"/>
                </a:ext>
              </a:extLst>
            </p:cNvPr>
            <p:cNvSpPr txBox="1"/>
            <p:nvPr/>
          </p:nvSpPr>
          <p:spPr>
            <a:xfrm>
              <a:off x="2761281" y="4658554"/>
              <a:ext cx="5501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>
                  <a:solidFill>
                    <a:schemeClr val="bg1"/>
                  </a:solidFill>
                </a:rPr>
                <a:t>3 año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E5AB789-7C75-C064-F881-48233E4DC872}"/>
                </a:ext>
              </a:extLst>
            </p:cNvPr>
            <p:cNvSpPr txBox="1"/>
            <p:nvPr/>
          </p:nvSpPr>
          <p:spPr>
            <a:xfrm>
              <a:off x="3370881" y="4658553"/>
              <a:ext cx="5501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>
                  <a:solidFill>
                    <a:schemeClr val="bg1"/>
                  </a:solidFill>
                </a:rPr>
                <a:t>4 año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86D2A5FA-46D2-F111-F331-D59676138001}"/>
                </a:ext>
              </a:extLst>
            </p:cNvPr>
            <p:cNvSpPr txBox="1"/>
            <p:nvPr/>
          </p:nvSpPr>
          <p:spPr>
            <a:xfrm>
              <a:off x="3980481" y="4660830"/>
              <a:ext cx="55019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000" b="1" dirty="0">
                  <a:solidFill>
                    <a:schemeClr val="bg1"/>
                  </a:solidFill>
                </a:rPr>
                <a:t>5 año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72B45D2C-1F9E-3A7C-211F-17E6771BCD65}"/>
                </a:ext>
              </a:extLst>
            </p:cNvPr>
            <p:cNvSpPr txBox="1"/>
            <p:nvPr/>
          </p:nvSpPr>
          <p:spPr>
            <a:xfrm>
              <a:off x="4530671" y="4657807"/>
              <a:ext cx="6380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700" b="1" dirty="0">
                  <a:solidFill>
                    <a:schemeClr val="bg1"/>
                  </a:solidFill>
                </a:rPr>
                <a:t>6- 19 años 12 meses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D07C28D8-D7AF-F491-3304-05EC92FF469A}"/>
                </a:ext>
              </a:extLst>
            </p:cNvPr>
            <p:cNvSpPr txBox="1"/>
            <p:nvPr/>
          </p:nvSpPr>
          <p:spPr>
            <a:xfrm>
              <a:off x="5091196" y="4674883"/>
              <a:ext cx="66125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</a:rPr>
                <a:t>20 años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839DD7D-1B90-6446-C149-8561100AB66F}"/>
                </a:ext>
              </a:extLst>
            </p:cNvPr>
            <p:cNvSpPr txBox="1"/>
            <p:nvPr/>
          </p:nvSpPr>
          <p:spPr>
            <a:xfrm>
              <a:off x="5700796" y="4680355"/>
              <a:ext cx="66125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</a:rPr>
                <a:t>21 años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2FDDA4D-9C79-1C02-7018-9D6F1C5B4D2E}"/>
                </a:ext>
              </a:extLst>
            </p:cNvPr>
            <p:cNvSpPr txBox="1"/>
            <p:nvPr/>
          </p:nvSpPr>
          <p:spPr>
            <a:xfrm>
              <a:off x="6281983" y="4685192"/>
              <a:ext cx="66125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</a:rPr>
                <a:t>22 años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142D1A1-22DD-938A-A124-CF75ACD517B2}"/>
                </a:ext>
              </a:extLst>
            </p:cNvPr>
            <p:cNvSpPr txBox="1"/>
            <p:nvPr/>
          </p:nvSpPr>
          <p:spPr>
            <a:xfrm>
              <a:off x="6901917" y="4697386"/>
              <a:ext cx="66125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</a:rPr>
                <a:t>23 años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3CDE8ED1-5D97-6736-C184-9CDEDC22A09E}"/>
                </a:ext>
              </a:extLst>
            </p:cNvPr>
            <p:cNvSpPr txBox="1"/>
            <p:nvPr/>
          </p:nvSpPr>
          <p:spPr>
            <a:xfrm>
              <a:off x="7506353" y="4690127"/>
              <a:ext cx="66125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900" b="1" dirty="0">
                  <a:solidFill>
                    <a:schemeClr val="bg1"/>
                  </a:solidFill>
                </a:rPr>
                <a:t>24 años</a:t>
              </a:r>
            </a:p>
          </p:txBody>
        </p:sp>
      </p:grpSp>
      <p:sp>
        <p:nvSpPr>
          <p:cNvPr id="22" name="Título 2">
            <a:extLst>
              <a:ext uri="{FF2B5EF4-FFF2-40B4-BE49-F238E27FC236}">
                <a16:creationId xmlns:a16="http://schemas.microsoft.com/office/drawing/2014/main" id="{618C0A71-5B79-52B3-5CA0-B22BA4CF34E8}"/>
              </a:ext>
            </a:extLst>
          </p:cNvPr>
          <p:cNvSpPr txBox="1">
            <a:spLocks/>
          </p:cNvSpPr>
          <p:nvPr/>
        </p:nvSpPr>
        <p:spPr>
          <a:xfrm>
            <a:off x="1130541" y="231090"/>
            <a:ext cx="7704000" cy="72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pPr algn="ctr"/>
            <a:r>
              <a:rPr lang="es-MX" sz="2000" dirty="0">
                <a:solidFill>
                  <a:schemeClr val="bg1"/>
                </a:solidFill>
              </a:rPr>
              <a:t>CUOTA DE ELEMENTOS NUEVOS</a:t>
            </a:r>
            <a:br>
              <a:rPr lang="es-MX" sz="2000" dirty="0">
                <a:solidFill>
                  <a:schemeClr val="bg1"/>
                </a:solidFill>
              </a:rPr>
            </a:br>
            <a:r>
              <a:rPr lang="es-MX" sz="1100" dirty="0">
                <a:solidFill>
                  <a:schemeClr val="bg1"/>
                </a:solidFill>
              </a:rPr>
              <a:t>(Actualmente para 2023 corresponde un 12.8%)</a:t>
            </a:r>
            <a:endParaRPr lang="es-MX" sz="2000" dirty="0">
              <a:solidFill>
                <a:schemeClr val="bg1"/>
              </a:solidFill>
            </a:endParaRP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956AA05E-A7DC-3DBB-7E97-B4192AFD68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09200"/>
              </p:ext>
            </p:extLst>
          </p:nvPr>
        </p:nvGraphicFramePr>
        <p:xfrm>
          <a:off x="447165" y="1121457"/>
          <a:ext cx="7858635" cy="321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CuadroTexto 23">
            <a:extLst>
              <a:ext uri="{FF2B5EF4-FFF2-40B4-BE49-F238E27FC236}">
                <a16:creationId xmlns:a16="http://schemas.microsoft.com/office/drawing/2014/main" id="{0EB722BA-F2E4-6331-AF10-07160A5A33D3}"/>
              </a:ext>
            </a:extLst>
          </p:cNvPr>
          <p:cNvSpPr txBox="1"/>
          <p:nvPr/>
        </p:nvSpPr>
        <p:spPr>
          <a:xfrm>
            <a:off x="3857702" y="4333887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Century Gothic" panose="020B0502020202020204" pitchFamily="34" charset="0"/>
              </a:rPr>
              <a:t>AÑOS LABORADOS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3237249-5473-AB0E-16B7-E3E4DE403A7D}"/>
              </a:ext>
            </a:extLst>
          </p:cNvPr>
          <p:cNvSpPr txBox="1"/>
          <p:nvPr/>
        </p:nvSpPr>
        <p:spPr>
          <a:xfrm rot="16200000">
            <a:off x="-629445" y="2573783"/>
            <a:ext cx="2318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PORCENTAJE DE CUOTAS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B7EA336-4CC5-7349-AEE5-6C85BD9B8F56}"/>
              </a:ext>
            </a:extLst>
          </p:cNvPr>
          <p:cNvSpPr/>
          <p:nvPr/>
        </p:nvSpPr>
        <p:spPr>
          <a:xfrm>
            <a:off x="1047750" y="2571750"/>
            <a:ext cx="7720455" cy="45719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95A934F-D8DB-1259-20B4-19E9ED38062F}"/>
              </a:ext>
            </a:extLst>
          </p:cNvPr>
          <p:cNvSpPr txBox="1"/>
          <p:nvPr/>
        </p:nvSpPr>
        <p:spPr>
          <a:xfrm>
            <a:off x="8190594" y="2246825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Century Gothic" panose="020B0502020202020204" pitchFamily="34" charset="0"/>
              </a:rPr>
              <a:t>12.8%</a:t>
            </a:r>
          </a:p>
        </p:txBody>
      </p:sp>
      <p:pic>
        <p:nvPicPr>
          <p:cNvPr id="2" name="Picture 4" descr="Image with no description">
            <a:extLst>
              <a:ext uri="{FF2B5EF4-FFF2-40B4-BE49-F238E27FC236}">
                <a16:creationId xmlns:a16="http://schemas.microsoft.com/office/drawing/2014/main" id="{CABBD5FB-C087-3493-CDFF-C8D0BCD68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206" y="100555"/>
            <a:ext cx="1002041" cy="8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with no description">
            <a:extLst>
              <a:ext uri="{FF2B5EF4-FFF2-40B4-BE49-F238E27FC236}">
                <a16:creationId xmlns:a16="http://schemas.microsoft.com/office/drawing/2014/main" id="{7497FC2D-B28C-BB47-814C-3812AC993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3" y="120715"/>
            <a:ext cx="1823123" cy="7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00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7"/>
          <p:cNvSpPr txBox="1">
            <a:spLocks noGrp="1"/>
          </p:cNvSpPr>
          <p:nvPr>
            <p:ph type="title"/>
          </p:nvPr>
        </p:nvSpPr>
        <p:spPr>
          <a:xfrm>
            <a:off x="1087314" y="33233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REFORMA LEGISLATIVA</a:t>
            </a:r>
            <a:endParaRPr dirty="0"/>
          </a:p>
        </p:txBody>
      </p:sp>
      <p:sp>
        <p:nvSpPr>
          <p:cNvPr id="52" name="Google Shape;626;p48">
            <a:extLst>
              <a:ext uri="{FF2B5EF4-FFF2-40B4-BE49-F238E27FC236}">
                <a16:creationId xmlns:a16="http://schemas.microsoft.com/office/drawing/2014/main" id="{A8B97606-B470-9E4C-9BE2-059D5906D61F}"/>
              </a:ext>
            </a:extLst>
          </p:cNvPr>
          <p:cNvSpPr txBox="1">
            <a:spLocks/>
          </p:cNvSpPr>
          <p:nvPr/>
        </p:nvSpPr>
        <p:spPr>
          <a:xfrm>
            <a:off x="720000" y="1111499"/>
            <a:ext cx="5824638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0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r>
              <a:rPr lang="es-MX" dirty="0"/>
              <a:t>PERSONAL NUEVO INGRESO</a:t>
            </a:r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69CE2308-E985-0A42-9BDF-B72BD9D20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34076"/>
              </p:ext>
            </p:extLst>
          </p:nvPr>
        </p:nvGraphicFramePr>
        <p:xfrm>
          <a:off x="4572000" y="1837819"/>
          <a:ext cx="3852000" cy="2431268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065485">
                  <a:extLst>
                    <a:ext uri="{9D8B030D-6E8A-4147-A177-3AD203B41FA5}">
                      <a16:colId xmlns:a16="http://schemas.microsoft.com/office/drawing/2014/main" val="3236964892"/>
                    </a:ext>
                  </a:extLst>
                </a:gridCol>
                <a:gridCol w="1786515">
                  <a:extLst>
                    <a:ext uri="{9D8B030D-6E8A-4147-A177-3AD203B41FA5}">
                      <a16:colId xmlns:a16="http://schemas.microsoft.com/office/drawing/2014/main" val="29695720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9525" indent="381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_tradnl" sz="1100" dirty="0">
                          <a:effectLst/>
                          <a:latin typeface="Century Gothic" panose="020B0502020202020204" pitchFamily="34" charset="0"/>
                        </a:rPr>
                        <a:t>AÑOS DE SERVICIO</a:t>
                      </a:r>
                      <a:endParaRPr lang="es-MX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9525" indent="381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_tradnl" sz="1100" dirty="0">
                          <a:effectLst/>
                          <a:latin typeface="Century Gothic" panose="020B0502020202020204" pitchFamily="34" charset="0"/>
                        </a:rPr>
                        <a:t>PORCENTAJE DE CUOTA</a:t>
                      </a:r>
                      <a:endParaRPr lang="es-MX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17388476"/>
                  </a:ext>
                </a:extLst>
              </a:tr>
              <a:tr h="182906"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0 a 12 meses  (1er año) de servicio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96120390"/>
                  </a:ext>
                </a:extLst>
              </a:tr>
              <a:tr h="182906"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el 2do año de servicio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51781377"/>
                  </a:ext>
                </a:extLst>
              </a:tr>
              <a:tr h="182906"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el 3er año de servicio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82338725"/>
                  </a:ext>
                </a:extLst>
              </a:tr>
              <a:tr h="182906"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el 4to año de servicio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62627421"/>
                  </a:ext>
                </a:extLst>
              </a:tr>
              <a:tr h="182906"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el 5to año de servicio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12481722"/>
                  </a:ext>
                </a:extLst>
              </a:tr>
              <a:tr h="182906"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el </a:t>
                      </a:r>
                      <a:r>
                        <a:rPr lang="es-ES_tradnl" sz="900" b="1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6to</a:t>
                      </a: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y hasta los 19 años, 12 meses de servicio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2744482"/>
                  </a:ext>
                </a:extLst>
              </a:tr>
              <a:tr h="182906"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el año 20 de servicio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84481808"/>
                  </a:ext>
                </a:extLst>
              </a:tr>
              <a:tr h="182906"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el año 21 de servicio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46311059"/>
                  </a:ext>
                </a:extLst>
              </a:tr>
              <a:tr h="182906"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el año 22 de servicio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76891850"/>
                  </a:ext>
                </a:extLst>
              </a:tr>
              <a:tr h="182906"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el año 23 de servicio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5273534"/>
                  </a:ext>
                </a:extLst>
              </a:tr>
              <a:tr h="182906"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el año 24 de servicio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27244954"/>
                  </a:ext>
                </a:extLst>
              </a:tr>
            </a:tbl>
          </a:graphicData>
        </a:graphic>
      </p:graphicFrame>
      <p:sp>
        <p:nvSpPr>
          <p:cNvPr id="55" name="CuadroTexto 54">
            <a:extLst>
              <a:ext uri="{FF2B5EF4-FFF2-40B4-BE49-F238E27FC236}">
                <a16:creationId xmlns:a16="http://schemas.microsoft.com/office/drawing/2014/main" id="{D5CD111E-5427-1540-A66D-A9875E883DBD}"/>
              </a:ext>
            </a:extLst>
          </p:cNvPr>
          <p:cNvSpPr txBox="1"/>
          <p:nvPr/>
        </p:nvSpPr>
        <p:spPr>
          <a:xfrm>
            <a:off x="-97605" y="1688356"/>
            <a:ext cx="4494944" cy="261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62330" marR="9525" indent="-52070" algn="just">
              <a:lnSpc>
                <a:spcPct val="115000"/>
              </a:lnSpc>
              <a:spcAft>
                <a:spcPts val="800"/>
              </a:spcAft>
              <a:tabLst>
                <a:tab pos="862330" algn="l"/>
              </a:tabLst>
            </a:pPr>
            <a:r>
              <a:rPr lang="es-MX" sz="11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Policías y bomberos de nuevo ingreso, realizaran una aportación del 20% de su sueldo de cotización en el primer año de servicio, posteriormente con cada año cumplido, disminuirá en 1% hasta llegar al sexto año de servicio, a partir del cual se fijará una aportación del 15% de su sueldo de cotización hasta cumplir 20 años de servicio. </a:t>
            </a:r>
          </a:p>
          <a:p>
            <a:pPr marL="862330" marR="9525" indent="-52070" algn="just">
              <a:lnSpc>
                <a:spcPct val="115000"/>
              </a:lnSpc>
              <a:spcAft>
                <a:spcPts val="800"/>
              </a:spcAft>
              <a:tabLst>
                <a:tab pos="862330" algn="l"/>
              </a:tabLst>
            </a:pPr>
            <a:endParaRPr lang="es-MX" sz="1100" b="1" i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62330" marR="9525" indent="-52070" algn="just">
              <a:lnSpc>
                <a:spcPct val="115000"/>
              </a:lnSpc>
              <a:spcAft>
                <a:spcPts val="800"/>
              </a:spcAft>
              <a:tabLst>
                <a:tab pos="862330" algn="l"/>
              </a:tabLst>
            </a:pPr>
            <a:r>
              <a:rPr lang="es-MX" sz="11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A partir de los 20 años de servicio se incrementará gradualmente un 1% hasta llegar a los 25 años de ejercicio, como se establece en la siguiente tabla:</a:t>
            </a:r>
          </a:p>
        </p:txBody>
      </p:sp>
      <p:pic>
        <p:nvPicPr>
          <p:cNvPr id="2" name="Picture 4" descr="Image with no description">
            <a:extLst>
              <a:ext uri="{FF2B5EF4-FFF2-40B4-BE49-F238E27FC236}">
                <a16:creationId xmlns:a16="http://schemas.microsoft.com/office/drawing/2014/main" id="{E0A4CDE0-80F5-3C95-E55E-8DE297E34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206" y="100555"/>
            <a:ext cx="1002041" cy="8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with no description">
            <a:extLst>
              <a:ext uri="{FF2B5EF4-FFF2-40B4-BE49-F238E27FC236}">
                <a16:creationId xmlns:a16="http://schemas.microsoft.com/office/drawing/2014/main" id="{22C3C1D1-B4A8-A4A4-AAC8-05A5FEB0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3" y="120715"/>
            <a:ext cx="1823123" cy="7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FC38CB3-ECAA-6C42-A9C8-9B887DF2E0CC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720000" y="1067428"/>
            <a:ext cx="3725120" cy="527700"/>
          </a:xfrm>
        </p:spPr>
        <p:txBody>
          <a:bodyPr/>
          <a:lstStyle/>
          <a:p>
            <a:r>
              <a:rPr lang="es-ES_tradnl" dirty="0"/>
              <a:t>PERSONAL ACTIVO</a:t>
            </a:r>
          </a:p>
        </p:txBody>
      </p:sp>
      <p:sp>
        <p:nvSpPr>
          <p:cNvPr id="12" name="Google Shape;841;p54">
            <a:extLst>
              <a:ext uri="{FF2B5EF4-FFF2-40B4-BE49-F238E27FC236}">
                <a16:creationId xmlns:a16="http://schemas.microsoft.com/office/drawing/2014/main" id="{4AFA13A2-03BE-3243-AC43-F91EF3A8457B}"/>
              </a:ext>
            </a:extLst>
          </p:cNvPr>
          <p:cNvSpPr/>
          <p:nvPr/>
        </p:nvSpPr>
        <p:spPr>
          <a:xfrm>
            <a:off x="1035121" y="1526583"/>
            <a:ext cx="7073758" cy="102873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9525" lvl="0" algn="just">
              <a:lnSpc>
                <a:spcPct val="115000"/>
              </a:lnSpc>
              <a:spcAft>
                <a:spcPts val="0"/>
              </a:spcAft>
              <a:tabLst>
                <a:tab pos="862330" algn="l"/>
              </a:tabLst>
            </a:pPr>
            <a:r>
              <a:rPr lang="es-ES_tradnl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s-MX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Policías y bomberos que se encuentren en activo con menos de 20 años en servicio como personal operativo, realizaran una aportación del 15% de su sueldo de cotización hasta llegar a los 20 años de ejercicio, donde se incorporaran a la tabla del artículo 10 Bis.</a:t>
            </a:r>
            <a:endParaRPr lang="es-MX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Google Shape;843;p54">
            <a:extLst>
              <a:ext uri="{FF2B5EF4-FFF2-40B4-BE49-F238E27FC236}">
                <a16:creationId xmlns:a16="http://schemas.microsoft.com/office/drawing/2014/main" id="{B58D92E4-A527-F14B-8FCA-9C46B26BBE5D}"/>
              </a:ext>
            </a:extLst>
          </p:cNvPr>
          <p:cNvSpPr/>
          <p:nvPr/>
        </p:nvSpPr>
        <p:spPr>
          <a:xfrm>
            <a:off x="1035121" y="2744384"/>
            <a:ext cx="7073758" cy="720095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b="1" dirty="0"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s-MX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Policías y bomberos que se encuentren en activo con más de 20 años y menos de 25 años en servicio como personal operativo, cotizaran según la tabla del artículo 10 Bis.</a:t>
            </a:r>
            <a:endParaRPr dirty="0"/>
          </a:p>
        </p:txBody>
      </p:sp>
      <p:sp>
        <p:nvSpPr>
          <p:cNvPr id="14" name="Google Shape;841;p54">
            <a:extLst>
              <a:ext uri="{FF2B5EF4-FFF2-40B4-BE49-F238E27FC236}">
                <a16:creationId xmlns:a16="http://schemas.microsoft.com/office/drawing/2014/main" id="{46145076-448E-5445-ACCF-5D180A7D07CE}"/>
              </a:ext>
            </a:extLst>
          </p:cNvPr>
          <p:cNvSpPr/>
          <p:nvPr/>
        </p:nvSpPr>
        <p:spPr>
          <a:xfrm>
            <a:off x="1035121" y="3716024"/>
            <a:ext cx="7073758" cy="72009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9525" algn="just">
              <a:lnSpc>
                <a:spcPct val="115000"/>
              </a:lnSpc>
              <a:tabLst>
                <a:tab pos="862330" algn="l"/>
              </a:tabLst>
            </a:pPr>
            <a:r>
              <a:rPr lang="es-ES_tradnl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s-MX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Policías y bomberos que se encuentren en activo con más de 25 años de servicio como personal operativo, podrán solicitar su Pensión por Jubilación. 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4" descr="Image with no description">
            <a:extLst>
              <a:ext uri="{FF2B5EF4-FFF2-40B4-BE49-F238E27FC236}">
                <a16:creationId xmlns:a16="http://schemas.microsoft.com/office/drawing/2014/main" id="{B8CD878C-E4E4-FEB2-C066-5A9F6C749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206" y="100555"/>
            <a:ext cx="1002041" cy="8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with no description">
            <a:extLst>
              <a:ext uri="{FF2B5EF4-FFF2-40B4-BE49-F238E27FC236}">
                <a16:creationId xmlns:a16="http://schemas.microsoft.com/office/drawing/2014/main" id="{91F99CB9-A58B-732B-0FF5-3C672C64F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3" y="120715"/>
            <a:ext cx="1823123" cy="7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866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61"/>
          <p:cNvSpPr txBox="1">
            <a:spLocks noGrp="1"/>
          </p:cNvSpPr>
          <p:nvPr>
            <p:ph type="title"/>
          </p:nvPr>
        </p:nvSpPr>
        <p:spPr>
          <a:xfrm>
            <a:off x="1033950" y="745874"/>
            <a:ext cx="7076100" cy="5931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APORTACIONES </a:t>
            </a:r>
            <a:endParaRPr dirty="0"/>
          </a:p>
        </p:txBody>
      </p:sp>
      <p:sp>
        <p:nvSpPr>
          <p:cNvPr id="1089" name="Google Shape;1089;p61"/>
          <p:cNvSpPr txBox="1">
            <a:spLocks noGrp="1"/>
          </p:cNvSpPr>
          <p:nvPr>
            <p:ph type="title" idx="2"/>
          </p:nvPr>
        </p:nvSpPr>
        <p:spPr>
          <a:xfrm>
            <a:off x="3491100" y="2423829"/>
            <a:ext cx="2161800" cy="7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1090" name="Google Shape;1090;p61"/>
          <p:cNvSpPr txBox="1">
            <a:spLocks noGrp="1"/>
          </p:cNvSpPr>
          <p:nvPr>
            <p:ph type="subTitle" idx="1"/>
          </p:nvPr>
        </p:nvSpPr>
        <p:spPr>
          <a:xfrm>
            <a:off x="1033950" y="1672202"/>
            <a:ext cx="7076100" cy="399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 MONTO QUE CUBREN LOS PATRONES (MUNICIPIO)</a:t>
            </a:r>
            <a:endParaRPr dirty="0"/>
          </a:p>
        </p:txBody>
      </p:sp>
      <p:cxnSp>
        <p:nvCxnSpPr>
          <p:cNvPr id="1091" name="Google Shape;1091;p61"/>
          <p:cNvCxnSpPr/>
          <p:nvPr/>
        </p:nvCxnSpPr>
        <p:spPr>
          <a:xfrm>
            <a:off x="1355250" y="1554233"/>
            <a:ext cx="64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2" name="Google Shape;1092;p61"/>
          <p:cNvCxnSpPr/>
          <p:nvPr/>
        </p:nvCxnSpPr>
        <p:spPr>
          <a:xfrm>
            <a:off x="1355250" y="2241008"/>
            <a:ext cx="64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08" name="Google Shape;1108;p6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/>
          <a:srcRect t="38077" b="38077"/>
          <a:stretch/>
        </p:blipFill>
        <p:spPr>
          <a:xfrm>
            <a:off x="792150" y="3332733"/>
            <a:ext cx="7559700" cy="1009500"/>
          </a:xfrm>
          <a:prstGeom prst="roundRect">
            <a:avLst>
              <a:gd name="adj" fmla="val 16667"/>
            </a:avLst>
          </a:prstGeom>
        </p:spPr>
      </p:pic>
      <p:pic>
        <p:nvPicPr>
          <p:cNvPr id="2" name="Picture 4" descr="Image with no description">
            <a:extLst>
              <a:ext uri="{FF2B5EF4-FFF2-40B4-BE49-F238E27FC236}">
                <a16:creationId xmlns:a16="http://schemas.microsoft.com/office/drawing/2014/main" id="{74978924-16A8-68F0-64E4-AFEE3B23A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560" y="2319069"/>
            <a:ext cx="1002041" cy="8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with no description">
            <a:extLst>
              <a:ext uri="{FF2B5EF4-FFF2-40B4-BE49-F238E27FC236}">
                <a16:creationId xmlns:a16="http://schemas.microsoft.com/office/drawing/2014/main" id="{61036D95-93A4-0FE8-417C-227F8AC29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77" y="2324801"/>
            <a:ext cx="1823123" cy="7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6355DB7-626D-6440-9DF8-6CC650E8F1C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375529" y="302503"/>
            <a:ext cx="4392942" cy="527700"/>
          </a:xfrm>
        </p:spPr>
        <p:txBody>
          <a:bodyPr/>
          <a:lstStyle/>
          <a:p>
            <a:r>
              <a:rPr lang="es-ES_tradnl" dirty="0"/>
              <a:t>ESQUEMA IGUALITARIO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F8E810CE-5C30-F148-91DC-89F6EF82D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998" y="1241252"/>
            <a:ext cx="7704000" cy="527700"/>
          </a:xfrm>
        </p:spPr>
        <p:txBody>
          <a:bodyPr/>
          <a:lstStyle/>
          <a:p>
            <a:pPr algn="ctr"/>
            <a:r>
              <a:rPr lang="es-MX" dirty="0"/>
              <a:t>El municipio realizara su aportación en igual proporción al porcentaje </a:t>
            </a:r>
          </a:p>
          <a:p>
            <a:pPr algn="ctr"/>
            <a:r>
              <a:rPr lang="es-MX" dirty="0"/>
              <a:t>señalado en el Art. 10 BIS</a:t>
            </a:r>
            <a:endParaRPr lang="es-ES_tradnl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AB1C6AC-82FF-BC4A-B9C2-C05D25676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993148"/>
              </p:ext>
            </p:extLst>
          </p:nvPr>
        </p:nvGraphicFramePr>
        <p:xfrm>
          <a:off x="1467184" y="1959878"/>
          <a:ext cx="6209629" cy="264336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476037">
                  <a:extLst>
                    <a:ext uri="{9D8B030D-6E8A-4147-A177-3AD203B41FA5}">
                      <a16:colId xmlns:a16="http://schemas.microsoft.com/office/drawing/2014/main" val="229458972"/>
                    </a:ext>
                  </a:extLst>
                </a:gridCol>
                <a:gridCol w="1866796">
                  <a:extLst>
                    <a:ext uri="{9D8B030D-6E8A-4147-A177-3AD203B41FA5}">
                      <a16:colId xmlns:a16="http://schemas.microsoft.com/office/drawing/2014/main" val="2756522273"/>
                    </a:ext>
                  </a:extLst>
                </a:gridCol>
                <a:gridCol w="1866796">
                  <a:extLst>
                    <a:ext uri="{9D8B030D-6E8A-4147-A177-3AD203B41FA5}">
                      <a16:colId xmlns:a16="http://schemas.microsoft.com/office/drawing/2014/main" val="3935686173"/>
                    </a:ext>
                  </a:extLst>
                </a:gridCol>
              </a:tblGrid>
              <a:tr h="372728"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862330" algn="l"/>
                        </a:tabLst>
                      </a:pPr>
                      <a:r>
                        <a:rPr lang="es-ES_tradnl" sz="105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AÑOS DE SERVICIO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862330" algn="l"/>
                        </a:tabLst>
                      </a:pPr>
                      <a:r>
                        <a:rPr lang="es-ES_tradnl" sz="105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PORCENTAJE DE CUOTA TRABAJADOR</a:t>
                      </a:r>
                      <a:endParaRPr lang="es-MX" sz="16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862330" algn="l"/>
                        </a:tabLst>
                      </a:pPr>
                      <a:r>
                        <a:rPr lang="es-ES_tradnl" sz="105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PORCENTAJE APORTACIÓN MUNICIPIO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13181"/>
                  </a:ext>
                </a:extLst>
              </a:tr>
              <a:tr h="186398"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0 a 12 meses  (1er año) de servicio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862330" algn="l"/>
                        </a:tabLst>
                      </a:pPr>
                      <a:r>
                        <a:rPr lang="es-ES_tradnl" sz="1100">
                          <a:effectLst/>
                          <a:latin typeface="Century Gothic" panose="020B0502020202020204" pitchFamily="34" charset="0"/>
                        </a:rPr>
                        <a:t>20%</a:t>
                      </a:r>
                      <a:endParaRPr lang="es-MX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04717783"/>
                  </a:ext>
                </a:extLst>
              </a:tr>
              <a:tr h="186398"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el 2do año de servicio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862330" algn="l"/>
                        </a:tabLst>
                      </a:pPr>
                      <a:r>
                        <a:rPr lang="es-ES_tradnl" sz="1100">
                          <a:effectLst/>
                          <a:latin typeface="Century Gothic" panose="020B0502020202020204" pitchFamily="34" charset="0"/>
                        </a:rPr>
                        <a:t>19%</a:t>
                      </a:r>
                      <a:endParaRPr lang="es-MX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98803817"/>
                  </a:ext>
                </a:extLst>
              </a:tr>
              <a:tr h="186398"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el 3er año de servicio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862330" algn="l"/>
                        </a:tabLst>
                      </a:pPr>
                      <a:r>
                        <a:rPr lang="es-ES_tradnl" sz="1100">
                          <a:effectLst/>
                          <a:latin typeface="Century Gothic" panose="020B0502020202020204" pitchFamily="34" charset="0"/>
                        </a:rPr>
                        <a:t>18%</a:t>
                      </a:r>
                      <a:endParaRPr lang="es-MX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53673054"/>
                  </a:ext>
                </a:extLst>
              </a:tr>
              <a:tr h="186398"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el 4to año de servicio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862330" algn="l"/>
                        </a:tabLst>
                      </a:pPr>
                      <a:r>
                        <a:rPr lang="es-ES_tradnl" sz="1100">
                          <a:effectLst/>
                          <a:latin typeface="Century Gothic" panose="020B0502020202020204" pitchFamily="34" charset="0"/>
                        </a:rPr>
                        <a:t>17%</a:t>
                      </a:r>
                      <a:endParaRPr lang="es-MX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71514953"/>
                  </a:ext>
                </a:extLst>
              </a:tr>
              <a:tr h="186398"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el 5to año de servicio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862330" algn="l"/>
                        </a:tabLst>
                      </a:pPr>
                      <a:r>
                        <a:rPr lang="es-ES_tradnl" sz="1100">
                          <a:effectLst/>
                          <a:latin typeface="Century Gothic" panose="020B0502020202020204" pitchFamily="34" charset="0"/>
                        </a:rPr>
                        <a:t>16%</a:t>
                      </a:r>
                      <a:endParaRPr lang="es-MX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89328783"/>
                  </a:ext>
                </a:extLst>
              </a:tr>
              <a:tr h="186398"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el 6to y hasta los 19 años,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meses de servicio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862330" algn="l"/>
                        </a:tabLst>
                      </a:pPr>
                      <a:r>
                        <a:rPr lang="es-ES_tradnl" sz="1100">
                          <a:effectLst/>
                          <a:latin typeface="Century Gothic" panose="020B0502020202020204" pitchFamily="34" charset="0"/>
                        </a:rPr>
                        <a:t>15%</a:t>
                      </a:r>
                      <a:endParaRPr lang="es-MX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33178406"/>
                  </a:ext>
                </a:extLst>
              </a:tr>
              <a:tr h="186398"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_tradnl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el año 20 de servicio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862330" algn="l"/>
                        </a:tabLst>
                      </a:pPr>
                      <a:r>
                        <a:rPr lang="es-ES_tradnl" sz="1100">
                          <a:effectLst/>
                          <a:latin typeface="Century Gothic" panose="020B0502020202020204" pitchFamily="34" charset="0"/>
                        </a:rPr>
                        <a:t>16%</a:t>
                      </a:r>
                      <a:endParaRPr lang="es-MX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50047048"/>
                  </a:ext>
                </a:extLst>
              </a:tr>
              <a:tr h="186398"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el año 21 de servicio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862330" algn="l"/>
                        </a:tabLst>
                      </a:pPr>
                      <a:r>
                        <a:rPr lang="es-ES_tradnl" sz="1100">
                          <a:effectLst/>
                          <a:latin typeface="Century Gothic" panose="020B0502020202020204" pitchFamily="34" charset="0"/>
                        </a:rPr>
                        <a:t>17%</a:t>
                      </a:r>
                      <a:endParaRPr lang="es-MX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61294298"/>
                  </a:ext>
                </a:extLst>
              </a:tr>
              <a:tr h="186398"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el año 22 de servicio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862330" algn="l"/>
                        </a:tabLst>
                      </a:pPr>
                      <a:r>
                        <a:rPr lang="es-ES_tradnl" sz="1100">
                          <a:effectLst/>
                          <a:latin typeface="Century Gothic" panose="020B0502020202020204" pitchFamily="34" charset="0"/>
                        </a:rPr>
                        <a:t>18%</a:t>
                      </a:r>
                      <a:endParaRPr lang="es-MX" sz="16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07622170"/>
                  </a:ext>
                </a:extLst>
              </a:tr>
              <a:tr h="186398"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el año 23 de servicio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862330" algn="l"/>
                        </a:tabLst>
                      </a:pPr>
                      <a:r>
                        <a:rPr lang="es-ES_tradnl" sz="1100" dirty="0">
                          <a:effectLst/>
                          <a:latin typeface="Century Gothic" panose="020B0502020202020204" pitchFamily="34" charset="0"/>
                        </a:rPr>
                        <a:t>19%</a:t>
                      </a:r>
                      <a:endParaRPr lang="es-MX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42004597"/>
                  </a:ext>
                </a:extLst>
              </a:tr>
              <a:tr h="186398"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el año 24 de servicio</a:t>
                      </a:r>
                      <a:endParaRPr lang="es-MX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90170"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9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862330" algn="l"/>
                        </a:tabLst>
                      </a:pPr>
                      <a:r>
                        <a:rPr lang="es-ES_tradnl" sz="1100" dirty="0">
                          <a:effectLst/>
                          <a:latin typeface="Century Gothic" panose="020B0502020202020204" pitchFamily="34" charset="0"/>
                        </a:rPr>
                        <a:t>20%</a:t>
                      </a:r>
                      <a:endParaRPr lang="es-MX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5011044"/>
                  </a:ext>
                </a:extLst>
              </a:tr>
            </a:tbl>
          </a:graphicData>
        </a:graphic>
      </p:graphicFrame>
      <p:pic>
        <p:nvPicPr>
          <p:cNvPr id="6" name="Picture 4" descr="Image with no description">
            <a:extLst>
              <a:ext uri="{FF2B5EF4-FFF2-40B4-BE49-F238E27FC236}">
                <a16:creationId xmlns:a16="http://schemas.microsoft.com/office/drawing/2014/main" id="{3C3ED776-A032-CC4C-4F90-C56861E36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206" y="100555"/>
            <a:ext cx="1002041" cy="8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with no description">
            <a:extLst>
              <a:ext uri="{FF2B5EF4-FFF2-40B4-BE49-F238E27FC236}">
                <a16:creationId xmlns:a16="http://schemas.microsoft.com/office/drawing/2014/main" id="{9695831B-5C3D-972A-1950-F0C3CA8FB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3" y="120715"/>
            <a:ext cx="1823123" cy="7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09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4" name="Google Shape;954;p57"/>
          <p:cNvCxnSpPr>
            <a:cxnSpLocks/>
          </p:cNvCxnSpPr>
          <p:nvPr/>
        </p:nvCxnSpPr>
        <p:spPr>
          <a:xfrm>
            <a:off x="835057" y="4044473"/>
            <a:ext cx="7588942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13 CuadroTexto">
            <a:extLst>
              <a:ext uri="{FF2B5EF4-FFF2-40B4-BE49-F238E27FC236}">
                <a16:creationId xmlns:a16="http://schemas.microsoft.com/office/drawing/2014/main" id="{D6A531A9-4B23-C546-8AD0-14488CF9434C}"/>
              </a:ext>
            </a:extLst>
          </p:cNvPr>
          <p:cNvSpPr txBox="1"/>
          <p:nvPr/>
        </p:nvSpPr>
        <p:spPr>
          <a:xfrm>
            <a:off x="628266" y="4165332"/>
            <a:ext cx="2505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 Cantidades Anuales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AF44A0C5-8367-C44C-A453-52E4BB9324D9}"/>
              </a:ext>
            </a:extLst>
          </p:cNvPr>
          <p:cNvSpPr txBox="1">
            <a:spLocks/>
          </p:cNvSpPr>
          <p:nvPr/>
        </p:nvSpPr>
        <p:spPr>
          <a:xfrm>
            <a:off x="1006128" y="61868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ela Gothic One"/>
              <a:buNone/>
              <a:defRPr sz="35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r>
              <a:rPr lang="es-ES_tradnl" sz="2400" dirty="0"/>
              <a:t>EROGACIÓN DEL MUNICIPIO</a:t>
            </a:r>
          </a:p>
        </p:txBody>
      </p:sp>
      <p:cxnSp>
        <p:nvCxnSpPr>
          <p:cNvPr id="40" name="Google Shape;938;p57">
            <a:extLst>
              <a:ext uri="{FF2B5EF4-FFF2-40B4-BE49-F238E27FC236}">
                <a16:creationId xmlns:a16="http://schemas.microsoft.com/office/drawing/2014/main" id="{592818B8-A79E-A64C-BF27-29DECEC31A10}"/>
              </a:ext>
            </a:extLst>
          </p:cNvPr>
          <p:cNvCxnSpPr>
            <a:cxnSpLocks/>
          </p:cNvCxnSpPr>
          <p:nvPr/>
        </p:nvCxnSpPr>
        <p:spPr>
          <a:xfrm>
            <a:off x="835032" y="1225074"/>
            <a:ext cx="7566665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932;p57">
            <a:extLst>
              <a:ext uri="{FF2B5EF4-FFF2-40B4-BE49-F238E27FC236}">
                <a16:creationId xmlns:a16="http://schemas.microsoft.com/office/drawing/2014/main" id="{53652B36-0F3A-4B82-1A33-C6F8BFAACF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37130" y="2676407"/>
            <a:ext cx="4403725" cy="5730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/>
              <a:t>2.2 MILLONES</a:t>
            </a:r>
            <a:endParaRPr sz="2800" dirty="0"/>
          </a:p>
        </p:txBody>
      </p:sp>
      <p:sp>
        <p:nvSpPr>
          <p:cNvPr id="11" name="Google Shape;933;p57">
            <a:extLst>
              <a:ext uri="{FF2B5EF4-FFF2-40B4-BE49-F238E27FC236}">
                <a16:creationId xmlns:a16="http://schemas.microsoft.com/office/drawing/2014/main" id="{91F49E72-00BF-0833-9A54-CCAD15D8966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237130" y="2282707"/>
            <a:ext cx="4403725" cy="4302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IGUALES APORTACIONES Y CUOTAS</a:t>
            </a:r>
            <a:endParaRPr sz="1400" dirty="0"/>
          </a:p>
        </p:txBody>
      </p:sp>
      <p:sp>
        <p:nvSpPr>
          <p:cNvPr id="13" name="Google Shape;746;p52">
            <a:extLst>
              <a:ext uri="{FF2B5EF4-FFF2-40B4-BE49-F238E27FC236}">
                <a16:creationId xmlns:a16="http://schemas.microsoft.com/office/drawing/2014/main" id="{CBAD895D-F0F2-EB1C-3C09-B0807865AF74}"/>
              </a:ext>
            </a:extLst>
          </p:cNvPr>
          <p:cNvSpPr/>
          <p:nvPr/>
        </p:nvSpPr>
        <p:spPr>
          <a:xfrm>
            <a:off x="5800785" y="2209511"/>
            <a:ext cx="1749711" cy="10503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DÉFICIT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47%</a:t>
            </a:r>
          </a:p>
        </p:txBody>
      </p:sp>
      <p:sp>
        <p:nvSpPr>
          <p:cNvPr id="14" name="13 CuadroTexto">
            <a:extLst>
              <a:ext uri="{FF2B5EF4-FFF2-40B4-BE49-F238E27FC236}">
                <a16:creationId xmlns:a16="http://schemas.microsoft.com/office/drawing/2014/main" id="{273DC866-FD45-468C-0A4B-62B1F4B97F4F}"/>
              </a:ext>
            </a:extLst>
          </p:cNvPr>
          <p:cNvSpPr txBox="1"/>
          <p:nvPr/>
        </p:nvSpPr>
        <p:spPr>
          <a:xfrm>
            <a:off x="5024583" y="2691410"/>
            <a:ext cx="267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pic>
        <p:nvPicPr>
          <p:cNvPr id="2" name="Picture 4" descr="Image with no description">
            <a:extLst>
              <a:ext uri="{FF2B5EF4-FFF2-40B4-BE49-F238E27FC236}">
                <a16:creationId xmlns:a16="http://schemas.microsoft.com/office/drawing/2014/main" id="{0E1553D9-876F-0D8B-5D99-109F782D8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206" y="100555"/>
            <a:ext cx="1002041" cy="8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with no description">
            <a:extLst>
              <a:ext uri="{FF2B5EF4-FFF2-40B4-BE49-F238E27FC236}">
                <a16:creationId xmlns:a16="http://schemas.microsoft.com/office/drawing/2014/main" id="{E0DC4336-EB37-D13F-E2F9-F7F2085FB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3" y="120715"/>
            <a:ext cx="1823123" cy="7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ítulo 1">
            <a:extLst>
              <a:ext uri="{FF2B5EF4-FFF2-40B4-BE49-F238E27FC236}">
                <a16:creationId xmlns:a16="http://schemas.microsoft.com/office/drawing/2014/main" id="{AF44A0C5-8367-C44C-A453-52E4BB9324D9}"/>
              </a:ext>
            </a:extLst>
          </p:cNvPr>
          <p:cNvSpPr txBox="1">
            <a:spLocks/>
          </p:cNvSpPr>
          <p:nvPr/>
        </p:nvSpPr>
        <p:spPr>
          <a:xfrm>
            <a:off x="720000" y="65237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ela Gothic One"/>
              <a:buNone/>
              <a:defRPr sz="35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Dela Gothic One"/>
              <a:buNone/>
              <a:defRPr sz="6000" b="0" i="0" u="none" strike="noStrike" cap="none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9pPr>
          </a:lstStyle>
          <a:p>
            <a:r>
              <a:rPr lang="es-ES_tradnl" sz="3000" dirty="0"/>
              <a:t>FLUJOS</a:t>
            </a:r>
          </a:p>
        </p:txBody>
      </p:sp>
      <p:cxnSp>
        <p:nvCxnSpPr>
          <p:cNvPr id="40" name="Google Shape;938;p57">
            <a:extLst>
              <a:ext uri="{FF2B5EF4-FFF2-40B4-BE49-F238E27FC236}">
                <a16:creationId xmlns:a16="http://schemas.microsoft.com/office/drawing/2014/main" id="{592818B8-A79E-A64C-BF27-29DECEC31A10}"/>
              </a:ext>
            </a:extLst>
          </p:cNvPr>
          <p:cNvCxnSpPr>
            <a:cxnSpLocks/>
          </p:cNvCxnSpPr>
          <p:nvPr/>
        </p:nvCxnSpPr>
        <p:spPr>
          <a:xfrm>
            <a:off x="835032" y="1225074"/>
            <a:ext cx="7566665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0AEB7E5E-69FC-2BC1-CE5F-452DAE408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930" y="1334315"/>
            <a:ext cx="5828139" cy="3198647"/>
          </a:xfrm>
          <a:prstGeom prst="rect">
            <a:avLst/>
          </a:prstGeom>
        </p:spPr>
      </p:pic>
      <p:pic>
        <p:nvPicPr>
          <p:cNvPr id="3" name="Picture 4" descr="Image with no description">
            <a:extLst>
              <a:ext uri="{FF2B5EF4-FFF2-40B4-BE49-F238E27FC236}">
                <a16:creationId xmlns:a16="http://schemas.microsoft.com/office/drawing/2014/main" id="{8D9A04F9-2DDE-AB04-7694-779BCF5BC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206" y="100555"/>
            <a:ext cx="1002041" cy="8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with no description">
            <a:extLst>
              <a:ext uri="{FF2B5EF4-FFF2-40B4-BE49-F238E27FC236}">
                <a16:creationId xmlns:a16="http://schemas.microsoft.com/office/drawing/2014/main" id="{9EFD241C-1A64-862F-6020-E00AE6B86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3" y="120715"/>
            <a:ext cx="1823123" cy="7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7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ítulo 17">
            <a:extLst>
              <a:ext uri="{FF2B5EF4-FFF2-40B4-BE49-F238E27FC236}">
                <a16:creationId xmlns:a16="http://schemas.microsoft.com/office/drawing/2014/main" id="{20CF01F3-780F-6D4F-BC22-0F11B0288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648" y="933189"/>
            <a:ext cx="8068704" cy="3863083"/>
          </a:xfrm>
          <a:solidFill>
            <a:srgbClr val="002060"/>
          </a:solidFill>
        </p:spPr>
        <p:txBody>
          <a:bodyPr/>
          <a:lstStyle/>
          <a:p>
            <a:pPr algn="ctr"/>
            <a:endParaRPr lang="es-ES_tradnl" sz="2100" b="1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s-ES_tradnl" sz="2100" b="1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S_tradnl" sz="21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Producto de más de </a:t>
            </a:r>
            <a:r>
              <a:rPr lang="es-ES_tradnl" sz="2100" b="1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es-ES_tradnl" sz="21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reuniones de trabajo celebradas entre personal de la Dirección de Seguridad Pública Municipal, Personal del Instituto Municipal de </a:t>
            </a:r>
            <a:r>
              <a:rPr lang="es-ES_tradnl" sz="2100" b="1" dirty="0">
                <a:latin typeface="Century Gothic" panose="020B0502020202020204" pitchFamily="34" charset="0"/>
                <a:cs typeface="Arial" panose="020B0604020202020204" pitchFamily="34" charset="0"/>
              </a:rPr>
              <a:t>Pensiones y la Firma Actuarial Vitalis; Una vez analizados los diferentes escenarios financieros para mantener </a:t>
            </a:r>
            <a:r>
              <a:rPr lang="es-ES_tradnl" sz="21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viabilidad del Fondo de Pensiones y poder concretar el proyecto de reducción de los años de servicio de personal de policías y bomberos, se </a:t>
            </a:r>
            <a:r>
              <a:rPr lang="es-ES" sz="21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establecieron los siguientes resultados.</a:t>
            </a:r>
            <a:endParaRPr lang="es-ES_tradnl" sz="2100" b="1" dirty="0"/>
          </a:p>
        </p:txBody>
      </p:sp>
      <p:pic>
        <p:nvPicPr>
          <p:cNvPr id="2" name="Picture 4" descr="Image with no description">
            <a:extLst>
              <a:ext uri="{FF2B5EF4-FFF2-40B4-BE49-F238E27FC236}">
                <a16:creationId xmlns:a16="http://schemas.microsoft.com/office/drawing/2014/main" id="{BB4AF0E7-D8B0-2E39-1D2D-4F6284910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735" y="304107"/>
            <a:ext cx="1304364" cy="107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with no description">
            <a:extLst>
              <a:ext uri="{FF2B5EF4-FFF2-40B4-BE49-F238E27FC236}">
                <a16:creationId xmlns:a16="http://schemas.microsoft.com/office/drawing/2014/main" id="{4BC45F05-CFC7-B35D-3415-5A46E6CF2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2" y="347228"/>
            <a:ext cx="2373172" cy="10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768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76"/>
          <p:cNvSpPr txBox="1">
            <a:spLocks noGrp="1"/>
          </p:cNvSpPr>
          <p:nvPr>
            <p:ph type="title" idx="4294967295"/>
          </p:nvPr>
        </p:nvSpPr>
        <p:spPr>
          <a:xfrm>
            <a:off x="1541123" y="1136363"/>
            <a:ext cx="6232525" cy="10588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GRACIAS</a:t>
            </a:r>
            <a:endParaRPr dirty="0"/>
          </a:p>
        </p:txBody>
      </p:sp>
      <p:cxnSp>
        <p:nvCxnSpPr>
          <p:cNvPr id="1720" name="Google Shape;1720;p76"/>
          <p:cNvCxnSpPr/>
          <p:nvPr/>
        </p:nvCxnSpPr>
        <p:spPr>
          <a:xfrm>
            <a:off x="720000" y="1136363"/>
            <a:ext cx="770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6" name="Google Shape;1736;p76"/>
          <p:cNvCxnSpPr/>
          <p:nvPr/>
        </p:nvCxnSpPr>
        <p:spPr>
          <a:xfrm>
            <a:off x="720000" y="3928050"/>
            <a:ext cx="7704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4" descr="Image with no description">
            <a:extLst>
              <a:ext uri="{FF2B5EF4-FFF2-40B4-BE49-F238E27FC236}">
                <a16:creationId xmlns:a16="http://schemas.microsoft.com/office/drawing/2014/main" id="{13896076-0E4C-BC2D-96AE-3FAE394D4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79" y="2000637"/>
            <a:ext cx="1574171" cy="129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with no description">
            <a:extLst>
              <a:ext uri="{FF2B5EF4-FFF2-40B4-BE49-F238E27FC236}">
                <a16:creationId xmlns:a16="http://schemas.microsoft.com/office/drawing/2014/main" id="{8E994DEE-01A8-BB9E-688C-E1D76AE3D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938" y="2042669"/>
            <a:ext cx="2864062" cy="123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16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1"/>
          <p:cNvSpPr txBox="1">
            <a:spLocks noGrp="1"/>
          </p:cNvSpPr>
          <p:nvPr>
            <p:ph type="title"/>
          </p:nvPr>
        </p:nvSpPr>
        <p:spPr>
          <a:xfrm>
            <a:off x="720000" y="549734"/>
            <a:ext cx="7704000" cy="35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CONTENIDO</a:t>
            </a:r>
            <a:endParaRPr dirty="0"/>
          </a:p>
        </p:txBody>
      </p:sp>
      <p:sp>
        <p:nvSpPr>
          <p:cNvPr id="364" name="Google Shape;364;p41"/>
          <p:cNvSpPr txBox="1">
            <a:spLocks noGrp="1"/>
          </p:cNvSpPr>
          <p:nvPr>
            <p:ph type="title" idx="2"/>
          </p:nvPr>
        </p:nvSpPr>
        <p:spPr>
          <a:xfrm>
            <a:off x="719965" y="177532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/>
              <a:t>D</a:t>
            </a:r>
            <a:r>
              <a:rPr lang="en" sz="1800" dirty="0"/>
              <a:t>EMOGRAFÍA</a:t>
            </a:r>
            <a:endParaRPr sz="1800" dirty="0"/>
          </a:p>
        </p:txBody>
      </p:sp>
      <p:sp>
        <p:nvSpPr>
          <p:cNvPr id="366" name="Google Shape;366;p41"/>
          <p:cNvSpPr txBox="1">
            <a:spLocks noGrp="1"/>
          </p:cNvSpPr>
          <p:nvPr>
            <p:ph type="title" idx="3"/>
          </p:nvPr>
        </p:nvSpPr>
        <p:spPr>
          <a:xfrm>
            <a:off x="3222339" y="1850062"/>
            <a:ext cx="2305500" cy="757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SITUACIÓN </a:t>
            </a:r>
            <a:br>
              <a:rPr lang="en" sz="1800" dirty="0"/>
            </a:br>
            <a:r>
              <a:rPr lang="en" sz="1800" dirty="0"/>
              <a:t>ACTUAL</a:t>
            </a:r>
            <a:endParaRPr sz="1800" dirty="0"/>
          </a:p>
        </p:txBody>
      </p:sp>
      <p:sp>
        <p:nvSpPr>
          <p:cNvPr id="368" name="Google Shape;368;p41"/>
          <p:cNvSpPr txBox="1">
            <a:spLocks noGrp="1"/>
          </p:cNvSpPr>
          <p:nvPr>
            <p:ph type="title" idx="5"/>
          </p:nvPr>
        </p:nvSpPr>
        <p:spPr>
          <a:xfrm>
            <a:off x="719965" y="3474934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CUOTAS</a:t>
            </a:r>
            <a:endParaRPr sz="1800" dirty="0"/>
          </a:p>
        </p:txBody>
      </p:sp>
      <p:sp>
        <p:nvSpPr>
          <p:cNvPr id="369" name="Google Shape;369;p41"/>
          <p:cNvSpPr txBox="1">
            <a:spLocks noGrp="1"/>
          </p:cNvSpPr>
          <p:nvPr>
            <p:ph type="title" idx="7"/>
          </p:nvPr>
        </p:nvSpPr>
        <p:spPr>
          <a:xfrm>
            <a:off x="3222339" y="3470723"/>
            <a:ext cx="2799221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APORTACIONES</a:t>
            </a:r>
            <a:r>
              <a:rPr lang="en" sz="1800" dirty="0"/>
              <a:t> </a:t>
            </a:r>
            <a:endParaRPr sz="1800" dirty="0"/>
          </a:p>
        </p:txBody>
      </p:sp>
      <p:sp>
        <p:nvSpPr>
          <p:cNvPr id="371" name="Google Shape;371;p41"/>
          <p:cNvSpPr txBox="1">
            <a:spLocks noGrp="1"/>
          </p:cNvSpPr>
          <p:nvPr>
            <p:ph type="title" idx="9"/>
          </p:nvPr>
        </p:nvSpPr>
        <p:spPr>
          <a:xfrm>
            <a:off x="6118510" y="1909322"/>
            <a:ext cx="2305500" cy="6514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ESTUDIO </a:t>
            </a:r>
            <a:br>
              <a:rPr lang="en" sz="1800" dirty="0"/>
            </a:br>
            <a:r>
              <a:rPr lang="en" sz="1800" dirty="0"/>
              <a:t>ACTUARIAL</a:t>
            </a:r>
            <a:endParaRPr sz="1800" dirty="0"/>
          </a:p>
        </p:txBody>
      </p:sp>
      <p:sp>
        <p:nvSpPr>
          <p:cNvPr id="373" name="Google Shape;373;p41"/>
          <p:cNvSpPr txBox="1">
            <a:spLocks noGrp="1"/>
          </p:cNvSpPr>
          <p:nvPr>
            <p:ph type="title" idx="14"/>
          </p:nvPr>
        </p:nvSpPr>
        <p:spPr>
          <a:xfrm>
            <a:off x="6118510" y="3474934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CONLUSIONES </a:t>
            </a:r>
            <a:endParaRPr sz="1600" dirty="0"/>
          </a:p>
        </p:txBody>
      </p:sp>
      <p:sp>
        <p:nvSpPr>
          <p:cNvPr id="375" name="Google Shape;375;p41"/>
          <p:cNvSpPr txBox="1">
            <a:spLocks noGrp="1"/>
          </p:cNvSpPr>
          <p:nvPr>
            <p:ph type="title" idx="16"/>
          </p:nvPr>
        </p:nvSpPr>
        <p:spPr>
          <a:xfrm>
            <a:off x="719965" y="133798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76" name="Google Shape;376;p41"/>
          <p:cNvSpPr txBox="1">
            <a:spLocks noGrp="1"/>
          </p:cNvSpPr>
          <p:nvPr>
            <p:ph type="title" idx="17"/>
          </p:nvPr>
        </p:nvSpPr>
        <p:spPr>
          <a:xfrm>
            <a:off x="719965" y="3034765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77" name="Google Shape;377;p41"/>
          <p:cNvSpPr txBox="1">
            <a:spLocks noGrp="1"/>
          </p:cNvSpPr>
          <p:nvPr>
            <p:ph type="title" idx="18"/>
          </p:nvPr>
        </p:nvSpPr>
        <p:spPr>
          <a:xfrm>
            <a:off x="3222365" y="133377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78" name="Google Shape;378;p41"/>
          <p:cNvSpPr txBox="1">
            <a:spLocks noGrp="1"/>
          </p:cNvSpPr>
          <p:nvPr>
            <p:ph type="title" idx="19"/>
          </p:nvPr>
        </p:nvSpPr>
        <p:spPr>
          <a:xfrm>
            <a:off x="3222340" y="3030554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79" name="Google Shape;379;p41"/>
          <p:cNvSpPr txBox="1">
            <a:spLocks noGrp="1"/>
          </p:cNvSpPr>
          <p:nvPr>
            <p:ph type="title" idx="20"/>
          </p:nvPr>
        </p:nvSpPr>
        <p:spPr>
          <a:xfrm>
            <a:off x="6118535" y="1332952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80" name="Google Shape;380;p41"/>
          <p:cNvSpPr txBox="1">
            <a:spLocks noGrp="1"/>
          </p:cNvSpPr>
          <p:nvPr>
            <p:ph type="title" idx="21"/>
          </p:nvPr>
        </p:nvSpPr>
        <p:spPr>
          <a:xfrm>
            <a:off x="6118510" y="3034765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cxnSp>
        <p:nvCxnSpPr>
          <p:cNvPr id="381" name="Google Shape;381;p41"/>
          <p:cNvCxnSpPr/>
          <p:nvPr/>
        </p:nvCxnSpPr>
        <p:spPr>
          <a:xfrm>
            <a:off x="810358" y="1785582"/>
            <a:ext cx="751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4" name="Google Shape;384;p41"/>
          <p:cNvCxnSpPr/>
          <p:nvPr/>
        </p:nvCxnSpPr>
        <p:spPr>
          <a:xfrm>
            <a:off x="3314063" y="1781371"/>
            <a:ext cx="751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5" name="Google Shape;385;p41"/>
          <p:cNvCxnSpPr/>
          <p:nvPr/>
        </p:nvCxnSpPr>
        <p:spPr>
          <a:xfrm>
            <a:off x="6218483" y="1785582"/>
            <a:ext cx="751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6" name="Google Shape;386;p41"/>
          <p:cNvCxnSpPr/>
          <p:nvPr/>
        </p:nvCxnSpPr>
        <p:spPr>
          <a:xfrm>
            <a:off x="810333" y="3482365"/>
            <a:ext cx="751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41"/>
          <p:cNvCxnSpPr/>
          <p:nvPr/>
        </p:nvCxnSpPr>
        <p:spPr>
          <a:xfrm>
            <a:off x="3314038" y="3478154"/>
            <a:ext cx="751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8" name="Google Shape;388;p41"/>
          <p:cNvCxnSpPr/>
          <p:nvPr/>
        </p:nvCxnSpPr>
        <p:spPr>
          <a:xfrm>
            <a:off x="6218458" y="3482365"/>
            <a:ext cx="751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4" descr="Image with no description">
            <a:extLst>
              <a:ext uri="{FF2B5EF4-FFF2-40B4-BE49-F238E27FC236}">
                <a16:creationId xmlns:a16="http://schemas.microsoft.com/office/drawing/2014/main" id="{2A92D5B5-4CB2-B3C9-B8D9-1BAD4D6CC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206" y="100555"/>
            <a:ext cx="1002041" cy="8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with no description">
            <a:extLst>
              <a:ext uri="{FF2B5EF4-FFF2-40B4-BE49-F238E27FC236}">
                <a16:creationId xmlns:a16="http://schemas.microsoft.com/office/drawing/2014/main" id="{76EC22A3-8103-A2C1-7AE8-270E3F5C2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3" y="120715"/>
            <a:ext cx="1823123" cy="7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58"/>
          <p:cNvSpPr txBox="1">
            <a:spLocks noGrp="1"/>
          </p:cNvSpPr>
          <p:nvPr>
            <p:ph type="title"/>
          </p:nvPr>
        </p:nvSpPr>
        <p:spPr>
          <a:xfrm>
            <a:off x="3210325" y="1543176"/>
            <a:ext cx="4898700" cy="16506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DEMOGRAFÍA</a:t>
            </a:r>
            <a:endParaRPr sz="4000" dirty="0"/>
          </a:p>
        </p:txBody>
      </p:sp>
      <p:sp>
        <p:nvSpPr>
          <p:cNvPr id="960" name="Google Shape;960;p58"/>
          <p:cNvSpPr txBox="1">
            <a:spLocks noGrp="1"/>
          </p:cNvSpPr>
          <p:nvPr>
            <p:ph type="title" idx="2"/>
          </p:nvPr>
        </p:nvSpPr>
        <p:spPr>
          <a:xfrm>
            <a:off x="3135328" y="916525"/>
            <a:ext cx="1751400" cy="10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61" name="Google Shape;961;p58"/>
          <p:cNvSpPr txBox="1">
            <a:spLocks noGrp="1"/>
          </p:cNvSpPr>
          <p:nvPr>
            <p:ph type="subTitle" idx="1"/>
          </p:nvPr>
        </p:nvSpPr>
        <p:spPr>
          <a:xfrm>
            <a:off x="3241014" y="3809975"/>
            <a:ext cx="5319997" cy="417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POBLACIÓN OPERATIVOS POLICIAS Y BOMBEROS</a:t>
            </a:r>
            <a:endParaRPr b="1" dirty="0"/>
          </a:p>
        </p:txBody>
      </p:sp>
      <p:cxnSp>
        <p:nvCxnSpPr>
          <p:cNvPr id="962" name="Google Shape;962;p58"/>
          <p:cNvCxnSpPr/>
          <p:nvPr/>
        </p:nvCxnSpPr>
        <p:spPr>
          <a:xfrm>
            <a:off x="3256814" y="1933075"/>
            <a:ext cx="4550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3" name="Google Shape;963;p58"/>
          <p:cNvCxnSpPr/>
          <p:nvPr/>
        </p:nvCxnSpPr>
        <p:spPr>
          <a:xfrm>
            <a:off x="3256814" y="3690050"/>
            <a:ext cx="4550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78" name="Google Shape;978;p5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/>
          <a:srcRect l="32861" r="32861"/>
          <a:stretch/>
        </p:blipFill>
        <p:spPr>
          <a:xfrm>
            <a:off x="1034975" y="1093500"/>
            <a:ext cx="1945500" cy="2956500"/>
          </a:xfrm>
          <a:prstGeom prst="roundRect">
            <a:avLst>
              <a:gd name="adj" fmla="val 16667"/>
            </a:avLst>
          </a:prstGeom>
        </p:spPr>
      </p:pic>
      <p:pic>
        <p:nvPicPr>
          <p:cNvPr id="3" name="Picture 4" descr="Image with no description">
            <a:extLst>
              <a:ext uri="{FF2B5EF4-FFF2-40B4-BE49-F238E27FC236}">
                <a16:creationId xmlns:a16="http://schemas.microsoft.com/office/drawing/2014/main" id="{1B6F3F0D-F136-77D6-CDEE-6C3B3F8BF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66" y="926977"/>
            <a:ext cx="1002041" cy="8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with no description">
            <a:extLst>
              <a:ext uri="{FF2B5EF4-FFF2-40B4-BE49-F238E27FC236}">
                <a16:creationId xmlns:a16="http://schemas.microsoft.com/office/drawing/2014/main" id="{B0D76815-929D-07A7-BBB6-718DD7CD2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13" y="962698"/>
            <a:ext cx="1823123" cy="7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3"/>
          <p:cNvSpPr txBox="1">
            <a:spLocks noGrp="1"/>
          </p:cNvSpPr>
          <p:nvPr>
            <p:ph type="title"/>
          </p:nvPr>
        </p:nvSpPr>
        <p:spPr>
          <a:xfrm>
            <a:off x="1022559" y="33233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DEMOGRÁFICA </a:t>
            </a:r>
            <a:endParaRPr dirty="0">
              <a:solidFill>
                <a:schemeClr val="accent6"/>
              </a:solidFill>
            </a:endParaRPr>
          </a:p>
        </p:txBody>
      </p:sp>
      <p:graphicFrame>
        <p:nvGraphicFramePr>
          <p:cNvPr id="21" name="4 Marcador de contenido">
            <a:extLst>
              <a:ext uri="{FF2B5EF4-FFF2-40B4-BE49-F238E27FC236}">
                <a16:creationId xmlns:a16="http://schemas.microsoft.com/office/drawing/2014/main" id="{81F936AC-D0A0-D945-9487-B93B2859A9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8307740"/>
              </p:ext>
            </p:extLst>
          </p:nvPr>
        </p:nvGraphicFramePr>
        <p:xfrm>
          <a:off x="720000" y="1309193"/>
          <a:ext cx="7704000" cy="299066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29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4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819">
                  <a:extLst>
                    <a:ext uri="{9D8B030D-6E8A-4147-A177-3AD203B41FA5}">
                      <a16:colId xmlns:a16="http://schemas.microsoft.com/office/drawing/2014/main" val="747530749"/>
                    </a:ext>
                  </a:extLst>
                </a:gridCol>
              </a:tblGrid>
              <a:tr h="631196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PERSONAL</a:t>
                      </a:r>
                      <a:r>
                        <a:rPr lang="es-MX" baseline="0" dirty="0"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MX" baseline="0" dirty="0">
                          <a:latin typeface="Century Gothic" panose="020B0502020202020204" pitchFamily="34" charset="0"/>
                        </a:rPr>
                        <a:t>ACTIVO </a:t>
                      </a:r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POLICÍAS Y BOMBEROS </a:t>
                      </a:r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TOTAL</a:t>
                      </a:r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r>
                        <a:rPr lang="es-MX" dirty="0">
                          <a:latin typeface="Century Gothic" panose="020B0502020202020204" pitchFamily="34" charset="0"/>
                        </a:rPr>
                        <a:t>Número </a:t>
                      </a:r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3,443(69.75%)</a:t>
                      </a:r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1,493 (30.24%)</a:t>
                      </a:r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4,936</a:t>
                      </a:r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r>
                        <a:rPr lang="es-MX" dirty="0">
                          <a:latin typeface="Century Gothic" panose="020B0502020202020204" pitchFamily="34" charset="0"/>
                        </a:rPr>
                        <a:t>Edad Promedio</a:t>
                      </a:r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43.6</a:t>
                      </a:r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37.4</a:t>
                      </a:r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92">
                <a:tc>
                  <a:txBody>
                    <a:bodyPr/>
                    <a:lstStyle/>
                    <a:p>
                      <a:r>
                        <a:rPr lang="es-MX" dirty="0">
                          <a:latin typeface="Century Gothic" panose="020B0502020202020204" pitchFamily="34" charset="0"/>
                        </a:rPr>
                        <a:t>Antigüedad Promedio </a:t>
                      </a:r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6.7</a:t>
                      </a:r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10.6</a:t>
                      </a:r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196">
                <a:tc>
                  <a:txBody>
                    <a:bodyPr/>
                    <a:lstStyle/>
                    <a:p>
                      <a:r>
                        <a:rPr lang="es-MX" dirty="0">
                          <a:latin typeface="Century Gothic" panose="020B0502020202020204" pitchFamily="34" charset="0"/>
                        </a:rPr>
                        <a:t>Nómina Integrada Promedio</a:t>
                      </a:r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$13,924</a:t>
                      </a:r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$17,073</a:t>
                      </a:r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196">
                <a:tc>
                  <a:txBody>
                    <a:bodyPr/>
                    <a:lstStyle/>
                    <a:p>
                      <a:r>
                        <a:rPr lang="es-MX" dirty="0">
                          <a:latin typeface="Century Gothic" panose="020B0502020202020204" pitchFamily="34" charset="0"/>
                        </a:rPr>
                        <a:t>Nómina Integrada Actual</a:t>
                      </a:r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$575,288,677</a:t>
                      </a:r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Century Gothic" panose="020B0502020202020204" pitchFamily="34" charset="0"/>
                        </a:rPr>
                        <a:t>$305,883,974</a:t>
                      </a:r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Picture 4" descr="Image with no description">
            <a:extLst>
              <a:ext uri="{FF2B5EF4-FFF2-40B4-BE49-F238E27FC236}">
                <a16:creationId xmlns:a16="http://schemas.microsoft.com/office/drawing/2014/main" id="{6137AD53-32B3-4D97-22E4-8A0175352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206" y="100555"/>
            <a:ext cx="1002041" cy="8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with no description">
            <a:extLst>
              <a:ext uri="{FF2B5EF4-FFF2-40B4-BE49-F238E27FC236}">
                <a16:creationId xmlns:a16="http://schemas.microsoft.com/office/drawing/2014/main" id="{717371C6-5B11-4253-CE7E-84DB15D47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3" y="120715"/>
            <a:ext cx="1823123" cy="7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58"/>
          <p:cNvSpPr txBox="1">
            <a:spLocks noGrp="1"/>
          </p:cNvSpPr>
          <p:nvPr>
            <p:ph type="title"/>
          </p:nvPr>
        </p:nvSpPr>
        <p:spPr>
          <a:xfrm>
            <a:off x="3241015" y="1986262"/>
            <a:ext cx="4898700" cy="16506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SITUACIÓN ACTUAL</a:t>
            </a:r>
            <a:endParaRPr sz="4000" dirty="0"/>
          </a:p>
        </p:txBody>
      </p:sp>
      <p:sp>
        <p:nvSpPr>
          <p:cNvPr id="960" name="Google Shape;960;p58"/>
          <p:cNvSpPr txBox="1">
            <a:spLocks noGrp="1"/>
          </p:cNvSpPr>
          <p:nvPr>
            <p:ph type="title" idx="2"/>
          </p:nvPr>
        </p:nvSpPr>
        <p:spPr>
          <a:xfrm>
            <a:off x="3135328" y="916525"/>
            <a:ext cx="1751400" cy="10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cxnSp>
        <p:nvCxnSpPr>
          <p:cNvPr id="962" name="Google Shape;962;p58"/>
          <p:cNvCxnSpPr/>
          <p:nvPr/>
        </p:nvCxnSpPr>
        <p:spPr>
          <a:xfrm>
            <a:off x="3256814" y="1933075"/>
            <a:ext cx="4550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78" name="Google Shape;978;p58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/>
          <a:srcRect l="31575" r="31575"/>
          <a:stretch/>
        </p:blipFill>
        <p:spPr>
          <a:xfrm>
            <a:off x="1034975" y="1093500"/>
            <a:ext cx="1945500" cy="2956500"/>
          </a:xfrm>
          <a:prstGeom prst="roundRect">
            <a:avLst>
              <a:gd name="adj" fmla="val 16667"/>
            </a:avLst>
          </a:prstGeom>
        </p:spPr>
      </p:pic>
      <p:pic>
        <p:nvPicPr>
          <p:cNvPr id="2" name="Picture 4" descr="Image with no description">
            <a:extLst>
              <a:ext uri="{FF2B5EF4-FFF2-40B4-BE49-F238E27FC236}">
                <a16:creationId xmlns:a16="http://schemas.microsoft.com/office/drawing/2014/main" id="{C0AAD122-BE3A-2D1B-A798-338E97C81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66" y="933701"/>
            <a:ext cx="1002041" cy="8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with no description">
            <a:extLst>
              <a:ext uri="{FF2B5EF4-FFF2-40B4-BE49-F238E27FC236}">
                <a16:creationId xmlns:a16="http://schemas.microsoft.com/office/drawing/2014/main" id="{B543C299-D676-436A-FE71-557F67BC0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13" y="969422"/>
            <a:ext cx="1823123" cy="7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06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35D54AF-D4E0-FC40-BFBE-86E8D8B08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43" y="228477"/>
            <a:ext cx="7704000" cy="572700"/>
          </a:xfrm>
        </p:spPr>
        <p:txBody>
          <a:bodyPr/>
          <a:lstStyle/>
          <a:p>
            <a:pPr algn="ctr"/>
            <a:r>
              <a:rPr lang="es-MX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JUBILADOS Y PENSIONADOS </a:t>
            </a:r>
            <a:endParaRPr lang="es-ES_tradnl" dirty="0">
              <a:solidFill>
                <a:schemeClr val="accent6"/>
              </a:solidFill>
            </a:endParaRPr>
          </a:p>
        </p:txBody>
      </p:sp>
      <p:graphicFrame>
        <p:nvGraphicFramePr>
          <p:cNvPr id="6" name="4 Marcador de contenido">
            <a:extLst>
              <a:ext uri="{FF2B5EF4-FFF2-40B4-BE49-F238E27FC236}">
                <a16:creationId xmlns:a16="http://schemas.microsoft.com/office/drawing/2014/main" id="{BEFA8A62-230D-0A48-AE0F-63355B8A4D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667638"/>
              </p:ext>
            </p:extLst>
          </p:nvPr>
        </p:nvGraphicFramePr>
        <p:xfrm>
          <a:off x="931286" y="1236172"/>
          <a:ext cx="7281428" cy="184037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58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2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09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entury Gothic" panose="020B0502020202020204" pitchFamily="34" charset="0"/>
                        </a:rPr>
                        <a:t>Número</a:t>
                      </a:r>
                      <a:endParaRPr lang="es-MX" sz="2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entury Gothic" panose="020B0502020202020204" pitchFamily="34" charset="0"/>
                        </a:rPr>
                        <a:t>1045</a:t>
                      </a:r>
                      <a:endParaRPr lang="es-MX" sz="2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9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entury Gothic" panose="020B0502020202020204" pitchFamily="34" charset="0"/>
                        </a:rPr>
                        <a:t>Edad Promedio</a:t>
                      </a:r>
                      <a:endParaRPr lang="es-MX" sz="2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entury Gothic" panose="020B0502020202020204" pitchFamily="34" charset="0"/>
                        </a:rPr>
                        <a:t>64.2</a:t>
                      </a:r>
                      <a:endParaRPr lang="es-MX" sz="2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09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entury Gothic" panose="020B0502020202020204" pitchFamily="34" charset="0"/>
                        </a:rPr>
                        <a:t>Pensión</a:t>
                      </a:r>
                      <a:r>
                        <a:rPr lang="es-MX" sz="2400" baseline="0" dirty="0">
                          <a:latin typeface="Century Gothic" panose="020B0502020202020204" pitchFamily="34" charset="0"/>
                        </a:rPr>
                        <a:t> Promedio Mensual</a:t>
                      </a:r>
                      <a:endParaRPr lang="es-MX" sz="2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entury Gothic" panose="020B0502020202020204" pitchFamily="34" charset="0"/>
                        </a:rPr>
                        <a:t>$11,984.00</a:t>
                      </a:r>
                      <a:endParaRPr lang="es-MX" sz="2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09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entury Gothic" panose="020B0502020202020204" pitchFamily="34" charset="0"/>
                        </a:rPr>
                        <a:t>Pensión Anual</a:t>
                      </a:r>
                      <a:endParaRPr lang="es-MX" sz="2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entury Gothic" panose="020B0502020202020204" pitchFamily="34" charset="0"/>
                        </a:rPr>
                        <a:t>$150’283,818.00 (*)</a:t>
                      </a:r>
                      <a:endParaRPr lang="es-MX" sz="2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881459"/>
                  </a:ext>
                </a:extLst>
              </a:tr>
            </a:tbl>
          </a:graphicData>
        </a:graphic>
      </p:graphicFrame>
      <p:sp>
        <p:nvSpPr>
          <p:cNvPr id="8" name="5 CuadroTexto">
            <a:extLst>
              <a:ext uri="{FF2B5EF4-FFF2-40B4-BE49-F238E27FC236}">
                <a16:creationId xmlns:a16="http://schemas.microsoft.com/office/drawing/2014/main" id="{A2A2A338-C38E-5A49-8BB7-72328BE77DE9}"/>
              </a:ext>
            </a:extLst>
          </p:cNvPr>
          <p:cNvSpPr txBox="1"/>
          <p:nvPr/>
        </p:nvSpPr>
        <p:spPr>
          <a:xfrm>
            <a:off x="5611806" y="3108518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i="1" dirty="0">
                <a:solidFill>
                  <a:schemeClr val="bg1"/>
                </a:solidFill>
              </a:rPr>
              <a:t>*Incluye Gratificación Anual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A5AE03B-5E16-4F4F-BB08-5E7C96156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683890"/>
              </p:ext>
            </p:extLst>
          </p:nvPr>
        </p:nvGraphicFramePr>
        <p:xfrm>
          <a:off x="931286" y="3564982"/>
          <a:ext cx="7281428" cy="92018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58836">
                  <a:extLst>
                    <a:ext uri="{9D8B030D-6E8A-4147-A177-3AD203B41FA5}">
                      <a16:colId xmlns:a16="http://schemas.microsoft.com/office/drawing/2014/main" val="2853112222"/>
                    </a:ext>
                  </a:extLst>
                </a:gridCol>
                <a:gridCol w="3022592">
                  <a:extLst>
                    <a:ext uri="{9D8B030D-6E8A-4147-A177-3AD203B41FA5}">
                      <a16:colId xmlns:a16="http://schemas.microsoft.com/office/drawing/2014/main" val="1646355096"/>
                    </a:ext>
                  </a:extLst>
                </a:gridCol>
              </a:tblGrid>
              <a:tr h="460093"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latin typeface="Century Gothic" panose="020B0502020202020204" pitchFamily="34" charset="0"/>
                        </a:rPr>
                        <a:t>Costo Mensual Nómina </a:t>
                      </a:r>
                      <a:endParaRPr lang="es-MX" sz="2400" b="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0" dirty="0">
                          <a:latin typeface="Century Gothic" panose="020B0502020202020204" pitchFamily="34" charset="0"/>
                        </a:rPr>
                        <a:t>$13’540,000.00</a:t>
                      </a:r>
                      <a:endParaRPr lang="es-MX" sz="2400" b="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906464"/>
                  </a:ext>
                </a:extLst>
              </a:tr>
              <a:tr h="460093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entury Gothic" panose="020B0502020202020204" pitchFamily="34" charset="0"/>
                        </a:rPr>
                        <a:t>Ingreso Mensual</a:t>
                      </a:r>
                      <a:endParaRPr lang="es-MX" sz="2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Century Gothic" panose="020B0502020202020204" pitchFamily="34" charset="0"/>
                        </a:rPr>
                        <a:t>$10’500,000.00</a:t>
                      </a:r>
                      <a:endParaRPr lang="es-MX" sz="2400" dirty="0"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513430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0E12EDAB-C01C-3D47-A81E-6BB6F93F6BBD}"/>
              </a:ext>
            </a:extLst>
          </p:cNvPr>
          <p:cNvSpPr txBox="1"/>
          <p:nvPr/>
        </p:nvSpPr>
        <p:spPr>
          <a:xfrm>
            <a:off x="2405743" y="66679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 31 de Diciembre de 2021)</a:t>
            </a:r>
          </a:p>
        </p:txBody>
      </p:sp>
      <p:pic>
        <p:nvPicPr>
          <p:cNvPr id="4" name="Picture 4" descr="Image with no description">
            <a:extLst>
              <a:ext uri="{FF2B5EF4-FFF2-40B4-BE49-F238E27FC236}">
                <a16:creationId xmlns:a16="http://schemas.microsoft.com/office/drawing/2014/main" id="{999B4CC1-5B4E-CAEE-372B-551C25C17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206" y="100555"/>
            <a:ext cx="1002041" cy="8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with no description">
            <a:extLst>
              <a:ext uri="{FF2B5EF4-FFF2-40B4-BE49-F238E27FC236}">
                <a16:creationId xmlns:a16="http://schemas.microsoft.com/office/drawing/2014/main" id="{96BA9029-3E0F-A875-DC16-BF374C025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3" y="120715"/>
            <a:ext cx="1823123" cy="7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34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4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/>
          <a:srcRect l="22088" r="22088"/>
          <a:stretch/>
        </p:blipFill>
        <p:spPr>
          <a:xfrm>
            <a:off x="5524025" y="1013925"/>
            <a:ext cx="2772900" cy="3305400"/>
          </a:xfrm>
          <a:prstGeom prst="roundRect">
            <a:avLst>
              <a:gd name="adj" fmla="val 6643"/>
            </a:avLst>
          </a:prstGeom>
        </p:spPr>
      </p:pic>
      <p:sp>
        <p:nvSpPr>
          <p:cNvPr id="470" name="Google Shape;470;p44"/>
          <p:cNvSpPr txBox="1">
            <a:spLocks noGrp="1"/>
          </p:cNvSpPr>
          <p:nvPr>
            <p:ph type="title"/>
          </p:nvPr>
        </p:nvSpPr>
        <p:spPr>
          <a:xfrm>
            <a:off x="855215" y="2726535"/>
            <a:ext cx="4268400" cy="8418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RESULTADO ACTUARIAL</a:t>
            </a:r>
            <a:endParaRPr dirty="0"/>
          </a:p>
        </p:txBody>
      </p:sp>
      <p:sp>
        <p:nvSpPr>
          <p:cNvPr id="471" name="Google Shape;471;p44"/>
          <p:cNvSpPr txBox="1">
            <a:spLocks noGrp="1"/>
          </p:cNvSpPr>
          <p:nvPr>
            <p:ph type="title" idx="2"/>
          </p:nvPr>
        </p:nvSpPr>
        <p:spPr>
          <a:xfrm>
            <a:off x="847075" y="1118598"/>
            <a:ext cx="1403100" cy="7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cxnSp>
        <p:nvCxnSpPr>
          <p:cNvPr id="473" name="Google Shape;473;p44"/>
          <p:cNvCxnSpPr/>
          <p:nvPr/>
        </p:nvCxnSpPr>
        <p:spPr>
          <a:xfrm>
            <a:off x="864031" y="2155993"/>
            <a:ext cx="402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4" name="Google Shape;474;p44"/>
          <p:cNvCxnSpPr/>
          <p:nvPr/>
        </p:nvCxnSpPr>
        <p:spPr>
          <a:xfrm>
            <a:off x="864031" y="3663027"/>
            <a:ext cx="402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4" descr="Image with no description">
            <a:extLst>
              <a:ext uri="{FF2B5EF4-FFF2-40B4-BE49-F238E27FC236}">
                <a16:creationId xmlns:a16="http://schemas.microsoft.com/office/drawing/2014/main" id="{3306D7EE-B616-B2F1-46C5-34ECFDDF1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828" y="1030519"/>
            <a:ext cx="1002041" cy="8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Image with no description">
            <a:extLst>
              <a:ext uri="{FF2B5EF4-FFF2-40B4-BE49-F238E27FC236}">
                <a16:creationId xmlns:a16="http://schemas.microsoft.com/office/drawing/2014/main" id="{4B0A2BDA-A371-8341-87B6-F4CE22EC2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175" y="1066240"/>
            <a:ext cx="1823123" cy="7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oogle Shape;854;p54">
            <a:extLst>
              <a:ext uri="{FF2B5EF4-FFF2-40B4-BE49-F238E27FC236}">
                <a16:creationId xmlns:a16="http://schemas.microsoft.com/office/drawing/2014/main" id="{7E553471-AE3A-404E-B3B3-232FE7309D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2003922"/>
              </p:ext>
            </p:extLst>
          </p:nvPr>
        </p:nvGraphicFramePr>
        <p:xfrm>
          <a:off x="3214709" y="1293925"/>
          <a:ext cx="5477228" cy="2876302"/>
        </p:xfrm>
        <a:graphic>
          <a:graphicData uri="http://schemas.openxmlformats.org/drawingml/2006/table">
            <a:tbl>
              <a:tblPr>
                <a:noFill/>
                <a:tableStyleId>{CE5F06DB-8E02-4696-9F06-D8ECE2F03D9C}</a:tableStyleId>
              </a:tblPr>
              <a:tblGrid>
                <a:gridCol w="413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3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Dela Gothic One"/>
                        <a:ea typeface="Dela Gothic One"/>
                        <a:cs typeface="Dela Gothic One"/>
                        <a:sym typeface="Dela Gothic On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3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Dela Gothic One"/>
                        <a:ea typeface="Dela Gothic One"/>
                        <a:cs typeface="Dela Gothic One"/>
                        <a:sym typeface="Dela Gothic On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3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Dela Gothic One"/>
                        <a:ea typeface="Dela Gothic One"/>
                        <a:cs typeface="Dela Gothic One"/>
                        <a:sym typeface="Dela Gothic On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93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Dela Gothic One"/>
                        <a:ea typeface="Dela Gothic One"/>
                        <a:cs typeface="Dela Gothic One"/>
                        <a:sym typeface="Dela Gothic On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1 Rectángulo redondeado">
            <a:extLst>
              <a:ext uri="{FF2B5EF4-FFF2-40B4-BE49-F238E27FC236}">
                <a16:creationId xmlns:a16="http://schemas.microsoft.com/office/drawing/2014/main" id="{63F87768-080E-AA4B-9E83-E1BCE8329028}"/>
              </a:ext>
            </a:extLst>
          </p:cNvPr>
          <p:cNvSpPr/>
          <p:nvPr/>
        </p:nvSpPr>
        <p:spPr>
          <a:xfrm>
            <a:off x="581846" y="1764440"/>
            <a:ext cx="1656184" cy="146690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HIPÓTESIS ECONÓMICO FINANCIERAS </a:t>
            </a:r>
          </a:p>
        </p:txBody>
      </p:sp>
      <p:grpSp>
        <p:nvGrpSpPr>
          <p:cNvPr id="6" name="11 Grupo">
            <a:extLst>
              <a:ext uri="{FF2B5EF4-FFF2-40B4-BE49-F238E27FC236}">
                <a16:creationId xmlns:a16="http://schemas.microsoft.com/office/drawing/2014/main" id="{5EC9D8BE-7C69-C04A-8193-F6774B13A882}"/>
              </a:ext>
            </a:extLst>
          </p:cNvPr>
          <p:cNvGrpSpPr/>
          <p:nvPr/>
        </p:nvGrpSpPr>
        <p:grpSpPr>
          <a:xfrm>
            <a:off x="2420618" y="1360977"/>
            <a:ext cx="794091" cy="2421546"/>
            <a:chOff x="3059832" y="1850412"/>
            <a:chExt cx="1656184" cy="2421546"/>
          </a:xfrm>
        </p:grpSpPr>
        <p:sp>
          <p:nvSpPr>
            <p:cNvPr id="7" name="2 Flecha derecha">
              <a:extLst>
                <a:ext uri="{FF2B5EF4-FFF2-40B4-BE49-F238E27FC236}">
                  <a16:creationId xmlns:a16="http://schemas.microsoft.com/office/drawing/2014/main" id="{77EBA4AA-23DB-D743-BF08-C604CA587EC0}"/>
                </a:ext>
              </a:extLst>
            </p:cNvPr>
            <p:cNvSpPr/>
            <p:nvPr/>
          </p:nvSpPr>
          <p:spPr>
            <a:xfrm>
              <a:off x="3059832" y="3227900"/>
              <a:ext cx="1656184" cy="36004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3 Flecha derecha">
              <a:extLst>
                <a:ext uri="{FF2B5EF4-FFF2-40B4-BE49-F238E27FC236}">
                  <a16:creationId xmlns:a16="http://schemas.microsoft.com/office/drawing/2014/main" id="{F75D5BAC-2F0A-5B48-9907-3D14F3B1950D}"/>
                </a:ext>
              </a:extLst>
            </p:cNvPr>
            <p:cNvSpPr/>
            <p:nvPr/>
          </p:nvSpPr>
          <p:spPr>
            <a:xfrm>
              <a:off x="3059832" y="2532137"/>
              <a:ext cx="1656184" cy="36004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4 Flecha derecha">
              <a:extLst>
                <a:ext uri="{FF2B5EF4-FFF2-40B4-BE49-F238E27FC236}">
                  <a16:creationId xmlns:a16="http://schemas.microsoft.com/office/drawing/2014/main" id="{4F3A3071-2D30-BA49-9C2B-FAEA4832D187}"/>
                </a:ext>
              </a:extLst>
            </p:cNvPr>
            <p:cNvSpPr/>
            <p:nvPr/>
          </p:nvSpPr>
          <p:spPr>
            <a:xfrm>
              <a:off x="3059832" y="3911918"/>
              <a:ext cx="1656184" cy="36004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5 Flecha derecha">
              <a:extLst>
                <a:ext uri="{FF2B5EF4-FFF2-40B4-BE49-F238E27FC236}">
                  <a16:creationId xmlns:a16="http://schemas.microsoft.com/office/drawing/2014/main" id="{455EC110-04C5-A842-9A63-42499C8388F0}"/>
                </a:ext>
              </a:extLst>
            </p:cNvPr>
            <p:cNvSpPr/>
            <p:nvPr/>
          </p:nvSpPr>
          <p:spPr>
            <a:xfrm>
              <a:off x="3059832" y="1850412"/>
              <a:ext cx="1656184" cy="36004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3" name="13 CuadroTexto">
            <a:extLst>
              <a:ext uri="{FF2B5EF4-FFF2-40B4-BE49-F238E27FC236}">
                <a16:creationId xmlns:a16="http://schemas.microsoft.com/office/drawing/2014/main" id="{76AC5FA8-D663-7D41-AC05-A2AF387A4299}"/>
              </a:ext>
            </a:extLst>
          </p:cNvPr>
          <p:cNvSpPr txBox="1"/>
          <p:nvPr/>
        </p:nvSpPr>
        <p:spPr>
          <a:xfrm>
            <a:off x="2744742" y="4171939"/>
            <a:ext cx="5561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(*)Porcentaje atípico a comparación de años anteriores.</a:t>
            </a:r>
          </a:p>
        </p:txBody>
      </p:sp>
      <p:sp>
        <p:nvSpPr>
          <p:cNvPr id="14" name="15 CuadroTexto">
            <a:extLst>
              <a:ext uri="{FF2B5EF4-FFF2-40B4-BE49-F238E27FC236}">
                <a16:creationId xmlns:a16="http://schemas.microsoft.com/office/drawing/2014/main" id="{F5AA44EA-E78E-6649-A2A5-F67FCC8B02DB}"/>
              </a:ext>
            </a:extLst>
          </p:cNvPr>
          <p:cNvSpPr txBox="1"/>
          <p:nvPr/>
        </p:nvSpPr>
        <p:spPr>
          <a:xfrm>
            <a:off x="581846" y="3845220"/>
            <a:ext cx="2666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FUENTES: </a:t>
            </a:r>
          </a:p>
          <a:p>
            <a:pPr algn="just"/>
            <a:r>
              <a:rPr lang="es-MX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INEGI </a:t>
            </a:r>
          </a:p>
          <a:p>
            <a:pPr algn="just"/>
            <a:r>
              <a:rPr lang="es-MX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es-MX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4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Actuaries</a:t>
            </a:r>
            <a:endParaRPr lang="es-MX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 CuadroTexto">
            <a:extLst>
              <a:ext uri="{FF2B5EF4-FFF2-40B4-BE49-F238E27FC236}">
                <a16:creationId xmlns:a16="http://schemas.microsoft.com/office/drawing/2014/main" id="{3F616E3A-F073-A04B-AB54-134A9AE26705}"/>
              </a:ext>
            </a:extLst>
          </p:cNvPr>
          <p:cNvSpPr txBox="1"/>
          <p:nvPr/>
        </p:nvSpPr>
        <p:spPr>
          <a:xfrm>
            <a:off x="3397296" y="1362881"/>
            <a:ext cx="529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Tasa de Carrera Salarial                         5.0%      </a:t>
            </a:r>
          </a:p>
        </p:txBody>
      </p:sp>
      <p:sp>
        <p:nvSpPr>
          <p:cNvPr id="16" name="7 CuadroTexto">
            <a:extLst>
              <a:ext uri="{FF2B5EF4-FFF2-40B4-BE49-F238E27FC236}">
                <a16:creationId xmlns:a16="http://schemas.microsoft.com/office/drawing/2014/main" id="{C4051F9F-962E-8C42-ABF3-F1E47128F5C1}"/>
              </a:ext>
            </a:extLst>
          </p:cNvPr>
          <p:cNvSpPr txBox="1"/>
          <p:nvPr/>
        </p:nvSpPr>
        <p:spPr>
          <a:xfrm>
            <a:off x="3476093" y="2042702"/>
            <a:ext cx="5215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Tasa de Descuento                               9.5%(*)  </a:t>
            </a:r>
          </a:p>
        </p:txBody>
      </p:sp>
      <p:sp>
        <p:nvSpPr>
          <p:cNvPr id="17" name="9 CuadroTexto">
            <a:extLst>
              <a:ext uri="{FF2B5EF4-FFF2-40B4-BE49-F238E27FC236}">
                <a16:creationId xmlns:a16="http://schemas.microsoft.com/office/drawing/2014/main" id="{8A0A3D87-08CD-9C42-BFDE-7E855FF258BA}"/>
              </a:ext>
            </a:extLst>
          </p:cNvPr>
          <p:cNvSpPr txBox="1"/>
          <p:nvPr/>
        </p:nvSpPr>
        <p:spPr>
          <a:xfrm>
            <a:off x="3397296" y="2729173"/>
            <a:ext cx="519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Inflación a largo Plazo                           4.0%         </a:t>
            </a:r>
          </a:p>
        </p:txBody>
      </p:sp>
      <p:sp>
        <p:nvSpPr>
          <p:cNvPr id="18" name="10 CuadroTexto">
            <a:extLst>
              <a:ext uri="{FF2B5EF4-FFF2-40B4-BE49-F238E27FC236}">
                <a16:creationId xmlns:a16="http://schemas.microsoft.com/office/drawing/2014/main" id="{32B6D444-C309-D940-BC8D-2798E5A6FF98}"/>
              </a:ext>
            </a:extLst>
          </p:cNvPr>
          <p:cNvSpPr txBox="1"/>
          <p:nvPr/>
        </p:nvSpPr>
        <p:spPr>
          <a:xfrm>
            <a:off x="3407208" y="3408994"/>
            <a:ext cx="519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Tasa de rendimiento de activos            9.5%</a:t>
            </a:r>
          </a:p>
        </p:txBody>
      </p:sp>
      <p:pic>
        <p:nvPicPr>
          <p:cNvPr id="3" name="Picture 4" descr="Image with no description">
            <a:extLst>
              <a:ext uri="{FF2B5EF4-FFF2-40B4-BE49-F238E27FC236}">
                <a16:creationId xmlns:a16="http://schemas.microsoft.com/office/drawing/2014/main" id="{1AAA0841-9042-517A-D951-248E402F5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206" y="100555"/>
            <a:ext cx="1002041" cy="82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Image with no description">
            <a:extLst>
              <a:ext uri="{FF2B5EF4-FFF2-40B4-BE49-F238E27FC236}">
                <a16:creationId xmlns:a16="http://schemas.microsoft.com/office/drawing/2014/main" id="{50468501-EC11-F7C1-2FEA-66A3BAFE3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53" y="120715"/>
            <a:ext cx="1823123" cy="78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455482"/>
      </p:ext>
    </p:extLst>
  </p:cSld>
  <p:clrMapOvr>
    <a:masterClrMapping/>
  </p:clrMapOvr>
</p:sld>
</file>

<file path=ppt/theme/theme1.xml><?xml version="1.0" encoding="utf-8"?>
<a:theme xmlns:a="http://schemas.openxmlformats.org/drawingml/2006/main" name="Luxury Watches Brand Social Media Strategy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A4B0C3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</TotalTime>
  <Words>833</Words>
  <Application>Microsoft Office PowerPoint</Application>
  <PresentationFormat>Presentación en pantalla (16:9)</PresentationFormat>
  <Paragraphs>180</Paragraphs>
  <Slides>20</Slides>
  <Notes>12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Calibri</vt:lpstr>
      <vt:lpstr>Inter</vt:lpstr>
      <vt:lpstr>Dela Gothic One</vt:lpstr>
      <vt:lpstr>Century Gothic</vt:lpstr>
      <vt:lpstr>Times New Roman</vt:lpstr>
      <vt:lpstr>PT Sans</vt:lpstr>
      <vt:lpstr>Luxury Watches Brand Social Media Strategy by Slidesgo</vt:lpstr>
      <vt:lpstr>Hoja de cálculo</vt:lpstr>
      <vt:lpstr>PROYECTO 25 REDUCCIÓN A 25 AÑOS DE SERVICIO  PARA JUBILACIÓN DE OPERATIVOS  DE POLICÍAS Y BOMBEROS</vt:lpstr>
      <vt:lpstr>Presentación de PowerPoint</vt:lpstr>
      <vt:lpstr>CONTENIDO</vt:lpstr>
      <vt:lpstr>DEMOGRAFÍA</vt:lpstr>
      <vt:lpstr>INFORMACIÓN DEMOGRÁFICA </vt:lpstr>
      <vt:lpstr>SITUACIÓN ACTUAL</vt:lpstr>
      <vt:lpstr>JUBILADOS Y PENSIONADOS </vt:lpstr>
      <vt:lpstr>RESULTADO ACTUARIAL</vt:lpstr>
      <vt:lpstr>Presentación de PowerPoint</vt:lpstr>
      <vt:lpstr>BALANCE ACTUARIAL</vt:lpstr>
      <vt:lpstr>BALANCE ACTUARIAL</vt:lpstr>
      <vt:lpstr>CUOTAS</vt:lpstr>
      <vt:lpstr>Presentación de PowerPoint</vt:lpstr>
      <vt:lpstr>REFORMA LEGISLATIVA</vt:lpstr>
      <vt:lpstr>PERSONAL ACTIVO</vt:lpstr>
      <vt:lpstr>APORTACIONES </vt:lpstr>
      <vt:lpstr>ESQUEMA IGUALITARIO</vt:lpstr>
      <vt:lpstr>2.2 MILLONES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Juridico</dc:creator>
  <cp:lastModifiedBy>SubAdministrativa</cp:lastModifiedBy>
  <cp:revision>17</cp:revision>
  <dcterms:modified xsi:type="dcterms:W3CDTF">2023-10-30T18:45:08Z</dcterms:modified>
</cp:coreProperties>
</file>